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0" r:id="rId2"/>
  </p:sldMasterIdLst>
  <p:notesMasterIdLst>
    <p:notesMasterId r:id="rId185"/>
  </p:notesMasterIdLst>
  <p:handoutMasterIdLst>
    <p:handoutMasterId r:id="rId186"/>
  </p:handoutMasterIdLst>
  <p:sldIdLst>
    <p:sldId id="328" r:id="rId3"/>
    <p:sldId id="329" r:id="rId4"/>
    <p:sldId id="556" r:id="rId5"/>
    <p:sldId id="568" r:id="rId6"/>
    <p:sldId id="332" r:id="rId7"/>
    <p:sldId id="335" r:id="rId8"/>
    <p:sldId id="333" r:id="rId9"/>
    <p:sldId id="337" r:id="rId10"/>
    <p:sldId id="338" r:id="rId11"/>
    <p:sldId id="339" r:id="rId12"/>
    <p:sldId id="340" r:id="rId13"/>
    <p:sldId id="341" r:id="rId14"/>
    <p:sldId id="342" r:id="rId15"/>
    <p:sldId id="558" r:id="rId16"/>
    <p:sldId id="566" r:id="rId17"/>
    <p:sldId id="361" r:id="rId18"/>
    <p:sldId id="362" r:id="rId19"/>
    <p:sldId id="555" r:id="rId20"/>
    <p:sldId id="364" r:id="rId21"/>
    <p:sldId id="508" r:id="rId22"/>
    <p:sldId id="366" r:id="rId23"/>
    <p:sldId id="367" r:id="rId24"/>
    <p:sldId id="368" r:id="rId25"/>
    <p:sldId id="370" r:id="rId26"/>
    <p:sldId id="373" r:id="rId27"/>
    <p:sldId id="560" r:id="rId28"/>
    <p:sldId id="334" r:id="rId29"/>
    <p:sldId id="375" r:id="rId30"/>
    <p:sldId id="378" r:id="rId31"/>
    <p:sldId id="379" r:id="rId32"/>
    <p:sldId id="569" r:id="rId33"/>
    <p:sldId id="374" r:id="rId34"/>
    <p:sldId id="534" r:id="rId35"/>
    <p:sldId id="557" r:id="rId36"/>
    <p:sldId id="561" r:id="rId37"/>
    <p:sldId id="382" r:id="rId38"/>
    <p:sldId id="383" r:id="rId39"/>
    <p:sldId id="384" r:id="rId40"/>
    <p:sldId id="385" r:id="rId41"/>
    <p:sldId id="386" r:id="rId42"/>
    <p:sldId id="387" r:id="rId43"/>
    <p:sldId id="388" r:id="rId44"/>
    <p:sldId id="390" r:id="rId45"/>
    <p:sldId id="380" r:id="rId46"/>
    <p:sldId id="381" r:id="rId47"/>
    <p:sldId id="391" r:id="rId48"/>
    <p:sldId id="396" r:id="rId49"/>
    <p:sldId id="398" r:id="rId50"/>
    <p:sldId id="400" r:id="rId51"/>
    <p:sldId id="509" r:id="rId52"/>
    <p:sldId id="562" r:id="rId53"/>
    <p:sldId id="401" r:id="rId54"/>
    <p:sldId id="402" r:id="rId55"/>
    <p:sldId id="405" r:id="rId56"/>
    <p:sldId id="406" r:id="rId57"/>
    <p:sldId id="407" r:id="rId58"/>
    <p:sldId id="408" r:id="rId59"/>
    <p:sldId id="512" r:id="rId60"/>
    <p:sldId id="531" r:id="rId61"/>
    <p:sldId id="571" r:id="rId62"/>
    <p:sldId id="563" r:id="rId63"/>
    <p:sldId id="409" r:id="rId64"/>
    <p:sldId id="567" r:id="rId65"/>
    <p:sldId id="410" r:id="rId66"/>
    <p:sldId id="411" r:id="rId67"/>
    <p:sldId id="412" r:id="rId68"/>
    <p:sldId id="413" r:id="rId69"/>
    <p:sldId id="414" r:id="rId70"/>
    <p:sldId id="418" r:id="rId71"/>
    <p:sldId id="416" r:id="rId72"/>
    <p:sldId id="570" r:id="rId73"/>
    <p:sldId id="419" r:id="rId74"/>
    <p:sldId id="420" r:id="rId75"/>
    <p:sldId id="514" r:id="rId76"/>
    <p:sldId id="516" r:id="rId77"/>
    <p:sldId id="515" r:id="rId78"/>
    <p:sldId id="517" r:id="rId79"/>
    <p:sldId id="518" r:id="rId80"/>
    <p:sldId id="417" r:id="rId81"/>
    <p:sldId id="421" r:id="rId82"/>
    <p:sldId id="422" r:id="rId83"/>
    <p:sldId id="423" r:id="rId84"/>
    <p:sldId id="424" r:id="rId85"/>
    <p:sldId id="425" r:id="rId86"/>
    <p:sldId id="426" r:id="rId87"/>
    <p:sldId id="575" r:id="rId88"/>
    <p:sldId id="427" r:id="rId89"/>
    <p:sldId id="428" r:id="rId90"/>
    <p:sldId id="429" r:id="rId91"/>
    <p:sldId id="430" r:id="rId92"/>
    <p:sldId id="574" r:id="rId93"/>
    <p:sldId id="432" r:id="rId94"/>
    <p:sldId id="576" r:id="rId95"/>
    <p:sldId id="433" r:id="rId96"/>
    <p:sldId id="434" r:id="rId97"/>
    <p:sldId id="435" r:id="rId98"/>
    <p:sldId id="436" r:id="rId99"/>
    <p:sldId id="437" r:id="rId100"/>
    <p:sldId id="438" r:id="rId101"/>
    <p:sldId id="393" r:id="rId102"/>
    <p:sldId id="394" r:id="rId103"/>
    <p:sldId id="447" r:id="rId104"/>
    <p:sldId id="448" r:id="rId105"/>
    <p:sldId id="449" r:id="rId106"/>
    <p:sldId id="520" r:id="rId107"/>
    <p:sldId id="450" r:id="rId108"/>
    <p:sldId id="451" r:id="rId109"/>
    <p:sldId id="452" r:id="rId110"/>
    <p:sldId id="542" r:id="rId111"/>
    <p:sldId id="453" r:id="rId112"/>
    <p:sldId id="541" r:id="rId113"/>
    <p:sldId id="543" r:id="rId114"/>
    <p:sldId id="540" r:id="rId115"/>
    <p:sldId id="538" r:id="rId116"/>
    <p:sldId id="454" r:id="rId117"/>
    <p:sldId id="458" r:id="rId118"/>
    <p:sldId id="460" r:id="rId119"/>
    <p:sldId id="578" r:id="rId120"/>
    <p:sldId id="459" r:id="rId121"/>
    <p:sldId id="461" r:id="rId122"/>
    <p:sldId id="462" r:id="rId123"/>
    <p:sldId id="395" r:id="rId124"/>
    <p:sldId id="463" r:id="rId125"/>
    <p:sldId id="544" r:id="rId126"/>
    <p:sldId id="547" r:id="rId127"/>
    <p:sldId id="545" r:id="rId128"/>
    <p:sldId id="549" r:id="rId129"/>
    <p:sldId id="548" r:id="rId130"/>
    <p:sldId id="546" r:id="rId131"/>
    <p:sldId id="550" r:id="rId132"/>
    <p:sldId id="551" r:id="rId133"/>
    <p:sldId id="464" r:id="rId134"/>
    <p:sldId id="465" r:id="rId135"/>
    <p:sldId id="467" r:id="rId136"/>
    <p:sldId id="577" r:id="rId137"/>
    <p:sldId id="446" r:id="rId138"/>
    <p:sldId id="445" r:id="rId139"/>
    <p:sldId id="468" r:id="rId140"/>
    <p:sldId id="469" r:id="rId141"/>
    <p:sldId id="470" r:id="rId142"/>
    <p:sldId id="471" r:id="rId143"/>
    <p:sldId id="472" r:id="rId144"/>
    <p:sldId id="572" r:id="rId145"/>
    <p:sldId id="473" r:id="rId146"/>
    <p:sldId id="552" r:id="rId147"/>
    <p:sldId id="498" r:id="rId148"/>
    <p:sldId id="499" r:id="rId149"/>
    <p:sldId id="573" r:id="rId150"/>
    <p:sldId id="497" r:id="rId151"/>
    <p:sldId id="474" r:id="rId152"/>
    <p:sldId id="488" r:id="rId153"/>
    <p:sldId id="475" r:id="rId154"/>
    <p:sldId id="553" r:id="rId155"/>
    <p:sldId id="486" r:id="rId156"/>
    <p:sldId id="487" r:id="rId157"/>
    <p:sldId id="493" r:id="rId158"/>
    <p:sldId id="554" r:id="rId159"/>
    <p:sldId id="503" r:id="rId160"/>
    <p:sldId id="504" r:id="rId161"/>
    <p:sldId id="505" r:id="rId162"/>
    <p:sldId id="485" r:id="rId163"/>
    <p:sldId id="477" r:id="rId164"/>
    <p:sldId id="478" r:id="rId165"/>
    <p:sldId id="480" r:id="rId166"/>
    <p:sldId id="481" r:id="rId167"/>
    <p:sldId id="482" r:id="rId168"/>
    <p:sldId id="483" r:id="rId169"/>
    <p:sldId id="484" r:id="rId170"/>
    <p:sldId id="443" r:id="rId171"/>
    <p:sldId id="389" r:id="rId172"/>
    <p:sldId id="320" r:id="rId173"/>
    <p:sldId id="321" r:id="rId174"/>
    <p:sldId id="323" r:id="rId175"/>
    <p:sldId id="324" r:id="rId176"/>
    <p:sldId id="325" r:id="rId177"/>
    <p:sldId id="507" r:id="rId178"/>
    <p:sldId id="525" r:id="rId179"/>
    <p:sldId id="526" r:id="rId180"/>
    <p:sldId id="527" r:id="rId181"/>
    <p:sldId id="528" r:id="rId182"/>
    <p:sldId id="529" r:id="rId183"/>
    <p:sldId id="530" r:id="rId184"/>
  </p:sldIdLst>
  <p:sldSz cx="9144000" cy="6858000" type="screen4x3"/>
  <p:notesSz cx="6765925" cy="98679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61575" autoAdjust="0"/>
  </p:normalViewPr>
  <p:slideViewPr>
    <p:cSldViewPr>
      <p:cViewPr varScale="1">
        <p:scale>
          <a:sx n="48" d="100"/>
          <a:sy n="48" d="100"/>
        </p:scale>
        <p:origin x="228" y="42"/>
      </p:cViewPr>
      <p:guideLst>
        <p:guide orient="horz" pos="2160"/>
        <p:guide pos="2880"/>
      </p:guideLst>
    </p:cSldViewPr>
  </p:slideViewPr>
  <p:outlineViewPr>
    <p:cViewPr>
      <p:scale>
        <a:sx n="33" d="100"/>
        <a:sy n="33" d="100"/>
      </p:scale>
      <p:origin x="0" y="19256"/>
    </p:cViewPr>
  </p:outlineViewPr>
  <p:notesTextViewPr>
    <p:cViewPr>
      <p:scale>
        <a:sx n="100" d="100"/>
        <a:sy n="100" d="100"/>
      </p:scale>
      <p:origin x="0" y="0"/>
    </p:cViewPr>
  </p:notesTextViewPr>
  <p:sorterViewPr>
    <p:cViewPr>
      <p:scale>
        <a:sx n="66" d="100"/>
        <a:sy n="66" d="100"/>
      </p:scale>
      <p:origin x="0" y="15376"/>
    </p:cViewPr>
  </p:sorterViewPr>
  <p:notesViewPr>
    <p:cSldViewPr>
      <p:cViewPr varScale="1">
        <p:scale>
          <a:sx n="74" d="100"/>
          <a:sy n="74" d="100"/>
        </p:scale>
        <p:origin x="-2136" y="-108"/>
      </p:cViewPr>
      <p:guideLst>
        <p:guide orient="horz" pos="3108"/>
        <p:guide pos="213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s>
</file>

<file path=ppt/charts/_rels/chart1.xml.rels><?xml version="1.0" encoding="UTF-8" standalone="yes"?>
<Relationships xmlns="http://schemas.openxmlformats.org/package/2006/relationships"><Relationship Id="rId2" Type="http://schemas.openxmlformats.org/officeDocument/2006/relationships/oleObject" Target="Hi:Users:patrickfoley:Desktop:IFRC%20Ethiopia%202011.09.13:a%20-%20SECTORS:quantitative%20analysi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Yabello retail</c:v>
          </c:tx>
          <c:spPr>
            <a:ln w="50800" cap="rnd" cmpd="sng" algn="ctr">
              <a:solidFill>
                <a:srgbClr val="800000"/>
              </a:solidFill>
              <a:prstDash val="solid"/>
              <a:round/>
              <a:headEnd type="none" w="med" len="med"/>
              <a:tailEnd type="none" w="med" len="med"/>
            </a:ln>
          </c:spPr>
          <c:marker>
            <c:symbol val="circle"/>
            <c:size val="4"/>
            <c:spPr>
              <a:solidFill>
                <a:srgbClr val="800000"/>
              </a:solidFill>
              <a:ln w="50800" cap="rnd" cmpd="sng" algn="ctr">
                <a:solidFill>
                  <a:srgbClr val="800000"/>
                </a:solidFill>
                <a:prstDash val="solid"/>
                <a:round/>
                <a:headEnd type="none" w="med" len="med"/>
                <a:tailEnd type="none" w="med" len="med"/>
              </a:ln>
            </c:spPr>
          </c:marker>
          <c:cat>
            <c:multiLvlStrRef>
              <c:f>maize!$H$3:$I$64</c:f>
              <c:multiLvlStrCache>
                <c:ptCount val="62"/>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June</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lvl>
                <c:lvl>
                  <c:pt idx="0">
                    <c:v>2006</c:v>
                  </c:pt>
                  <c:pt idx="6">
                    <c:v>2007</c:v>
                  </c:pt>
                  <c:pt idx="18">
                    <c:v>2008</c:v>
                  </c:pt>
                  <c:pt idx="30">
                    <c:v>2009</c:v>
                  </c:pt>
                  <c:pt idx="42">
                    <c:v>2010</c:v>
                  </c:pt>
                  <c:pt idx="54">
                    <c:v>2011</c:v>
                  </c:pt>
                </c:lvl>
              </c:multiLvlStrCache>
            </c:multiLvlStrRef>
          </c:cat>
          <c:val>
            <c:numRef>
              <c:f>maize!$J$3:$J$64</c:f>
              <c:numCache>
                <c:formatCode>0</c:formatCode>
                <c:ptCount val="62"/>
                <c:pt idx="1">
                  <c:v>125</c:v>
                </c:pt>
                <c:pt idx="2">
                  <c:v>100</c:v>
                </c:pt>
                <c:pt idx="3">
                  <c:v>100</c:v>
                </c:pt>
                <c:pt idx="5">
                  <c:v>150</c:v>
                </c:pt>
                <c:pt idx="6">
                  <c:v>140</c:v>
                </c:pt>
                <c:pt idx="7">
                  <c:v>130</c:v>
                </c:pt>
                <c:pt idx="8">
                  <c:v>150</c:v>
                </c:pt>
                <c:pt idx="9">
                  <c:v>170</c:v>
                </c:pt>
                <c:pt idx="10">
                  <c:v>170</c:v>
                </c:pt>
                <c:pt idx="12">
                  <c:v>170</c:v>
                </c:pt>
                <c:pt idx="13">
                  <c:v>200</c:v>
                </c:pt>
                <c:pt idx="14">
                  <c:v>260</c:v>
                </c:pt>
                <c:pt idx="15">
                  <c:v>170</c:v>
                </c:pt>
                <c:pt idx="16">
                  <c:v>260</c:v>
                </c:pt>
                <c:pt idx="17">
                  <c:v>180</c:v>
                </c:pt>
                <c:pt idx="18">
                  <c:v>180</c:v>
                </c:pt>
                <c:pt idx="19">
                  <c:v>260</c:v>
                </c:pt>
                <c:pt idx="20">
                  <c:v>300</c:v>
                </c:pt>
                <c:pt idx="21">
                  <c:v>350</c:v>
                </c:pt>
                <c:pt idx="22">
                  <c:v>550</c:v>
                </c:pt>
                <c:pt idx="23">
                  <c:v>500</c:v>
                </c:pt>
                <c:pt idx="24">
                  <c:v>600</c:v>
                </c:pt>
                <c:pt idx="25">
                  <c:v>600</c:v>
                </c:pt>
                <c:pt idx="26">
                  <c:v>600</c:v>
                </c:pt>
                <c:pt idx="27">
                  <c:v>360</c:v>
                </c:pt>
                <c:pt idx="28">
                  <c:v>360</c:v>
                </c:pt>
                <c:pt idx="29">
                  <c:v>450</c:v>
                </c:pt>
                <c:pt idx="30">
                  <c:v>350</c:v>
                </c:pt>
                <c:pt idx="31">
                  <c:v>350</c:v>
                </c:pt>
                <c:pt idx="32">
                  <c:v>350</c:v>
                </c:pt>
                <c:pt idx="33">
                  <c:v>450</c:v>
                </c:pt>
                <c:pt idx="34">
                  <c:v>450</c:v>
                </c:pt>
                <c:pt idx="35">
                  <c:v>450</c:v>
                </c:pt>
                <c:pt idx="36">
                  <c:v>400</c:v>
                </c:pt>
                <c:pt idx="37">
                  <c:v>430</c:v>
                </c:pt>
                <c:pt idx="38">
                  <c:v>350</c:v>
                </c:pt>
                <c:pt idx="39">
                  <c:v>350</c:v>
                </c:pt>
                <c:pt idx="40">
                  <c:v>440</c:v>
                </c:pt>
                <c:pt idx="41">
                  <c:v>400</c:v>
                </c:pt>
                <c:pt idx="42">
                  <c:v>450</c:v>
                </c:pt>
                <c:pt idx="43">
                  <c:v>400</c:v>
                </c:pt>
                <c:pt idx="44">
                  <c:v>420</c:v>
                </c:pt>
                <c:pt idx="45">
                  <c:v>300</c:v>
                </c:pt>
                <c:pt idx="46">
                  <c:v>300</c:v>
                </c:pt>
                <c:pt idx="47">
                  <c:v>350</c:v>
                </c:pt>
                <c:pt idx="48">
                  <c:v>200</c:v>
                </c:pt>
                <c:pt idx="49">
                  <c:v>250</c:v>
                </c:pt>
                <c:pt idx="50">
                  <c:v>235</c:v>
                </c:pt>
                <c:pt idx="51">
                  <c:v>220</c:v>
                </c:pt>
                <c:pt idx="52">
                  <c:v>250</c:v>
                </c:pt>
                <c:pt idx="53">
                  <c:v>300</c:v>
                </c:pt>
                <c:pt idx="54">
                  <c:v>400</c:v>
                </c:pt>
                <c:pt idx="55">
                  <c:v>400</c:v>
                </c:pt>
                <c:pt idx="56">
                  <c:v>400</c:v>
                </c:pt>
                <c:pt idx="57">
                  <c:v>550</c:v>
                </c:pt>
                <c:pt idx="58">
                  <c:v>700</c:v>
                </c:pt>
                <c:pt idx="59">
                  <c:v>600</c:v>
                </c:pt>
                <c:pt idx="60">
                  <c:v>700</c:v>
                </c:pt>
                <c:pt idx="61">
                  <c:v>750</c:v>
                </c:pt>
              </c:numCache>
            </c:numRef>
          </c:val>
          <c:smooth val="0"/>
          <c:extLst xmlns:c16r2="http://schemas.microsoft.com/office/drawing/2015/06/chart">
            <c:ext xmlns:c16="http://schemas.microsoft.com/office/drawing/2014/chart" uri="{C3380CC4-5D6E-409C-BE32-E72D297353CC}">
              <c16:uniqueId val="{00000000-76DE-4D61-BE08-C7B6AA3DA269}"/>
            </c:ext>
          </c:extLst>
        </c:ser>
        <c:ser>
          <c:idx val="2"/>
          <c:order val="1"/>
          <c:tx>
            <c:v>Shashemene wholesale</c:v>
          </c:tx>
          <c:spPr>
            <a:ln w="63500" cap="rnd" cmpd="sng" algn="ctr">
              <a:solidFill>
                <a:srgbClr val="9BBB59">
                  <a:shade val="95000"/>
                  <a:satMod val="105000"/>
                </a:srgbClr>
              </a:solidFill>
              <a:prstDash val="solid"/>
              <a:round/>
              <a:headEnd type="none" w="med" len="med"/>
              <a:tailEnd type="none" w="med" len="med"/>
            </a:ln>
          </c:spPr>
          <c:marker>
            <c:symbol val="none"/>
          </c:marker>
          <c:cat>
            <c:multiLvlStrRef>
              <c:f>maize!$H$3:$I$64</c:f>
              <c:multiLvlStrCache>
                <c:ptCount val="62"/>
                <c:lvl>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June</c:v>
                  </c:pt>
                  <c:pt idx="24">
                    <c:v>July</c:v>
                  </c:pt>
                  <c:pt idx="25">
                    <c:v>Aug</c:v>
                  </c:pt>
                  <c:pt idx="26">
                    <c:v>Sep</c:v>
                  </c:pt>
                  <c:pt idx="27">
                    <c:v>Oct</c:v>
                  </c:pt>
                  <c:pt idx="28">
                    <c:v>Nov</c:v>
                  </c:pt>
                  <c:pt idx="29">
                    <c:v>Dec</c:v>
                  </c:pt>
                  <c:pt idx="30">
                    <c:v>Jan</c:v>
                  </c:pt>
                  <c:pt idx="31">
                    <c:v>Feb</c:v>
                  </c:pt>
                  <c:pt idx="32">
                    <c:v>Mar</c:v>
                  </c:pt>
                  <c:pt idx="33">
                    <c:v>Apr</c:v>
                  </c:pt>
                  <c:pt idx="34">
                    <c:v>May</c:v>
                  </c:pt>
                  <c:pt idx="35">
                    <c:v>Jun</c:v>
                  </c:pt>
                  <c:pt idx="36">
                    <c:v>Jul</c:v>
                  </c:pt>
                  <c:pt idx="37">
                    <c:v>Aug</c:v>
                  </c:pt>
                  <c:pt idx="38">
                    <c:v>Sep</c:v>
                  </c:pt>
                  <c:pt idx="39">
                    <c:v>Oct</c:v>
                  </c:pt>
                  <c:pt idx="40">
                    <c:v>Nov</c:v>
                  </c:pt>
                  <c:pt idx="41">
                    <c:v>Dec</c:v>
                  </c:pt>
                  <c:pt idx="42">
                    <c:v>Jan</c:v>
                  </c:pt>
                  <c:pt idx="43">
                    <c:v>Feb</c:v>
                  </c:pt>
                  <c:pt idx="44">
                    <c:v>Mar</c:v>
                  </c:pt>
                  <c:pt idx="45">
                    <c:v>Apr</c:v>
                  </c:pt>
                  <c:pt idx="46">
                    <c:v>May</c:v>
                  </c:pt>
                  <c:pt idx="47">
                    <c:v>Jun</c:v>
                  </c:pt>
                  <c:pt idx="48">
                    <c:v>Jul</c:v>
                  </c:pt>
                  <c:pt idx="49">
                    <c:v>Aug</c:v>
                  </c:pt>
                  <c:pt idx="50">
                    <c:v>Sep</c:v>
                  </c:pt>
                  <c:pt idx="51">
                    <c:v>Oct</c:v>
                  </c:pt>
                  <c:pt idx="52">
                    <c:v>Nov</c:v>
                  </c:pt>
                  <c:pt idx="53">
                    <c:v>Dec</c:v>
                  </c:pt>
                  <c:pt idx="54">
                    <c:v>Jan</c:v>
                  </c:pt>
                  <c:pt idx="55">
                    <c:v>Feb</c:v>
                  </c:pt>
                  <c:pt idx="56">
                    <c:v>Mar</c:v>
                  </c:pt>
                  <c:pt idx="57">
                    <c:v>Apr</c:v>
                  </c:pt>
                  <c:pt idx="58">
                    <c:v>May</c:v>
                  </c:pt>
                  <c:pt idx="59">
                    <c:v>Jun</c:v>
                  </c:pt>
                  <c:pt idx="60">
                    <c:v>Jul</c:v>
                  </c:pt>
                  <c:pt idx="61">
                    <c:v>Aug</c:v>
                  </c:pt>
                </c:lvl>
                <c:lvl>
                  <c:pt idx="0">
                    <c:v>2006</c:v>
                  </c:pt>
                  <c:pt idx="6">
                    <c:v>2007</c:v>
                  </c:pt>
                  <c:pt idx="18">
                    <c:v>2008</c:v>
                  </c:pt>
                  <c:pt idx="30">
                    <c:v>2009</c:v>
                  </c:pt>
                  <c:pt idx="42">
                    <c:v>2010</c:v>
                  </c:pt>
                  <c:pt idx="54">
                    <c:v>2011</c:v>
                  </c:pt>
                </c:lvl>
              </c:multiLvlStrCache>
            </c:multiLvlStrRef>
          </c:cat>
          <c:val>
            <c:numRef>
              <c:f>maize!$L$3:$L$64</c:f>
              <c:numCache>
                <c:formatCode>0</c:formatCode>
                <c:ptCount val="62"/>
                <c:pt idx="0">
                  <c:v>160</c:v>
                </c:pt>
                <c:pt idx="1">
                  <c:v>151</c:v>
                </c:pt>
                <c:pt idx="2">
                  <c:v>154</c:v>
                </c:pt>
                <c:pt idx="3">
                  <c:v>120</c:v>
                </c:pt>
                <c:pt idx="4">
                  <c:v>129</c:v>
                </c:pt>
                <c:pt idx="5">
                  <c:v>142.5</c:v>
                </c:pt>
                <c:pt idx="6" formatCode="General">
                  <c:v>144</c:v>
                </c:pt>
                <c:pt idx="7" formatCode="General">
                  <c:v>143</c:v>
                </c:pt>
                <c:pt idx="8" formatCode="General">
                  <c:v>143</c:v>
                </c:pt>
                <c:pt idx="9" formatCode="General">
                  <c:v>138</c:v>
                </c:pt>
                <c:pt idx="10" formatCode="General">
                  <c:v>150</c:v>
                </c:pt>
                <c:pt idx="11" formatCode="General">
                  <c:v>158</c:v>
                </c:pt>
                <c:pt idx="12" formatCode="General">
                  <c:v>179</c:v>
                </c:pt>
                <c:pt idx="13" formatCode="General">
                  <c:v>221</c:v>
                </c:pt>
                <c:pt idx="14" formatCode="General">
                  <c:v>201</c:v>
                </c:pt>
                <c:pt idx="15" formatCode="General">
                  <c:v>152</c:v>
                </c:pt>
                <c:pt idx="16" formatCode="General">
                  <c:v>170</c:v>
                </c:pt>
                <c:pt idx="17" formatCode="General">
                  <c:v>175</c:v>
                </c:pt>
                <c:pt idx="18" formatCode="General">
                  <c:v>213</c:v>
                </c:pt>
                <c:pt idx="19" formatCode="General">
                  <c:v>226</c:v>
                </c:pt>
                <c:pt idx="20" formatCode="General">
                  <c:v>286</c:v>
                </c:pt>
                <c:pt idx="21" formatCode="General">
                  <c:v>302</c:v>
                </c:pt>
                <c:pt idx="22" formatCode="General">
                  <c:v>448</c:v>
                </c:pt>
                <c:pt idx="23" formatCode="General">
                  <c:v>525</c:v>
                </c:pt>
                <c:pt idx="24" formatCode="General">
                  <c:v>608</c:v>
                </c:pt>
                <c:pt idx="25" formatCode="General">
                  <c:v>602</c:v>
                </c:pt>
                <c:pt idx="26" formatCode="General">
                  <c:v>560</c:v>
                </c:pt>
                <c:pt idx="27" formatCode="General">
                  <c:v>320</c:v>
                </c:pt>
                <c:pt idx="28" formatCode="General">
                  <c:v>271</c:v>
                </c:pt>
                <c:pt idx="29" formatCode="General">
                  <c:v>360</c:v>
                </c:pt>
                <c:pt idx="30" formatCode="General">
                  <c:v>340</c:v>
                </c:pt>
                <c:pt idx="31" formatCode="General">
                  <c:v>340</c:v>
                </c:pt>
                <c:pt idx="32" formatCode="General">
                  <c:v>345</c:v>
                </c:pt>
                <c:pt idx="33" formatCode="General">
                  <c:v>325</c:v>
                </c:pt>
                <c:pt idx="34">
                  <c:v>325</c:v>
                </c:pt>
                <c:pt idx="35">
                  <c:v>418</c:v>
                </c:pt>
                <c:pt idx="36">
                  <c:v>371.5</c:v>
                </c:pt>
                <c:pt idx="37">
                  <c:v>395</c:v>
                </c:pt>
                <c:pt idx="38">
                  <c:v>326</c:v>
                </c:pt>
                <c:pt idx="39">
                  <c:v>255</c:v>
                </c:pt>
                <c:pt idx="40">
                  <c:v>280</c:v>
                </c:pt>
                <c:pt idx="41">
                  <c:v>305</c:v>
                </c:pt>
                <c:pt idx="42">
                  <c:v>295</c:v>
                </c:pt>
                <c:pt idx="43">
                  <c:v>286</c:v>
                </c:pt>
                <c:pt idx="44" formatCode="General">
                  <c:v>282</c:v>
                </c:pt>
                <c:pt idx="45" formatCode="General">
                  <c:v>265</c:v>
                </c:pt>
                <c:pt idx="46" formatCode="General">
                  <c:v>255</c:v>
                </c:pt>
                <c:pt idx="47" formatCode="General">
                  <c:v>264</c:v>
                </c:pt>
                <c:pt idx="48" formatCode="General">
                  <c:v>282</c:v>
                </c:pt>
                <c:pt idx="49" formatCode="General">
                  <c:v>295</c:v>
                </c:pt>
                <c:pt idx="50" formatCode="General">
                  <c:v>220</c:v>
                </c:pt>
                <c:pt idx="51" formatCode="General">
                  <c:v>215</c:v>
                </c:pt>
                <c:pt idx="52" formatCode="General">
                  <c:v>215</c:v>
                </c:pt>
                <c:pt idx="53">
                  <c:v>257.5</c:v>
                </c:pt>
                <c:pt idx="54">
                  <c:v>261.60000000000002</c:v>
                </c:pt>
                <c:pt idx="55">
                  <c:v>293</c:v>
                </c:pt>
                <c:pt idx="56">
                  <c:v>360</c:v>
                </c:pt>
                <c:pt idx="57">
                  <c:v>433</c:v>
                </c:pt>
                <c:pt idx="58">
                  <c:v>503</c:v>
                </c:pt>
                <c:pt idx="59">
                  <c:v>506</c:v>
                </c:pt>
                <c:pt idx="60">
                  <c:v>516</c:v>
                </c:pt>
                <c:pt idx="61">
                  <c:v>652</c:v>
                </c:pt>
              </c:numCache>
            </c:numRef>
          </c:val>
          <c:smooth val="0"/>
          <c:extLst xmlns:c16r2="http://schemas.microsoft.com/office/drawing/2015/06/chart">
            <c:ext xmlns:c16="http://schemas.microsoft.com/office/drawing/2014/chart" uri="{C3380CC4-5D6E-409C-BE32-E72D297353CC}">
              <c16:uniqueId val="{00000001-76DE-4D61-BE08-C7B6AA3DA269}"/>
            </c:ext>
          </c:extLst>
        </c:ser>
        <c:dLbls>
          <c:showLegendKey val="0"/>
          <c:showVal val="0"/>
          <c:showCatName val="0"/>
          <c:showSerName val="0"/>
          <c:showPercent val="0"/>
          <c:showBubbleSize val="0"/>
        </c:dLbls>
        <c:marker val="1"/>
        <c:smooth val="0"/>
        <c:axId val="432844752"/>
        <c:axId val="432845144"/>
      </c:lineChart>
      <c:catAx>
        <c:axId val="432844752"/>
        <c:scaling>
          <c:orientation val="minMax"/>
        </c:scaling>
        <c:delete val="0"/>
        <c:axPos val="b"/>
        <c:numFmt formatCode="General" sourceLinked="0"/>
        <c:majorTickMark val="out"/>
        <c:minorTickMark val="none"/>
        <c:tickLblPos val="nextTo"/>
        <c:txPr>
          <a:bodyPr/>
          <a:lstStyle/>
          <a:p>
            <a:pPr>
              <a:defRPr sz="1400" b="1"/>
            </a:pPr>
            <a:endParaRPr lang="en-US"/>
          </a:p>
        </c:txPr>
        <c:crossAx val="432845144"/>
        <c:crosses val="autoZero"/>
        <c:auto val="1"/>
        <c:lblAlgn val="ctr"/>
        <c:lblOffset val="100"/>
        <c:noMultiLvlLbl val="0"/>
      </c:catAx>
      <c:valAx>
        <c:axId val="432845144"/>
        <c:scaling>
          <c:orientation val="minMax"/>
        </c:scaling>
        <c:delete val="0"/>
        <c:axPos val="l"/>
        <c:majorGridlines/>
        <c:title>
          <c:tx>
            <c:rich>
              <a:bodyPr/>
              <a:lstStyle/>
              <a:p>
                <a:pPr>
                  <a:defRPr sz="1400"/>
                </a:pPr>
                <a:r>
                  <a:rPr lang="en-US" sz="1400"/>
                  <a:t>ETB</a:t>
                </a:r>
              </a:p>
            </c:rich>
          </c:tx>
          <c:overlay val="0"/>
        </c:title>
        <c:numFmt formatCode="0" sourceLinked="1"/>
        <c:majorTickMark val="out"/>
        <c:minorTickMark val="none"/>
        <c:tickLblPos val="nextTo"/>
        <c:txPr>
          <a:bodyPr/>
          <a:lstStyle/>
          <a:p>
            <a:pPr>
              <a:defRPr sz="1400" b="1"/>
            </a:pPr>
            <a:endParaRPr lang="en-US"/>
          </a:p>
        </c:txPr>
        <c:crossAx val="432844752"/>
        <c:crosses val="autoZero"/>
        <c:crossBetween val="between"/>
      </c:valAx>
    </c:plotArea>
    <c:legend>
      <c:legendPos val="t"/>
      <c:overlay val="0"/>
      <c:txPr>
        <a:bodyPr/>
        <a:lstStyle/>
        <a:p>
          <a:pPr>
            <a:defRPr sz="1800" b="1"/>
          </a:pPr>
          <a:endParaRPr lang="en-US"/>
        </a:p>
      </c:txPr>
    </c:legend>
    <c:plotVisOnly val="1"/>
    <c:dispBlanksAs val="gap"/>
    <c:showDLblsOverMax val="0"/>
  </c:chart>
  <c:spPr>
    <a:ln>
      <a:solidFill>
        <a:srgbClr val="FFFFFF"/>
      </a:solidFill>
    </a:ln>
  </c:sp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043F1-6ABE-9B45-BD9B-608CDF45F35D}" type="doc">
      <dgm:prSet loTypeId="urn:microsoft.com/office/officeart/2005/8/layout/pList2#2" loCatId="" qsTypeId="urn:microsoft.com/office/officeart/2005/8/quickstyle/simple4" qsCatId="simple" csTypeId="urn:microsoft.com/office/officeart/2005/8/colors/accent1_2" csCatId="accent1" phldr="1"/>
      <dgm:spPr/>
    </dgm:pt>
    <dgm:pt modelId="{96E66952-9D9B-FE49-87A0-CBCFDA4B72BC}">
      <dgm:prSet phldrT="[Text]"/>
      <dgm:spPr/>
      <dgm:t>
        <a:bodyPr/>
        <a:lstStyle/>
        <a:p>
          <a:r>
            <a:rPr lang="en-US" i="1" dirty="0" smtClean="0">
              <a:solidFill>
                <a:srgbClr val="000000"/>
              </a:solidFill>
            </a:rPr>
            <a:t>Past</a:t>
          </a:r>
        </a:p>
        <a:p>
          <a:r>
            <a:rPr lang="en-US" dirty="0" smtClean="0">
              <a:solidFill>
                <a:srgbClr val="000000"/>
              </a:solidFill>
            </a:rPr>
            <a:t>Baseline</a:t>
          </a:r>
          <a:endParaRPr lang="en-US" dirty="0">
            <a:solidFill>
              <a:srgbClr val="000000"/>
            </a:solidFill>
          </a:endParaRPr>
        </a:p>
      </dgm:t>
    </dgm:pt>
    <dgm:pt modelId="{D5DEBA66-4715-B14A-A8D7-AC51E4B78336}" type="parTrans" cxnId="{0E8CB86A-6196-754C-A476-6458DFBE4489}">
      <dgm:prSet/>
      <dgm:spPr/>
      <dgm:t>
        <a:bodyPr/>
        <a:lstStyle/>
        <a:p>
          <a:endParaRPr lang="en-US"/>
        </a:p>
      </dgm:t>
    </dgm:pt>
    <dgm:pt modelId="{2C10C3C8-8D1A-8843-86FC-C07469B4A481}" type="sibTrans" cxnId="{0E8CB86A-6196-754C-A476-6458DFBE4489}">
      <dgm:prSet/>
      <dgm:spPr/>
      <dgm:t>
        <a:bodyPr/>
        <a:lstStyle/>
        <a:p>
          <a:endParaRPr lang="en-US"/>
        </a:p>
      </dgm:t>
    </dgm:pt>
    <dgm:pt modelId="{53DC0531-F42E-5A44-8184-7B64FEC2029B}">
      <dgm:prSet phldrT="[Text]"/>
      <dgm:spPr/>
      <dgm:t>
        <a:bodyPr/>
        <a:lstStyle/>
        <a:p>
          <a:r>
            <a:rPr lang="en-US" i="1" dirty="0" smtClean="0">
              <a:solidFill>
                <a:srgbClr val="000000"/>
              </a:solidFill>
            </a:rPr>
            <a:t>Present</a:t>
          </a:r>
        </a:p>
        <a:p>
          <a:r>
            <a:rPr lang="en-US" dirty="0" smtClean="0">
              <a:solidFill>
                <a:srgbClr val="000000"/>
              </a:solidFill>
            </a:rPr>
            <a:t>Impact</a:t>
          </a:r>
          <a:endParaRPr lang="en-US" dirty="0">
            <a:solidFill>
              <a:srgbClr val="000000"/>
            </a:solidFill>
          </a:endParaRPr>
        </a:p>
      </dgm:t>
    </dgm:pt>
    <dgm:pt modelId="{50703F7A-8FF8-CD41-AA3E-62F561F80F1F}" type="parTrans" cxnId="{990C3687-A930-784E-8112-D8A7305E8CE1}">
      <dgm:prSet/>
      <dgm:spPr/>
      <dgm:t>
        <a:bodyPr/>
        <a:lstStyle/>
        <a:p>
          <a:endParaRPr lang="en-US"/>
        </a:p>
      </dgm:t>
    </dgm:pt>
    <dgm:pt modelId="{CFFD18B1-7540-FC44-93CF-C0BAFED3C613}" type="sibTrans" cxnId="{990C3687-A930-784E-8112-D8A7305E8CE1}">
      <dgm:prSet/>
      <dgm:spPr/>
      <dgm:t>
        <a:bodyPr/>
        <a:lstStyle/>
        <a:p>
          <a:endParaRPr lang="en-US"/>
        </a:p>
      </dgm:t>
    </dgm:pt>
    <dgm:pt modelId="{639E918C-4F2A-5A44-975D-B20B4EF03C95}">
      <dgm:prSet phldrT="[Text]"/>
      <dgm:spPr/>
      <dgm:t>
        <a:bodyPr/>
        <a:lstStyle/>
        <a:p>
          <a:r>
            <a:rPr lang="en-US" i="1" dirty="0" smtClean="0">
              <a:solidFill>
                <a:srgbClr val="000000"/>
              </a:solidFill>
            </a:rPr>
            <a:t>Future</a:t>
          </a:r>
        </a:p>
        <a:p>
          <a:r>
            <a:rPr lang="en-US" dirty="0" smtClean="0">
              <a:solidFill>
                <a:srgbClr val="000000"/>
              </a:solidFill>
            </a:rPr>
            <a:t>Forecast</a:t>
          </a:r>
          <a:endParaRPr lang="en-US" dirty="0">
            <a:solidFill>
              <a:srgbClr val="000000"/>
            </a:solidFill>
          </a:endParaRPr>
        </a:p>
      </dgm:t>
    </dgm:pt>
    <dgm:pt modelId="{F81B79C7-AB8D-D749-B411-3D0134118DFD}" type="parTrans" cxnId="{89BAD81B-72B6-FE4D-A14B-BA5D0B3856E3}">
      <dgm:prSet/>
      <dgm:spPr/>
      <dgm:t>
        <a:bodyPr/>
        <a:lstStyle/>
        <a:p>
          <a:endParaRPr lang="en-US"/>
        </a:p>
      </dgm:t>
    </dgm:pt>
    <dgm:pt modelId="{618E3916-4D0C-F346-BEEC-FE8067C7FA3F}" type="sibTrans" cxnId="{89BAD81B-72B6-FE4D-A14B-BA5D0B3856E3}">
      <dgm:prSet/>
      <dgm:spPr/>
      <dgm:t>
        <a:bodyPr/>
        <a:lstStyle/>
        <a:p>
          <a:endParaRPr lang="en-US"/>
        </a:p>
      </dgm:t>
    </dgm:pt>
    <dgm:pt modelId="{A9623E9F-B459-2944-8752-EBBA48B8D12B}" type="pres">
      <dgm:prSet presAssocID="{90D043F1-6ABE-9B45-BD9B-608CDF45F35D}" presName="Name0" presStyleCnt="0">
        <dgm:presLayoutVars>
          <dgm:dir/>
          <dgm:resizeHandles val="exact"/>
        </dgm:presLayoutVars>
      </dgm:prSet>
      <dgm:spPr/>
    </dgm:pt>
    <dgm:pt modelId="{493983D8-96C4-8943-9495-DA118BF96E79}" type="pres">
      <dgm:prSet presAssocID="{90D043F1-6ABE-9B45-BD9B-608CDF45F35D}" presName="bkgdShp" presStyleLbl="alignAccFollowNode1" presStyleIdx="0" presStyleCnt="1"/>
      <dgm:spPr/>
    </dgm:pt>
    <dgm:pt modelId="{D590704F-1988-D447-94DC-001BD9F3FF09}" type="pres">
      <dgm:prSet presAssocID="{90D043F1-6ABE-9B45-BD9B-608CDF45F35D}" presName="linComp" presStyleCnt="0"/>
      <dgm:spPr/>
    </dgm:pt>
    <dgm:pt modelId="{510C37C0-893B-E84F-9C17-E44CB670335D}" type="pres">
      <dgm:prSet presAssocID="{96E66952-9D9B-FE49-87A0-CBCFDA4B72BC}" presName="compNode" presStyleCnt="0"/>
      <dgm:spPr/>
    </dgm:pt>
    <dgm:pt modelId="{A86B2266-9474-D24E-AF9D-9EAAD48D6F4B}" type="pres">
      <dgm:prSet presAssocID="{96E66952-9D9B-FE49-87A0-CBCFDA4B72BC}" presName="node" presStyleLbl="node1" presStyleIdx="0" presStyleCnt="3">
        <dgm:presLayoutVars>
          <dgm:bulletEnabled val="1"/>
        </dgm:presLayoutVars>
      </dgm:prSet>
      <dgm:spPr/>
      <dgm:t>
        <a:bodyPr/>
        <a:lstStyle/>
        <a:p>
          <a:endParaRPr lang="en-US"/>
        </a:p>
      </dgm:t>
    </dgm:pt>
    <dgm:pt modelId="{59296351-0B97-0747-B571-55843DB4AE42}" type="pres">
      <dgm:prSet presAssocID="{96E66952-9D9B-FE49-87A0-CBCFDA4B72BC}" presName="invisiNode" presStyleLbl="node1" presStyleIdx="0" presStyleCnt="3"/>
      <dgm:spPr/>
    </dgm:pt>
    <dgm:pt modelId="{13554098-DCDF-8E41-AE0E-7FCAD100C678}" type="pres">
      <dgm:prSet presAssocID="{96E66952-9D9B-FE49-87A0-CBCFDA4B72BC}"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4000" b="-54000"/>
          </a:stretch>
        </a:blipFill>
      </dgm:spPr>
    </dgm:pt>
    <dgm:pt modelId="{14B22D1F-5449-2748-A7EE-CA17B67D111E}" type="pres">
      <dgm:prSet presAssocID="{2C10C3C8-8D1A-8843-86FC-C07469B4A481}" presName="sibTrans" presStyleLbl="sibTrans2D1" presStyleIdx="0" presStyleCnt="0"/>
      <dgm:spPr/>
      <dgm:t>
        <a:bodyPr/>
        <a:lstStyle/>
        <a:p>
          <a:endParaRPr lang="en-US"/>
        </a:p>
      </dgm:t>
    </dgm:pt>
    <dgm:pt modelId="{3F9FAEC9-2964-CF4D-B884-79A89E160801}" type="pres">
      <dgm:prSet presAssocID="{53DC0531-F42E-5A44-8184-7B64FEC2029B}" presName="compNode" presStyleCnt="0"/>
      <dgm:spPr/>
    </dgm:pt>
    <dgm:pt modelId="{D43B999B-83EE-4741-985A-0306B7E03F4E}" type="pres">
      <dgm:prSet presAssocID="{53DC0531-F42E-5A44-8184-7B64FEC2029B}" presName="node" presStyleLbl="node1" presStyleIdx="1" presStyleCnt="3">
        <dgm:presLayoutVars>
          <dgm:bulletEnabled val="1"/>
        </dgm:presLayoutVars>
      </dgm:prSet>
      <dgm:spPr/>
      <dgm:t>
        <a:bodyPr/>
        <a:lstStyle/>
        <a:p>
          <a:endParaRPr lang="en-US"/>
        </a:p>
      </dgm:t>
    </dgm:pt>
    <dgm:pt modelId="{58F886C8-ED55-FE41-A9D4-E9B38D04D1CE}" type="pres">
      <dgm:prSet presAssocID="{53DC0531-F42E-5A44-8184-7B64FEC2029B}" presName="invisiNode" presStyleLbl="node1" presStyleIdx="1" presStyleCnt="3"/>
      <dgm:spPr/>
    </dgm:pt>
    <dgm:pt modelId="{86AE03BC-34EB-A843-9D97-60402E8C331C}" type="pres">
      <dgm:prSet presAssocID="{53DC0531-F42E-5A44-8184-7B64FEC2029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3AE0EF35-866D-DD42-B20F-0C55260B8BF6}" type="pres">
      <dgm:prSet presAssocID="{CFFD18B1-7540-FC44-93CF-C0BAFED3C613}" presName="sibTrans" presStyleLbl="sibTrans2D1" presStyleIdx="0" presStyleCnt="0"/>
      <dgm:spPr/>
      <dgm:t>
        <a:bodyPr/>
        <a:lstStyle/>
        <a:p>
          <a:endParaRPr lang="en-US"/>
        </a:p>
      </dgm:t>
    </dgm:pt>
    <dgm:pt modelId="{67D9B161-8C4E-F344-A02E-2117F7BA2377}" type="pres">
      <dgm:prSet presAssocID="{639E918C-4F2A-5A44-975D-B20B4EF03C95}" presName="compNode" presStyleCnt="0"/>
      <dgm:spPr/>
    </dgm:pt>
    <dgm:pt modelId="{CFC8951C-B613-8843-8BCA-BE60635EC39A}" type="pres">
      <dgm:prSet presAssocID="{639E918C-4F2A-5A44-975D-B20B4EF03C95}" presName="node" presStyleLbl="node1" presStyleIdx="2" presStyleCnt="3">
        <dgm:presLayoutVars>
          <dgm:bulletEnabled val="1"/>
        </dgm:presLayoutVars>
      </dgm:prSet>
      <dgm:spPr/>
      <dgm:t>
        <a:bodyPr/>
        <a:lstStyle/>
        <a:p>
          <a:endParaRPr lang="en-US"/>
        </a:p>
      </dgm:t>
    </dgm:pt>
    <dgm:pt modelId="{EB93EAD4-3E9D-9F43-9E2D-A33F682B1380}" type="pres">
      <dgm:prSet presAssocID="{639E918C-4F2A-5A44-975D-B20B4EF03C95}" presName="invisiNode" presStyleLbl="node1" presStyleIdx="2" presStyleCnt="3"/>
      <dgm:spPr/>
    </dgm:pt>
    <dgm:pt modelId="{4E3563B4-8AAF-E94D-BB86-9C71CD8ACD78}" type="pres">
      <dgm:prSet presAssocID="{639E918C-4F2A-5A44-975D-B20B4EF03C9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Lst>
  <dgm:cxnLst>
    <dgm:cxn modelId="{E07668C8-566B-2A45-8DBB-C8199895EE3F}" type="presOf" srcId="{90D043F1-6ABE-9B45-BD9B-608CDF45F35D}" destId="{A9623E9F-B459-2944-8752-EBBA48B8D12B}" srcOrd="0" destOrd="0" presId="urn:microsoft.com/office/officeart/2005/8/layout/pList2#2"/>
    <dgm:cxn modelId="{12F6D114-1551-6C44-824B-BE81407159B6}" type="presOf" srcId="{96E66952-9D9B-FE49-87A0-CBCFDA4B72BC}" destId="{A86B2266-9474-D24E-AF9D-9EAAD48D6F4B}" srcOrd="0" destOrd="0" presId="urn:microsoft.com/office/officeart/2005/8/layout/pList2#2"/>
    <dgm:cxn modelId="{990C3687-A930-784E-8112-D8A7305E8CE1}" srcId="{90D043F1-6ABE-9B45-BD9B-608CDF45F35D}" destId="{53DC0531-F42E-5A44-8184-7B64FEC2029B}" srcOrd="1" destOrd="0" parTransId="{50703F7A-8FF8-CD41-AA3E-62F561F80F1F}" sibTransId="{CFFD18B1-7540-FC44-93CF-C0BAFED3C613}"/>
    <dgm:cxn modelId="{0E8CB86A-6196-754C-A476-6458DFBE4489}" srcId="{90D043F1-6ABE-9B45-BD9B-608CDF45F35D}" destId="{96E66952-9D9B-FE49-87A0-CBCFDA4B72BC}" srcOrd="0" destOrd="0" parTransId="{D5DEBA66-4715-B14A-A8D7-AC51E4B78336}" sibTransId="{2C10C3C8-8D1A-8843-86FC-C07469B4A481}"/>
    <dgm:cxn modelId="{C2C2CA4D-87ED-CC45-BDC3-32604B318FFF}" type="presOf" srcId="{53DC0531-F42E-5A44-8184-7B64FEC2029B}" destId="{D43B999B-83EE-4741-985A-0306B7E03F4E}" srcOrd="0" destOrd="0" presId="urn:microsoft.com/office/officeart/2005/8/layout/pList2#2"/>
    <dgm:cxn modelId="{89BAD81B-72B6-FE4D-A14B-BA5D0B3856E3}" srcId="{90D043F1-6ABE-9B45-BD9B-608CDF45F35D}" destId="{639E918C-4F2A-5A44-975D-B20B4EF03C95}" srcOrd="2" destOrd="0" parTransId="{F81B79C7-AB8D-D749-B411-3D0134118DFD}" sibTransId="{618E3916-4D0C-F346-BEEC-FE8067C7FA3F}"/>
    <dgm:cxn modelId="{2B53D7FB-F77F-AA4F-87D8-5756ECF2CBFC}" type="presOf" srcId="{2C10C3C8-8D1A-8843-86FC-C07469B4A481}" destId="{14B22D1F-5449-2748-A7EE-CA17B67D111E}" srcOrd="0" destOrd="0" presId="urn:microsoft.com/office/officeart/2005/8/layout/pList2#2"/>
    <dgm:cxn modelId="{22B7E859-0467-964B-8B51-8E9E57A25552}" type="presOf" srcId="{CFFD18B1-7540-FC44-93CF-C0BAFED3C613}" destId="{3AE0EF35-866D-DD42-B20F-0C55260B8BF6}" srcOrd="0" destOrd="0" presId="urn:microsoft.com/office/officeart/2005/8/layout/pList2#2"/>
    <dgm:cxn modelId="{2557A7EE-EAD8-D84B-820E-B457453ED623}" type="presOf" srcId="{639E918C-4F2A-5A44-975D-B20B4EF03C95}" destId="{CFC8951C-B613-8843-8BCA-BE60635EC39A}" srcOrd="0" destOrd="0" presId="urn:microsoft.com/office/officeart/2005/8/layout/pList2#2"/>
    <dgm:cxn modelId="{DED0D53D-9119-D74C-93AC-FC352BD48A22}" type="presParOf" srcId="{A9623E9F-B459-2944-8752-EBBA48B8D12B}" destId="{493983D8-96C4-8943-9495-DA118BF96E79}" srcOrd="0" destOrd="0" presId="urn:microsoft.com/office/officeart/2005/8/layout/pList2#2"/>
    <dgm:cxn modelId="{D5E3A904-1C78-4441-BAF7-13398E49E0E5}" type="presParOf" srcId="{A9623E9F-B459-2944-8752-EBBA48B8D12B}" destId="{D590704F-1988-D447-94DC-001BD9F3FF09}" srcOrd="1" destOrd="0" presId="urn:microsoft.com/office/officeart/2005/8/layout/pList2#2"/>
    <dgm:cxn modelId="{E38DE45A-0F9A-F541-84AF-2A18EB3FA5E2}" type="presParOf" srcId="{D590704F-1988-D447-94DC-001BD9F3FF09}" destId="{510C37C0-893B-E84F-9C17-E44CB670335D}" srcOrd="0" destOrd="0" presId="urn:microsoft.com/office/officeart/2005/8/layout/pList2#2"/>
    <dgm:cxn modelId="{BBD3C26C-B697-5E49-B8AF-D178603DBB93}" type="presParOf" srcId="{510C37C0-893B-E84F-9C17-E44CB670335D}" destId="{A86B2266-9474-D24E-AF9D-9EAAD48D6F4B}" srcOrd="0" destOrd="0" presId="urn:microsoft.com/office/officeart/2005/8/layout/pList2#2"/>
    <dgm:cxn modelId="{2C6B8D9B-5FE7-5C4F-B2D0-56D5949CDA44}" type="presParOf" srcId="{510C37C0-893B-E84F-9C17-E44CB670335D}" destId="{59296351-0B97-0747-B571-55843DB4AE42}" srcOrd="1" destOrd="0" presId="urn:microsoft.com/office/officeart/2005/8/layout/pList2#2"/>
    <dgm:cxn modelId="{F8A8E1E5-3EA4-7247-A297-36CC417299EF}" type="presParOf" srcId="{510C37C0-893B-E84F-9C17-E44CB670335D}" destId="{13554098-DCDF-8E41-AE0E-7FCAD100C678}" srcOrd="2" destOrd="0" presId="urn:microsoft.com/office/officeart/2005/8/layout/pList2#2"/>
    <dgm:cxn modelId="{DC18FFD4-FCA4-5948-A1E8-651D0226B989}" type="presParOf" srcId="{D590704F-1988-D447-94DC-001BD9F3FF09}" destId="{14B22D1F-5449-2748-A7EE-CA17B67D111E}" srcOrd="1" destOrd="0" presId="urn:microsoft.com/office/officeart/2005/8/layout/pList2#2"/>
    <dgm:cxn modelId="{05BADBDE-43A9-CD47-AF3B-12DD3B1E1E03}" type="presParOf" srcId="{D590704F-1988-D447-94DC-001BD9F3FF09}" destId="{3F9FAEC9-2964-CF4D-B884-79A89E160801}" srcOrd="2" destOrd="0" presId="urn:microsoft.com/office/officeart/2005/8/layout/pList2#2"/>
    <dgm:cxn modelId="{57062A77-BF5F-764A-9F9F-6A996C949A6B}" type="presParOf" srcId="{3F9FAEC9-2964-CF4D-B884-79A89E160801}" destId="{D43B999B-83EE-4741-985A-0306B7E03F4E}" srcOrd="0" destOrd="0" presId="urn:microsoft.com/office/officeart/2005/8/layout/pList2#2"/>
    <dgm:cxn modelId="{FFFCBEBF-CB39-2B4E-9FC9-E60BE02FE10A}" type="presParOf" srcId="{3F9FAEC9-2964-CF4D-B884-79A89E160801}" destId="{58F886C8-ED55-FE41-A9D4-E9B38D04D1CE}" srcOrd="1" destOrd="0" presId="urn:microsoft.com/office/officeart/2005/8/layout/pList2#2"/>
    <dgm:cxn modelId="{F04C80C8-0D66-3345-83D5-C4CAD1C397D9}" type="presParOf" srcId="{3F9FAEC9-2964-CF4D-B884-79A89E160801}" destId="{86AE03BC-34EB-A843-9D97-60402E8C331C}" srcOrd="2" destOrd="0" presId="urn:microsoft.com/office/officeart/2005/8/layout/pList2#2"/>
    <dgm:cxn modelId="{46F12F07-FA32-F04F-985B-FE065B70F568}" type="presParOf" srcId="{D590704F-1988-D447-94DC-001BD9F3FF09}" destId="{3AE0EF35-866D-DD42-B20F-0C55260B8BF6}" srcOrd="3" destOrd="0" presId="urn:microsoft.com/office/officeart/2005/8/layout/pList2#2"/>
    <dgm:cxn modelId="{5F8AFD81-D3CD-5B47-82CB-73A63AA79635}" type="presParOf" srcId="{D590704F-1988-D447-94DC-001BD9F3FF09}" destId="{67D9B161-8C4E-F344-A02E-2117F7BA2377}" srcOrd="4" destOrd="0" presId="urn:microsoft.com/office/officeart/2005/8/layout/pList2#2"/>
    <dgm:cxn modelId="{5579D9E7-00A0-0248-9C7A-F1E6F9652527}" type="presParOf" srcId="{67D9B161-8C4E-F344-A02E-2117F7BA2377}" destId="{CFC8951C-B613-8843-8BCA-BE60635EC39A}" srcOrd="0" destOrd="0" presId="urn:microsoft.com/office/officeart/2005/8/layout/pList2#2"/>
    <dgm:cxn modelId="{D0671DBD-978D-7642-AD09-A7C4ECF94583}" type="presParOf" srcId="{67D9B161-8C4E-F344-A02E-2117F7BA2377}" destId="{EB93EAD4-3E9D-9F43-9E2D-A33F682B1380}" srcOrd="1" destOrd="0" presId="urn:microsoft.com/office/officeart/2005/8/layout/pList2#2"/>
    <dgm:cxn modelId="{E8A690B0-7B3D-A744-B43F-2B6A127E7CDF}" type="presParOf" srcId="{67D9B161-8C4E-F344-A02E-2117F7BA2377}" destId="{4E3563B4-8AAF-E94D-BB86-9C71CD8ACD78}"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6A6C2-FB0F-4B1C-A139-21610F9AFACC}"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GB"/>
        </a:p>
      </dgm:t>
    </dgm:pt>
    <dgm:pt modelId="{96AE118F-7F40-4938-91F1-5B31F5B8E0C4}">
      <dgm:prSet phldrT="[Text]" custT="1"/>
      <dgm:spPr/>
      <dgm:t>
        <a:bodyPr/>
        <a:lstStyle/>
        <a:p>
          <a:r>
            <a:rPr lang="en-GB" sz="2400" b="1" dirty="0" smtClean="0"/>
            <a:t>Market Baseline Analysis</a:t>
          </a:r>
          <a:endParaRPr lang="en-GB" sz="2400" b="1" dirty="0"/>
        </a:p>
      </dgm:t>
    </dgm:pt>
    <dgm:pt modelId="{D12F7AA9-64C8-43BF-A5CE-C4F2A60C0AD2}" type="parTrans" cxnId="{DCF1A9EB-1EBB-4E61-BBD2-68C594851204}">
      <dgm:prSet/>
      <dgm:spPr/>
      <dgm:t>
        <a:bodyPr/>
        <a:lstStyle/>
        <a:p>
          <a:endParaRPr lang="en-GB"/>
        </a:p>
      </dgm:t>
    </dgm:pt>
    <dgm:pt modelId="{CB276C8D-AF9F-4088-8B59-7AEBD7A3503E}" type="sibTrans" cxnId="{DCF1A9EB-1EBB-4E61-BBD2-68C594851204}">
      <dgm:prSet/>
      <dgm:spPr/>
      <dgm:t>
        <a:bodyPr/>
        <a:lstStyle/>
        <a:p>
          <a:endParaRPr lang="en-GB"/>
        </a:p>
      </dgm:t>
    </dgm:pt>
    <dgm:pt modelId="{7271FD7D-43E7-4620-976C-A0EC08916965}">
      <dgm:prSet phldrT="[Text]" custT="1"/>
      <dgm:spPr>
        <a:solidFill>
          <a:schemeClr val="accent3"/>
        </a:solidFill>
      </dgm:spPr>
      <dgm:t>
        <a:bodyPr/>
        <a:lstStyle/>
        <a:p>
          <a:r>
            <a:rPr lang="en-GB" sz="1600" b="1" dirty="0" smtClean="0"/>
            <a:t>Build capacity</a:t>
          </a:r>
          <a:endParaRPr lang="en-GB" sz="1600" b="1" dirty="0"/>
        </a:p>
      </dgm:t>
    </dgm:pt>
    <dgm:pt modelId="{D9AEBCE9-7263-4E33-A305-2983057A7B0B}" type="parTrans" cxnId="{4DD82461-BBC6-4A78-A24C-D8F4C6D685C1}">
      <dgm:prSet custT="1"/>
      <dgm:spPr/>
      <dgm:t>
        <a:bodyPr/>
        <a:lstStyle/>
        <a:p>
          <a:endParaRPr lang="en-GB" sz="1600" b="1"/>
        </a:p>
      </dgm:t>
    </dgm:pt>
    <dgm:pt modelId="{ECCD1B94-0AB0-4D56-96EA-48F215845AED}" type="sibTrans" cxnId="{4DD82461-BBC6-4A78-A24C-D8F4C6D685C1}">
      <dgm:prSet/>
      <dgm:spPr/>
      <dgm:t>
        <a:bodyPr/>
        <a:lstStyle/>
        <a:p>
          <a:endParaRPr lang="en-GB"/>
        </a:p>
      </dgm:t>
    </dgm:pt>
    <dgm:pt modelId="{3532B104-902B-4BBB-B5E9-BB9F91FB1795}">
      <dgm:prSet phldrT="[Text]" custT="1"/>
      <dgm:spPr/>
      <dgm:t>
        <a:bodyPr/>
        <a:lstStyle/>
        <a:p>
          <a:r>
            <a:rPr lang="en-GB" sz="1600" b="1" dirty="0" smtClean="0"/>
            <a:t>Baseline Reference Point</a:t>
          </a:r>
          <a:endParaRPr lang="en-GB" sz="1600" b="1" dirty="0"/>
        </a:p>
      </dgm:t>
    </dgm:pt>
    <dgm:pt modelId="{48952A0D-87C1-4F13-8C04-46E372A1864D}" type="parTrans" cxnId="{B70916C8-F4B2-47D0-93E1-34C8A8BFBCB4}">
      <dgm:prSet custT="1"/>
      <dgm:spPr/>
      <dgm:t>
        <a:bodyPr/>
        <a:lstStyle/>
        <a:p>
          <a:endParaRPr lang="en-GB" sz="1600" b="1"/>
        </a:p>
      </dgm:t>
    </dgm:pt>
    <dgm:pt modelId="{2212E819-B0AF-4C87-9AED-23A6BF134A46}" type="sibTrans" cxnId="{B70916C8-F4B2-47D0-93E1-34C8A8BFBCB4}">
      <dgm:prSet/>
      <dgm:spPr/>
      <dgm:t>
        <a:bodyPr/>
        <a:lstStyle/>
        <a:p>
          <a:endParaRPr lang="en-GB"/>
        </a:p>
      </dgm:t>
    </dgm:pt>
    <dgm:pt modelId="{760F8C8A-582D-432C-95D9-3EFAEEAAEF7E}">
      <dgm:prSet phldrT="[Text]" custT="1"/>
      <dgm:spPr/>
      <dgm:t>
        <a:bodyPr/>
        <a:lstStyle/>
        <a:p>
          <a:r>
            <a:rPr lang="en-GB" sz="1600" b="1" dirty="0" smtClean="0"/>
            <a:t>Improve preparedness</a:t>
          </a:r>
          <a:endParaRPr lang="en-GB" sz="1600" b="1" dirty="0"/>
        </a:p>
      </dgm:t>
    </dgm:pt>
    <dgm:pt modelId="{AD6D49A8-5B04-402B-80D7-3DBCBE188FD8}" type="parTrans" cxnId="{AAA296DC-C925-47C7-B10A-AE2062F0567C}">
      <dgm:prSet custT="1"/>
      <dgm:spPr/>
      <dgm:t>
        <a:bodyPr/>
        <a:lstStyle/>
        <a:p>
          <a:endParaRPr lang="en-GB" sz="1600" b="1"/>
        </a:p>
      </dgm:t>
    </dgm:pt>
    <dgm:pt modelId="{677875CA-B389-4896-AE09-C80431952D4F}" type="sibTrans" cxnId="{AAA296DC-C925-47C7-B10A-AE2062F0567C}">
      <dgm:prSet/>
      <dgm:spPr/>
      <dgm:t>
        <a:bodyPr/>
        <a:lstStyle/>
        <a:p>
          <a:endParaRPr lang="en-GB"/>
        </a:p>
      </dgm:t>
    </dgm:pt>
    <dgm:pt modelId="{0C9089B3-29C0-4D73-ACD2-6E3E9C36BD94}">
      <dgm:prSet phldrT="[Text]" custT="1"/>
      <dgm:spPr/>
      <dgm:t>
        <a:bodyPr/>
        <a:lstStyle/>
        <a:p>
          <a:r>
            <a:rPr lang="en-GB" sz="1600" b="1" dirty="0" smtClean="0"/>
            <a:t>Feed into Contingency Planning</a:t>
          </a:r>
          <a:endParaRPr lang="en-GB" sz="1600" b="1" dirty="0"/>
        </a:p>
      </dgm:t>
    </dgm:pt>
    <dgm:pt modelId="{0BFD78DE-5D31-4580-9B92-F42F820A8302}" type="parTrans" cxnId="{EF223AB5-C656-4696-A06D-E7448E4F75B5}">
      <dgm:prSet custT="1"/>
      <dgm:spPr/>
      <dgm:t>
        <a:bodyPr/>
        <a:lstStyle/>
        <a:p>
          <a:endParaRPr lang="en-GB" sz="1600" b="1"/>
        </a:p>
      </dgm:t>
    </dgm:pt>
    <dgm:pt modelId="{59A165D3-AA4D-4E5D-8AE8-B0DD9E42469F}" type="sibTrans" cxnId="{EF223AB5-C656-4696-A06D-E7448E4F75B5}">
      <dgm:prSet/>
      <dgm:spPr/>
      <dgm:t>
        <a:bodyPr/>
        <a:lstStyle/>
        <a:p>
          <a:endParaRPr lang="en-GB"/>
        </a:p>
      </dgm:t>
    </dgm:pt>
    <dgm:pt modelId="{5E1A7A25-68B7-4853-B115-7EF23B25346A}">
      <dgm:prSet phldrT="[Text]" phldr="1"/>
      <dgm:spPr/>
      <dgm:t>
        <a:bodyPr/>
        <a:lstStyle/>
        <a:p>
          <a:endParaRPr lang="en-GB" sz="2400" b="1" dirty="0"/>
        </a:p>
      </dgm:t>
    </dgm:pt>
    <dgm:pt modelId="{F108B4CA-313C-4775-9188-861C960CD23C}" type="parTrans" cxnId="{C596BC4A-7265-4292-9BAC-9E5F24320570}">
      <dgm:prSet/>
      <dgm:spPr/>
      <dgm:t>
        <a:bodyPr/>
        <a:lstStyle/>
        <a:p>
          <a:endParaRPr lang="en-GB"/>
        </a:p>
      </dgm:t>
    </dgm:pt>
    <dgm:pt modelId="{F068B3DC-CA35-4928-A777-47EA83D41C60}" type="sibTrans" cxnId="{C596BC4A-7265-4292-9BAC-9E5F24320570}">
      <dgm:prSet/>
      <dgm:spPr/>
      <dgm:t>
        <a:bodyPr/>
        <a:lstStyle/>
        <a:p>
          <a:endParaRPr lang="en-GB"/>
        </a:p>
      </dgm:t>
    </dgm:pt>
    <dgm:pt modelId="{CC2E4A02-A176-452B-A7D7-5B2F95239966}">
      <dgm:prSet phldrT="[Text]" phldr="1"/>
      <dgm:spPr/>
      <dgm:t>
        <a:bodyPr/>
        <a:lstStyle/>
        <a:p>
          <a:endParaRPr lang="en-GB" sz="2400" b="1" dirty="0"/>
        </a:p>
      </dgm:t>
    </dgm:pt>
    <dgm:pt modelId="{CBB9D074-DBB1-4F5B-BD4E-2D7A29959C0D}" type="parTrans" cxnId="{9E422607-1D37-4EB0-8DA9-E6B0E60D47AB}">
      <dgm:prSet/>
      <dgm:spPr/>
      <dgm:t>
        <a:bodyPr/>
        <a:lstStyle/>
        <a:p>
          <a:endParaRPr lang="en-GB"/>
        </a:p>
      </dgm:t>
    </dgm:pt>
    <dgm:pt modelId="{B583A961-807A-47B1-922E-F79243AC8E4C}" type="sibTrans" cxnId="{9E422607-1D37-4EB0-8DA9-E6B0E60D47AB}">
      <dgm:prSet/>
      <dgm:spPr/>
      <dgm:t>
        <a:bodyPr/>
        <a:lstStyle/>
        <a:p>
          <a:endParaRPr lang="en-GB"/>
        </a:p>
      </dgm:t>
    </dgm:pt>
    <dgm:pt modelId="{72FD3CF3-74B9-47CB-AC4E-35D0852D4E4E}">
      <dgm:prSet custT="1"/>
      <dgm:spPr/>
      <dgm:t>
        <a:bodyPr/>
        <a:lstStyle/>
        <a:p>
          <a:r>
            <a:rPr lang="en-GB" sz="1600" b="1" dirty="0" smtClean="0"/>
            <a:t>Mitigate Impact of a Crisis</a:t>
          </a:r>
          <a:endParaRPr lang="en-GB" sz="1600" b="1" dirty="0"/>
        </a:p>
      </dgm:t>
    </dgm:pt>
    <dgm:pt modelId="{6D33ACF7-05EC-49AC-A9E4-5E1955D60F73}" type="parTrans" cxnId="{FDA07D87-85D2-4D63-BD98-5B87C7F3E7A5}">
      <dgm:prSet custT="1"/>
      <dgm:spPr/>
      <dgm:t>
        <a:bodyPr/>
        <a:lstStyle/>
        <a:p>
          <a:endParaRPr lang="en-GB" sz="1600" b="1"/>
        </a:p>
      </dgm:t>
    </dgm:pt>
    <dgm:pt modelId="{4B64FC44-3BC9-48A1-9CEC-59DE2F8C5606}" type="sibTrans" cxnId="{FDA07D87-85D2-4D63-BD98-5B87C7F3E7A5}">
      <dgm:prSet/>
      <dgm:spPr/>
      <dgm:t>
        <a:bodyPr/>
        <a:lstStyle/>
        <a:p>
          <a:endParaRPr lang="en-GB"/>
        </a:p>
      </dgm:t>
    </dgm:pt>
    <dgm:pt modelId="{0ABD3DA1-8948-421C-A2A8-D6C0E12A52AF}">
      <dgm:prSet custT="1"/>
      <dgm:spPr/>
      <dgm:t>
        <a:bodyPr/>
        <a:lstStyle/>
        <a:p>
          <a:r>
            <a:rPr lang="en-GB" sz="1600" b="1" dirty="0" smtClean="0"/>
            <a:t>Build Resilience of Target Group</a:t>
          </a:r>
          <a:endParaRPr lang="en-GB" sz="1600" b="1" dirty="0"/>
        </a:p>
      </dgm:t>
    </dgm:pt>
    <dgm:pt modelId="{B90C303D-DA1E-48D3-9916-BB7A6D5B8E19}" type="parTrans" cxnId="{4E341B21-05A8-4949-90B5-4251D29F7C86}">
      <dgm:prSet custT="1"/>
      <dgm:spPr/>
      <dgm:t>
        <a:bodyPr/>
        <a:lstStyle/>
        <a:p>
          <a:endParaRPr lang="en-GB" sz="1600" b="1"/>
        </a:p>
      </dgm:t>
    </dgm:pt>
    <dgm:pt modelId="{38238884-D896-49BB-951B-2BD1C79D643B}" type="sibTrans" cxnId="{4E341B21-05A8-4949-90B5-4251D29F7C86}">
      <dgm:prSet/>
      <dgm:spPr/>
      <dgm:t>
        <a:bodyPr/>
        <a:lstStyle/>
        <a:p>
          <a:endParaRPr lang="en-GB"/>
        </a:p>
      </dgm:t>
    </dgm:pt>
    <dgm:pt modelId="{FAFDCAA4-3C71-49BD-86DD-B521956D4391}" type="pres">
      <dgm:prSet presAssocID="{E5F6A6C2-FB0F-4B1C-A139-21610F9AFACC}" presName="Name0" presStyleCnt="0">
        <dgm:presLayoutVars>
          <dgm:chMax val="1"/>
          <dgm:dir/>
          <dgm:animLvl val="ctr"/>
          <dgm:resizeHandles val="exact"/>
        </dgm:presLayoutVars>
      </dgm:prSet>
      <dgm:spPr/>
      <dgm:t>
        <a:bodyPr/>
        <a:lstStyle/>
        <a:p>
          <a:endParaRPr lang="en-GB"/>
        </a:p>
      </dgm:t>
    </dgm:pt>
    <dgm:pt modelId="{B4F21995-1806-4DEF-8CD2-CFE410D5A022}" type="pres">
      <dgm:prSet presAssocID="{96AE118F-7F40-4938-91F1-5B31F5B8E0C4}" presName="centerShape" presStyleLbl="node0" presStyleIdx="0" presStyleCnt="1" custScaleX="148250" custScaleY="134772"/>
      <dgm:spPr/>
      <dgm:t>
        <a:bodyPr/>
        <a:lstStyle/>
        <a:p>
          <a:endParaRPr lang="en-GB"/>
        </a:p>
      </dgm:t>
    </dgm:pt>
    <dgm:pt modelId="{04978302-44EA-41EF-B8A6-14BC0E3BDE40}" type="pres">
      <dgm:prSet presAssocID="{D9AEBCE9-7263-4E33-A305-2983057A7B0B}" presName="parTrans" presStyleLbl="sibTrans2D1" presStyleIdx="0" presStyleCnt="6" custScaleX="150617"/>
      <dgm:spPr/>
      <dgm:t>
        <a:bodyPr/>
        <a:lstStyle/>
        <a:p>
          <a:endParaRPr lang="en-GB"/>
        </a:p>
      </dgm:t>
    </dgm:pt>
    <dgm:pt modelId="{984C265A-B6F5-4F4F-995A-977C433BF177}" type="pres">
      <dgm:prSet presAssocID="{D9AEBCE9-7263-4E33-A305-2983057A7B0B}" presName="connectorText" presStyleLbl="sibTrans2D1" presStyleIdx="0" presStyleCnt="6"/>
      <dgm:spPr/>
      <dgm:t>
        <a:bodyPr/>
        <a:lstStyle/>
        <a:p>
          <a:endParaRPr lang="en-GB"/>
        </a:p>
      </dgm:t>
    </dgm:pt>
    <dgm:pt modelId="{F7E8DBA3-3E7D-4C25-89CF-8789B0D4B5EF}" type="pres">
      <dgm:prSet presAssocID="{7271FD7D-43E7-4620-976C-A0EC08916965}" presName="node" presStyleLbl="node1" presStyleIdx="0" presStyleCnt="6" custScaleX="111804" custScaleY="112238" custRadScaleRad="108761" custRadScaleInc="-4905">
        <dgm:presLayoutVars>
          <dgm:bulletEnabled val="1"/>
        </dgm:presLayoutVars>
      </dgm:prSet>
      <dgm:spPr/>
      <dgm:t>
        <a:bodyPr/>
        <a:lstStyle/>
        <a:p>
          <a:endParaRPr lang="en-GB"/>
        </a:p>
      </dgm:t>
    </dgm:pt>
    <dgm:pt modelId="{900D879F-D152-4F02-9CB7-5992704A5FA8}" type="pres">
      <dgm:prSet presAssocID="{48952A0D-87C1-4F13-8C04-46E372A1864D}" presName="parTrans" presStyleLbl="sibTrans2D1" presStyleIdx="1" presStyleCnt="6" custScaleX="147529"/>
      <dgm:spPr/>
      <dgm:t>
        <a:bodyPr/>
        <a:lstStyle/>
        <a:p>
          <a:endParaRPr lang="en-GB"/>
        </a:p>
      </dgm:t>
    </dgm:pt>
    <dgm:pt modelId="{FCBFECDB-1258-424C-9644-FED2FF2F9CDA}" type="pres">
      <dgm:prSet presAssocID="{48952A0D-87C1-4F13-8C04-46E372A1864D}" presName="connectorText" presStyleLbl="sibTrans2D1" presStyleIdx="1" presStyleCnt="6"/>
      <dgm:spPr/>
      <dgm:t>
        <a:bodyPr/>
        <a:lstStyle/>
        <a:p>
          <a:endParaRPr lang="en-GB"/>
        </a:p>
      </dgm:t>
    </dgm:pt>
    <dgm:pt modelId="{8D81EB39-7082-49B4-8EDD-31E23A116351}" type="pres">
      <dgm:prSet presAssocID="{3532B104-902B-4BBB-B5E9-BB9F91FB1795}" presName="node" presStyleLbl="node1" presStyleIdx="1" presStyleCnt="6" custScaleX="114235" custScaleY="114408" custRadScaleRad="104765" custRadScaleInc="-7188">
        <dgm:presLayoutVars>
          <dgm:bulletEnabled val="1"/>
        </dgm:presLayoutVars>
      </dgm:prSet>
      <dgm:spPr/>
      <dgm:t>
        <a:bodyPr/>
        <a:lstStyle/>
        <a:p>
          <a:endParaRPr lang="en-GB"/>
        </a:p>
      </dgm:t>
    </dgm:pt>
    <dgm:pt modelId="{753B5818-7137-4EFA-96C2-18DCAC9D2C42}" type="pres">
      <dgm:prSet presAssocID="{AD6D49A8-5B04-402B-80D7-3DBCBE188FD8}" presName="parTrans" presStyleLbl="sibTrans2D1" presStyleIdx="2" presStyleCnt="6" custScaleX="142367" custLinFactNeighborX="6916" custLinFactNeighborY="596"/>
      <dgm:spPr/>
      <dgm:t>
        <a:bodyPr/>
        <a:lstStyle/>
        <a:p>
          <a:endParaRPr lang="en-GB"/>
        </a:p>
      </dgm:t>
    </dgm:pt>
    <dgm:pt modelId="{F3005710-F47F-45C0-B407-247F2AC081D7}" type="pres">
      <dgm:prSet presAssocID="{AD6D49A8-5B04-402B-80D7-3DBCBE188FD8}" presName="connectorText" presStyleLbl="sibTrans2D1" presStyleIdx="2" presStyleCnt="6"/>
      <dgm:spPr/>
      <dgm:t>
        <a:bodyPr/>
        <a:lstStyle/>
        <a:p>
          <a:endParaRPr lang="en-GB"/>
        </a:p>
      </dgm:t>
    </dgm:pt>
    <dgm:pt modelId="{906422B8-5EB5-4EAC-83CA-72901122511D}" type="pres">
      <dgm:prSet presAssocID="{760F8C8A-582D-432C-95D9-3EFAEEAAEF7E}" presName="node" presStyleLbl="node1" presStyleIdx="2" presStyleCnt="6" custScaleX="125184" custScaleY="117345" custRadScaleRad="101901" custRadScaleInc="-1679">
        <dgm:presLayoutVars>
          <dgm:bulletEnabled val="1"/>
        </dgm:presLayoutVars>
      </dgm:prSet>
      <dgm:spPr/>
      <dgm:t>
        <a:bodyPr/>
        <a:lstStyle/>
        <a:p>
          <a:endParaRPr lang="en-GB"/>
        </a:p>
      </dgm:t>
    </dgm:pt>
    <dgm:pt modelId="{345ED61F-F3AF-4312-8999-AAEC1549F09D}" type="pres">
      <dgm:prSet presAssocID="{0BFD78DE-5D31-4580-9B92-F42F820A8302}" presName="parTrans" presStyleLbl="sibTrans2D1" presStyleIdx="3" presStyleCnt="6" custScaleX="153172"/>
      <dgm:spPr/>
      <dgm:t>
        <a:bodyPr/>
        <a:lstStyle/>
        <a:p>
          <a:endParaRPr lang="en-GB"/>
        </a:p>
      </dgm:t>
    </dgm:pt>
    <dgm:pt modelId="{14FCEC81-4040-492D-8F64-AB49B3BC3446}" type="pres">
      <dgm:prSet presAssocID="{0BFD78DE-5D31-4580-9B92-F42F820A8302}" presName="connectorText" presStyleLbl="sibTrans2D1" presStyleIdx="3" presStyleCnt="6"/>
      <dgm:spPr/>
      <dgm:t>
        <a:bodyPr/>
        <a:lstStyle/>
        <a:p>
          <a:endParaRPr lang="en-GB"/>
        </a:p>
      </dgm:t>
    </dgm:pt>
    <dgm:pt modelId="{41F7EF13-1615-4CD4-9B9C-E6BDA5A6AE74}" type="pres">
      <dgm:prSet presAssocID="{0C9089B3-29C0-4D73-ACD2-6E3E9C36BD94}" presName="node" presStyleLbl="node1" presStyleIdx="3" presStyleCnt="6" custScaleX="126761" custScaleY="117638" custRadScaleRad="118373" custRadScaleInc="-2175">
        <dgm:presLayoutVars>
          <dgm:bulletEnabled val="1"/>
        </dgm:presLayoutVars>
      </dgm:prSet>
      <dgm:spPr/>
      <dgm:t>
        <a:bodyPr/>
        <a:lstStyle/>
        <a:p>
          <a:endParaRPr lang="en-GB"/>
        </a:p>
      </dgm:t>
    </dgm:pt>
    <dgm:pt modelId="{2E652516-5324-4896-8F5A-0B28E7CE1F84}" type="pres">
      <dgm:prSet presAssocID="{6D33ACF7-05EC-49AC-A9E4-5E1955D60F73}" presName="parTrans" presStyleLbl="sibTrans2D1" presStyleIdx="4" presStyleCnt="6" custScaleX="143202"/>
      <dgm:spPr/>
      <dgm:t>
        <a:bodyPr/>
        <a:lstStyle/>
        <a:p>
          <a:endParaRPr lang="en-GB"/>
        </a:p>
      </dgm:t>
    </dgm:pt>
    <dgm:pt modelId="{E63A82B3-A348-4BD5-BA30-B11911B5808B}" type="pres">
      <dgm:prSet presAssocID="{6D33ACF7-05EC-49AC-A9E4-5E1955D60F73}" presName="connectorText" presStyleLbl="sibTrans2D1" presStyleIdx="4" presStyleCnt="6"/>
      <dgm:spPr/>
      <dgm:t>
        <a:bodyPr/>
        <a:lstStyle/>
        <a:p>
          <a:endParaRPr lang="en-GB"/>
        </a:p>
      </dgm:t>
    </dgm:pt>
    <dgm:pt modelId="{BE271B0E-DAFF-41EA-8440-302B7ADFA745}" type="pres">
      <dgm:prSet presAssocID="{72FD3CF3-74B9-47CB-AC4E-35D0852D4E4E}" presName="node" presStyleLbl="node1" presStyleIdx="4" presStyleCnt="6" custScaleX="128556" custScaleY="118528" custRadScaleRad="105013" custRadScaleInc="-5254">
        <dgm:presLayoutVars>
          <dgm:bulletEnabled val="1"/>
        </dgm:presLayoutVars>
      </dgm:prSet>
      <dgm:spPr/>
      <dgm:t>
        <a:bodyPr/>
        <a:lstStyle/>
        <a:p>
          <a:endParaRPr lang="en-GB"/>
        </a:p>
      </dgm:t>
    </dgm:pt>
    <dgm:pt modelId="{76919F93-535A-4D6D-AE51-60DE8A58DA99}" type="pres">
      <dgm:prSet presAssocID="{B90C303D-DA1E-48D3-9916-BB7A6D5B8E19}" presName="parTrans" presStyleLbl="sibTrans2D1" presStyleIdx="5" presStyleCnt="6" custScaleX="111634"/>
      <dgm:spPr/>
      <dgm:t>
        <a:bodyPr/>
        <a:lstStyle/>
        <a:p>
          <a:endParaRPr lang="en-GB"/>
        </a:p>
      </dgm:t>
    </dgm:pt>
    <dgm:pt modelId="{D8996622-5C7E-444B-AA35-35B6A4367BDF}" type="pres">
      <dgm:prSet presAssocID="{B90C303D-DA1E-48D3-9916-BB7A6D5B8E19}" presName="connectorText" presStyleLbl="sibTrans2D1" presStyleIdx="5" presStyleCnt="6"/>
      <dgm:spPr/>
      <dgm:t>
        <a:bodyPr/>
        <a:lstStyle/>
        <a:p>
          <a:endParaRPr lang="en-GB"/>
        </a:p>
      </dgm:t>
    </dgm:pt>
    <dgm:pt modelId="{97CDFF9B-C603-49B6-95C1-A06D78EE02DA}" type="pres">
      <dgm:prSet presAssocID="{0ABD3DA1-8948-421C-A2A8-D6C0E12A52AF}" presName="node" presStyleLbl="node1" presStyleIdx="5" presStyleCnt="6" custScaleX="123392" custScaleY="116237" custRadScaleRad="112062" custRadScaleInc="9068">
        <dgm:presLayoutVars>
          <dgm:bulletEnabled val="1"/>
        </dgm:presLayoutVars>
      </dgm:prSet>
      <dgm:spPr/>
      <dgm:t>
        <a:bodyPr/>
        <a:lstStyle/>
        <a:p>
          <a:endParaRPr lang="en-GB"/>
        </a:p>
      </dgm:t>
    </dgm:pt>
  </dgm:ptLst>
  <dgm:cxnLst>
    <dgm:cxn modelId="{21292540-0633-4280-ADD2-B5FCD4B95A78}" type="presOf" srcId="{72FD3CF3-74B9-47CB-AC4E-35D0852D4E4E}" destId="{BE271B0E-DAFF-41EA-8440-302B7ADFA745}" srcOrd="0" destOrd="0" presId="urn:microsoft.com/office/officeart/2005/8/layout/radial5"/>
    <dgm:cxn modelId="{047592EF-0D81-4C10-B3B7-E2F3065C026E}" type="presOf" srcId="{0BFD78DE-5D31-4580-9B92-F42F820A8302}" destId="{345ED61F-F3AF-4312-8999-AAEC1549F09D}" srcOrd="0" destOrd="0" presId="urn:microsoft.com/office/officeart/2005/8/layout/radial5"/>
    <dgm:cxn modelId="{B70916C8-F4B2-47D0-93E1-34C8A8BFBCB4}" srcId="{96AE118F-7F40-4938-91F1-5B31F5B8E0C4}" destId="{3532B104-902B-4BBB-B5E9-BB9F91FB1795}" srcOrd="1" destOrd="0" parTransId="{48952A0D-87C1-4F13-8C04-46E372A1864D}" sibTransId="{2212E819-B0AF-4C87-9AED-23A6BF134A46}"/>
    <dgm:cxn modelId="{FDA07D87-85D2-4D63-BD98-5B87C7F3E7A5}" srcId="{96AE118F-7F40-4938-91F1-5B31F5B8E0C4}" destId="{72FD3CF3-74B9-47CB-AC4E-35D0852D4E4E}" srcOrd="4" destOrd="0" parTransId="{6D33ACF7-05EC-49AC-A9E4-5E1955D60F73}" sibTransId="{4B64FC44-3BC9-48A1-9CEC-59DE2F8C5606}"/>
    <dgm:cxn modelId="{16276AE7-6E51-45F8-9BC7-F2BC1678856D}" type="presOf" srcId="{AD6D49A8-5B04-402B-80D7-3DBCBE188FD8}" destId="{F3005710-F47F-45C0-B407-247F2AC081D7}" srcOrd="1" destOrd="0" presId="urn:microsoft.com/office/officeart/2005/8/layout/radial5"/>
    <dgm:cxn modelId="{E36F91DF-F07E-4923-ADCE-78E7378749D7}" type="presOf" srcId="{D9AEBCE9-7263-4E33-A305-2983057A7B0B}" destId="{04978302-44EA-41EF-B8A6-14BC0E3BDE40}" srcOrd="0" destOrd="0" presId="urn:microsoft.com/office/officeart/2005/8/layout/radial5"/>
    <dgm:cxn modelId="{BCAD4A64-F6D5-406C-9106-2B4EC32F5C42}" type="presOf" srcId="{48952A0D-87C1-4F13-8C04-46E372A1864D}" destId="{FCBFECDB-1258-424C-9644-FED2FF2F9CDA}" srcOrd="1" destOrd="0" presId="urn:microsoft.com/office/officeart/2005/8/layout/radial5"/>
    <dgm:cxn modelId="{C596BC4A-7265-4292-9BAC-9E5F24320570}" srcId="{E5F6A6C2-FB0F-4B1C-A139-21610F9AFACC}" destId="{5E1A7A25-68B7-4853-B115-7EF23B25346A}" srcOrd="1" destOrd="0" parTransId="{F108B4CA-313C-4775-9188-861C960CD23C}" sibTransId="{F068B3DC-CA35-4928-A777-47EA83D41C60}"/>
    <dgm:cxn modelId="{4DD82461-BBC6-4A78-A24C-D8F4C6D685C1}" srcId="{96AE118F-7F40-4938-91F1-5B31F5B8E0C4}" destId="{7271FD7D-43E7-4620-976C-A0EC08916965}" srcOrd="0" destOrd="0" parTransId="{D9AEBCE9-7263-4E33-A305-2983057A7B0B}" sibTransId="{ECCD1B94-0AB0-4D56-96EA-48F215845AED}"/>
    <dgm:cxn modelId="{43A94BD0-599F-467F-8459-C89F3D305B95}" type="presOf" srcId="{B90C303D-DA1E-48D3-9916-BB7A6D5B8E19}" destId="{D8996622-5C7E-444B-AA35-35B6A4367BDF}" srcOrd="1" destOrd="0" presId="urn:microsoft.com/office/officeart/2005/8/layout/radial5"/>
    <dgm:cxn modelId="{B40FD21D-BD0D-4DF3-AFEC-FD092C6AD1AC}" type="presOf" srcId="{0ABD3DA1-8948-421C-A2A8-D6C0E12A52AF}" destId="{97CDFF9B-C603-49B6-95C1-A06D78EE02DA}" srcOrd="0" destOrd="0" presId="urn:microsoft.com/office/officeart/2005/8/layout/radial5"/>
    <dgm:cxn modelId="{EF223AB5-C656-4696-A06D-E7448E4F75B5}" srcId="{96AE118F-7F40-4938-91F1-5B31F5B8E0C4}" destId="{0C9089B3-29C0-4D73-ACD2-6E3E9C36BD94}" srcOrd="3" destOrd="0" parTransId="{0BFD78DE-5D31-4580-9B92-F42F820A8302}" sibTransId="{59A165D3-AA4D-4E5D-8AE8-B0DD9E42469F}"/>
    <dgm:cxn modelId="{F18A4EB2-EC09-48CE-BDA3-9958324CF670}" type="presOf" srcId="{7271FD7D-43E7-4620-976C-A0EC08916965}" destId="{F7E8DBA3-3E7D-4C25-89CF-8789B0D4B5EF}" srcOrd="0" destOrd="0" presId="urn:microsoft.com/office/officeart/2005/8/layout/radial5"/>
    <dgm:cxn modelId="{CD17778A-F209-4652-B994-15FF7F742EE7}" type="presOf" srcId="{E5F6A6C2-FB0F-4B1C-A139-21610F9AFACC}" destId="{FAFDCAA4-3C71-49BD-86DD-B521956D4391}" srcOrd="0" destOrd="0" presId="urn:microsoft.com/office/officeart/2005/8/layout/radial5"/>
    <dgm:cxn modelId="{3BE260FE-B266-4F2F-BD5A-036F978793BA}" type="presOf" srcId="{96AE118F-7F40-4938-91F1-5B31F5B8E0C4}" destId="{B4F21995-1806-4DEF-8CD2-CFE410D5A022}" srcOrd="0" destOrd="0" presId="urn:microsoft.com/office/officeart/2005/8/layout/radial5"/>
    <dgm:cxn modelId="{4BDD3773-0898-47DC-848F-58C0A80E90B1}" type="presOf" srcId="{0BFD78DE-5D31-4580-9B92-F42F820A8302}" destId="{14FCEC81-4040-492D-8F64-AB49B3BC3446}" srcOrd="1" destOrd="0" presId="urn:microsoft.com/office/officeart/2005/8/layout/radial5"/>
    <dgm:cxn modelId="{DCF1A9EB-1EBB-4E61-BBD2-68C594851204}" srcId="{E5F6A6C2-FB0F-4B1C-A139-21610F9AFACC}" destId="{96AE118F-7F40-4938-91F1-5B31F5B8E0C4}" srcOrd="0" destOrd="0" parTransId="{D12F7AA9-64C8-43BF-A5CE-C4F2A60C0AD2}" sibTransId="{CB276C8D-AF9F-4088-8B59-7AEBD7A3503E}"/>
    <dgm:cxn modelId="{143A5D24-1E9D-4DBA-AD45-27A74238FA77}" type="presOf" srcId="{760F8C8A-582D-432C-95D9-3EFAEEAAEF7E}" destId="{906422B8-5EB5-4EAC-83CA-72901122511D}" srcOrd="0" destOrd="0" presId="urn:microsoft.com/office/officeart/2005/8/layout/radial5"/>
    <dgm:cxn modelId="{818DADB4-544B-4CB0-B9B6-C9D78F12928D}" type="presOf" srcId="{AD6D49A8-5B04-402B-80D7-3DBCBE188FD8}" destId="{753B5818-7137-4EFA-96C2-18DCAC9D2C42}" srcOrd="0" destOrd="0" presId="urn:microsoft.com/office/officeart/2005/8/layout/radial5"/>
    <dgm:cxn modelId="{2232E812-22A0-415C-A0A7-31AEBBF9CCB8}" type="presOf" srcId="{0C9089B3-29C0-4D73-ACD2-6E3E9C36BD94}" destId="{41F7EF13-1615-4CD4-9B9C-E6BDA5A6AE74}" srcOrd="0" destOrd="0" presId="urn:microsoft.com/office/officeart/2005/8/layout/radial5"/>
    <dgm:cxn modelId="{AAA296DC-C925-47C7-B10A-AE2062F0567C}" srcId="{96AE118F-7F40-4938-91F1-5B31F5B8E0C4}" destId="{760F8C8A-582D-432C-95D9-3EFAEEAAEF7E}" srcOrd="2" destOrd="0" parTransId="{AD6D49A8-5B04-402B-80D7-3DBCBE188FD8}" sibTransId="{677875CA-B389-4896-AE09-C80431952D4F}"/>
    <dgm:cxn modelId="{59C50410-1C88-4ADC-99F0-9A26286FD0E4}" type="presOf" srcId="{6D33ACF7-05EC-49AC-A9E4-5E1955D60F73}" destId="{2E652516-5324-4896-8F5A-0B28E7CE1F84}" srcOrd="0" destOrd="0" presId="urn:microsoft.com/office/officeart/2005/8/layout/radial5"/>
    <dgm:cxn modelId="{83E1C3DB-4D25-4A10-813A-1405AEC1F492}" type="presOf" srcId="{3532B104-902B-4BBB-B5E9-BB9F91FB1795}" destId="{8D81EB39-7082-49B4-8EDD-31E23A116351}" srcOrd="0" destOrd="0" presId="urn:microsoft.com/office/officeart/2005/8/layout/radial5"/>
    <dgm:cxn modelId="{4E341B21-05A8-4949-90B5-4251D29F7C86}" srcId="{96AE118F-7F40-4938-91F1-5B31F5B8E0C4}" destId="{0ABD3DA1-8948-421C-A2A8-D6C0E12A52AF}" srcOrd="5" destOrd="0" parTransId="{B90C303D-DA1E-48D3-9916-BB7A6D5B8E19}" sibTransId="{38238884-D896-49BB-951B-2BD1C79D643B}"/>
    <dgm:cxn modelId="{E4BA7159-19FE-4BDC-A4AA-55C4357E91E2}" type="presOf" srcId="{48952A0D-87C1-4F13-8C04-46E372A1864D}" destId="{900D879F-D152-4F02-9CB7-5992704A5FA8}" srcOrd="0" destOrd="0" presId="urn:microsoft.com/office/officeart/2005/8/layout/radial5"/>
    <dgm:cxn modelId="{D28BA187-B696-4890-AE98-39E602222CC5}" type="presOf" srcId="{6D33ACF7-05EC-49AC-A9E4-5E1955D60F73}" destId="{E63A82B3-A348-4BD5-BA30-B11911B5808B}" srcOrd="1" destOrd="0" presId="urn:microsoft.com/office/officeart/2005/8/layout/radial5"/>
    <dgm:cxn modelId="{8E46206F-4374-4833-B39C-CDB3F6B00503}" type="presOf" srcId="{B90C303D-DA1E-48D3-9916-BB7A6D5B8E19}" destId="{76919F93-535A-4D6D-AE51-60DE8A58DA99}" srcOrd="0" destOrd="0" presId="urn:microsoft.com/office/officeart/2005/8/layout/radial5"/>
    <dgm:cxn modelId="{9E422607-1D37-4EB0-8DA9-E6B0E60D47AB}" srcId="{E5F6A6C2-FB0F-4B1C-A139-21610F9AFACC}" destId="{CC2E4A02-A176-452B-A7D7-5B2F95239966}" srcOrd="2" destOrd="0" parTransId="{CBB9D074-DBB1-4F5B-BD4E-2D7A29959C0D}" sibTransId="{B583A961-807A-47B1-922E-F79243AC8E4C}"/>
    <dgm:cxn modelId="{2493A63B-4F2B-4D85-823C-389902862329}" type="presOf" srcId="{D9AEBCE9-7263-4E33-A305-2983057A7B0B}" destId="{984C265A-B6F5-4F4F-995A-977C433BF177}" srcOrd="1" destOrd="0" presId="urn:microsoft.com/office/officeart/2005/8/layout/radial5"/>
    <dgm:cxn modelId="{3141A799-5E9A-48B3-977A-439B3336519D}" type="presParOf" srcId="{FAFDCAA4-3C71-49BD-86DD-B521956D4391}" destId="{B4F21995-1806-4DEF-8CD2-CFE410D5A022}" srcOrd="0" destOrd="0" presId="urn:microsoft.com/office/officeart/2005/8/layout/radial5"/>
    <dgm:cxn modelId="{EF6C5739-9C07-4251-BB0C-A3977F7A1200}" type="presParOf" srcId="{FAFDCAA4-3C71-49BD-86DD-B521956D4391}" destId="{04978302-44EA-41EF-B8A6-14BC0E3BDE40}" srcOrd="1" destOrd="0" presId="urn:microsoft.com/office/officeart/2005/8/layout/radial5"/>
    <dgm:cxn modelId="{76A5429D-823D-496D-B927-46FD224C9DF2}" type="presParOf" srcId="{04978302-44EA-41EF-B8A6-14BC0E3BDE40}" destId="{984C265A-B6F5-4F4F-995A-977C433BF177}" srcOrd="0" destOrd="0" presId="urn:microsoft.com/office/officeart/2005/8/layout/radial5"/>
    <dgm:cxn modelId="{5A581B91-CDF1-4AF1-A90F-8A5353FFC122}" type="presParOf" srcId="{FAFDCAA4-3C71-49BD-86DD-B521956D4391}" destId="{F7E8DBA3-3E7D-4C25-89CF-8789B0D4B5EF}" srcOrd="2" destOrd="0" presId="urn:microsoft.com/office/officeart/2005/8/layout/radial5"/>
    <dgm:cxn modelId="{A7E3A4CE-9D36-4209-8393-381FD3E841B9}" type="presParOf" srcId="{FAFDCAA4-3C71-49BD-86DD-B521956D4391}" destId="{900D879F-D152-4F02-9CB7-5992704A5FA8}" srcOrd="3" destOrd="0" presId="urn:microsoft.com/office/officeart/2005/8/layout/radial5"/>
    <dgm:cxn modelId="{41B5305E-8CFA-4E2A-8AB6-7E059F9D9D07}" type="presParOf" srcId="{900D879F-D152-4F02-9CB7-5992704A5FA8}" destId="{FCBFECDB-1258-424C-9644-FED2FF2F9CDA}" srcOrd="0" destOrd="0" presId="urn:microsoft.com/office/officeart/2005/8/layout/radial5"/>
    <dgm:cxn modelId="{7EB5D2E3-649C-4CB7-86DC-3BD396DF412C}" type="presParOf" srcId="{FAFDCAA4-3C71-49BD-86DD-B521956D4391}" destId="{8D81EB39-7082-49B4-8EDD-31E23A116351}" srcOrd="4" destOrd="0" presId="urn:microsoft.com/office/officeart/2005/8/layout/radial5"/>
    <dgm:cxn modelId="{630C634E-DE74-4C8C-9A28-EF981EEA0458}" type="presParOf" srcId="{FAFDCAA4-3C71-49BD-86DD-B521956D4391}" destId="{753B5818-7137-4EFA-96C2-18DCAC9D2C42}" srcOrd="5" destOrd="0" presId="urn:microsoft.com/office/officeart/2005/8/layout/radial5"/>
    <dgm:cxn modelId="{D28FE484-4664-4C34-81D6-3D548F2F85DE}" type="presParOf" srcId="{753B5818-7137-4EFA-96C2-18DCAC9D2C42}" destId="{F3005710-F47F-45C0-B407-247F2AC081D7}" srcOrd="0" destOrd="0" presId="urn:microsoft.com/office/officeart/2005/8/layout/radial5"/>
    <dgm:cxn modelId="{F0B0592D-1ACA-4665-88BD-2DA75BA68056}" type="presParOf" srcId="{FAFDCAA4-3C71-49BD-86DD-B521956D4391}" destId="{906422B8-5EB5-4EAC-83CA-72901122511D}" srcOrd="6" destOrd="0" presId="urn:microsoft.com/office/officeart/2005/8/layout/radial5"/>
    <dgm:cxn modelId="{017C23C6-8517-41D9-B06F-5D36C50CCCDF}" type="presParOf" srcId="{FAFDCAA4-3C71-49BD-86DD-B521956D4391}" destId="{345ED61F-F3AF-4312-8999-AAEC1549F09D}" srcOrd="7" destOrd="0" presId="urn:microsoft.com/office/officeart/2005/8/layout/radial5"/>
    <dgm:cxn modelId="{BCEE830B-788B-4B6F-930B-3B036EA0491D}" type="presParOf" srcId="{345ED61F-F3AF-4312-8999-AAEC1549F09D}" destId="{14FCEC81-4040-492D-8F64-AB49B3BC3446}" srcOrd="0" destOrd="0" presId="urn:microsoft.com/office/officeart/2005/8/layout/radial5"/>
    <dgm:cxn modelId="{E2ECB495-B9C9-4C7A-B016-5B2841932408}" type="presParOf" srcId="{FAFDCAA4-3C71-49BD-86DD-B521956D4391}" destId="{41F7EF13-1615-4CD4-9B9C-E6BDA5A6AE74}" srcOrd="8" destOrd="0" presId="urn:microsoft.com/office/officeart/2005/8/layout/radial5"/>
    <dgm:cxn modelId="{DCD41DB1-9F8C-4801-9756-6ED83D5FBDE5}" type="presParOf" srcId="{FAFDCAA4-3C71-49BD-86DD-B521956D4391}" destId="{2E652516-5324-4896-8F5A-0B28E7CE1F84}" srcOrd="9" destOrd="0" presId="urn:microsoft.com/office/officeart/2005/8/layout/radial5"/>
    <dgm:cxn modelId="{F3C535D6-0626-4E2E-B2FD-EE4291FEC637}" type="presParOf" srcId="{2E652516-5324-4896-8F5A-0B28E7CE1F84}" destId="{E63A82B3-A348-4BD5-BA30-B11911B5808B}" srcOrd="0" destOrd="0" presId="urn:microsoft.com/office/officeart/2005/8/layout/radial5"/>
    <dgm:cxn modelId="{5255390F-6CE7-4272-AB7F-016AEBCEB7C8}" type="presParOf" srcId="{FAFDCAA4-3C71-49BD-86DD-B521956D4391}" destId="{BE271B0E-DAFF-41EA-8440-302B7ADFA745}" srcOrd="10" destOrd="0" presId="urn:microsoft.com/office/officeart/2005/8/layout/radial5"/>
    <dgm:cxn modelId="{BE11E015-B33D-4603-AC97-6395DEEDD038}" type="presParOf" srcId="{FAFDCAA4-3C71-49BD-86DD-B521956D4391}" destId="{76919F93-535A-4D6D-AE51-60DE8A58DA99}" srcOrd="11" destOrd="0" presId="urn:microsoft.com/office/officeart/2005/8/layout/radial5"/>
    <dgm:cxn modelId="{2E5B6A15-4DA3-4501-B750-9CB662EE032A}" type="presParOf" srcId="{76919F93-535A-4D6D-AE51-60DE8A58DA99}" destId="{D8996622-5C7E-444B-AA35-35B6A4367BDF}" srcOrd="0" destOrd="0" presId="urn:microsoft.com/office/officeart/2005/8/layout/radial5"/>
    <dgm:cxn modelId="{C59EBD8D-1113-4406-B4D3-116D104B6B07}" type="presParOf" srcId="{FAFDCAA4-3C71-49BD-86DD-B521956D4391}" destId="{97CDFF9B-C603-49B6-95C1-A06D78EE02DA}"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7E572A-4764-E645-A50B-3157D010353F}"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42AEF57A-5AC9-F046-AC84-C4EDB022A096}">
      <dgm:prSet phldrT="[Text]"/>
      <dgm:spPr>
        <a:solidFill>
          <a:schemeClr val="accent1"/>
        </a:solidFill>
        <a:ln>
          <a:solidFill>
            <a:srgbClr val="000000"/>
          </a:solidFill>
        </a:ln>
      </dgm:spPr>
      <dgm:t>
        <a:bodyPr/>
        <a:lstStyle/>
        <a:p>
          <a:r>
            <a:rPr lang="en-US" b="1" dirty="0" smtClean="0">
              <a:solidFill>
                <a:schemeClr val="tx1"/>
              </a:solidFill>
            </a:rPr>
            <a:t>Survival</a:t>
          </a:r>
          <a:endParaRPr lang="en-US" b="1" dirty="0">
            <a:solidFill>
              <a:schemeClr val="tx1"/>
            </a:solidFill>
          </a:endParaRPr>
        </a:p>
      </dgm:t>
    </dgm:pt>
    <dgm:pt modelId="{E578553F-285D-1649-A911-6940C642D4B1}" type="parTrans" cxnId="{3AE11143-90B8-EA4A-A4F9-AC25969E18F4}">
      <dgm:prSet/>
      <dgm:spPr/>
      <dgm:t>
        <a:bodyPr/>
        <a:lstStyle/>
        <a:p>
          <a:endParaRPr lang="en-US"/>
        </a:p>
      </dgm:t>
    </dgm:pt>
    <dgm:pt modelId="{DB5424FE-0EF7-AA48-A30B-EE5579817E22}" type="sibTrans" cxnId="{3AE11143-90B8-EA4A-A4F9-AC25969E18F4}">
      <dgm:prSet/>
      <dgm:spPr/>
      <dgm:t>
        <a:bodyPr/>
        <a:lstStyle/>
        <a:p>
          <a:endParaRPr lang="en-US"/>
        </a:p>
      </dgm:t>
    </dgm:pt>
    <dgm:pt modelId="{FCB9087D-880C-7F4A-9006-B7D2C96EB520}">
      <dgm:prSet phldrT="[Text]"/>
      <dgm:spPr>
        <a:solidFill>
          <a:schemeClr val="accent5">
            <a:lumMod val="20000"/>
            <a:lumOff val="80000"/>
          </a:schemeClr>
        </a:solidFill>
        <a:ln>
          <a:solidFill>
            <a:srgbClr val="000000"/>
          </a:solidFill>
        </a:ln>
      </dgm:spPr>
      <dgm:t>
        <a:bodyPr/>
        <a:lstStyle/>
        <a:p>
          <a:r>
            <a:rPr lang="en-US" b="1" dirty="0" smtClean="0">
              <a:solidFill>
                <a:schemeClr val="tx1"/>
              </a:solidFill>
            </a:rPr>
            <a:t>Supply market systems</a:t>
          </a:r>
          <a:endParaRPr lang="en-US" b="1" dirty="0">
            <a:solidFill>
              <a:schemeClr val="tx1"/>
            </a:solidFill>
          </a:endParaRPr>
        </a:p>
      </dgm:t>
    </dgm:pt>
    <dgm:pt modelId="{7AB57082-3541-1046-902A-0F4443882985}" type="parTrans" cxnId="{B9E8544B-1BF8-9045-A6B7-0619B6F36097}">
      <dgm:prSet/>
      <dgm:spPr/>
      <dgm:t>
        <a:bodyPr/>
        <a:lstStyle/>
        <a:p>
          <a:endParaRPr lang="en-US"/>
        </a:p>
      </dgm:t>
    </dgm:pt>
    <dgm:pt modelId="{AE512035-EB05-274F-AF81-AB49E2FD1BA1}" type="sibTrans" cxnId="{B9E8544B-1BF8-9045-A6B7-0619B6F36097}">
      <dgm:prSet/>
      <dgm:spPr/>
      <dgm:t>
        <a:bodyPr/>
        <a:lstStyle/>
        <a:p>
          <a:endParaRPr lang="en-US"/>
        </a:p>
      </dgm:t>
    </dgm:pt>
    <dgm:pt modelId="{E6B7D97C-EBB8-0B42-924F-5980EA883753}">
      <dgm:prSet phldrT="[Text]"/>
      <dgm:spPr>
        <a:solidFill>
          <a:schemeClr val="accent5">
            <a:lumMod val="20000"/>
            <a:lumOff val="80000"/>
          </a:schemeClr>
        </a:solidFill>
        <a:ln>
          <a:solidFill>
            <a:srgbClr val="000000"/>
          </a:solidFill>
        </a:ln>
      </dgm:spPr>
      <dgm:t>
        <a:bodyPr/>
        <a:lstStyle/>
        <a:p>
          <a:r>
            <a:rPr lang="en-US" b="1" dirty="0" smtClean="0">
              <a:solidFill>
                <a:schemeClr val="tx1"/>
              </a:solidFill>
            </a:rPr>
            <a:t>Income market systems</a:t>
          </a:r>
          <a:endParaRPr lang="en-US" b="1" dirty="0">
            <a:solidFill>
              <a:schemeClr val="tx1"/>
            </a:solidFill>
          </a:endParaRPr>
        </a:p>
      </dgm:t>
    </dgm:pt>
    <dgm:pt modelId="{4BE4FCE8-46F2-AB48-B392-80BB8E3860C9}" type="parTrans" cxnId="{B09D6B5C-CA2E-5E4F-9945-39303EFE0A57}">
      <dgm:prSet/>
      <dgm:spPr/>
      <dgm:t>
        <a:bodyPr/>
        <a:lstStyle/>
        <a:p>
          <a:endParaRPr lang="en-US"/>
        </a:p>
      </dgm:t>
    </dgm:pt>
    <dgm:pt modelId="{26B6BE11-8F6F-744A-A707-96BA9A5E04B2}" type="sibTrans" cxnId="{B09D6B5C-CA2E-5E4F-9945-39303EFE0A57}">
      <dgm:prSet/>
      <dgm:spPr/>
      <dgm:t>
        <a:bodyPr/>
        <a:lstStyle/>
        <a:p>
          <a:endParaRPr lang="en-US"/>
        </a:p>
      </dgm:t>
    </dgm:pt>
    <dgm:pt modelId="{31EA03C3-1BEC-F64D-889D-D3CA13A35978}">
      <dgm:prSet phldrT="[Text]"/>
      <dgm:spPr>
        <a:solidFill>
          <a:schemeClr val="tx2">
            <a:lumMod val="75000"/>
            <a:lumOff val="25000"/>
          </a:schemeClr>
        </a:solidFill>
        <a:ln>
          <a:solidFill>
            <a:srgbClr val="000000"/>
          </a:solidFill>
        </a:ln>
      </dgm:spPr>
      <dgm:t>
        <a:bodyPr/>
        <a:lstStyle/>
        <a:p>
          <a:r>
            <a:rPr lang="en-US" b="1" dirty="0" smtClean="0">
              <a:solidFill>
                <a:schemeClr val="tx1"/>
              </a:solidFill>
            </a:rPr>
            <a:t>Critical market systems</a:t>
          </a:r>
          <a:endParaRPr lang="en-US" b="1" dirty="0">
            <a:solidFill>
              <a:schemeClr val="tx1"/>
            </a:solidFill>
          </a:endParaRPr>
        </a:p>
      </dgm:t>
    </dgm:pt>
    <dgm:pt modelId="{A373DC52-570F-B24F-9B49-93DDE19E6AB7}" type="sibTrans" cxnId="{B07E5385-136A-0B43-88FD-CD63C6448B67}">
      <dgm:prSet/>
      <dgm:spPr/>
      <dgm:t>
        <a:bodyPr/>
        <a:lstStyle/>
        <a:p>
          <a:endParaRPr lang="en-US"/>
        </a:p>
      </dgm:t>
    </dgm:pt>
    <dgm:pt modelId="{1C52B0E9-9C71-6448-9C1B-B50EAB985837}" type="parTrans" cxnId="{B07E5385-136A-0B43-88FD-CD63C6448B67}">
      <dgm:prSet/>
      <dgm:spPr/>
      <dgm:t>
        <a:bodyPr/>
        <a:lstStyle/>
        <a:p>
          <a:endParaRPr lang="en-US"/>
        </a:p>
      </dgm:t>
    </dgm:pt>
    <dgm:pt modelId="{8FBED1F8-3AC7-9247-8B1B-D840EF337FDB}">
      <dgm:prSet phldrT="[Text]"/>
      <dgm:spPr>
        <a:solidFill>
          <a:schemeClr val="accent1">
            <a:lumMod val="60000"/>
            <a:lumOff val="40000"/>
          </a:schemeClr>
        </a:solidFill>
        <a:ln>
          <a:solidFill>
            <a:srgbClr val="000000"/>
          </a:solidFill>
        </a:ln>
      </dgm:spPr>
      <dgm:t>
        <a:bodyPr/>
        <a:lstStyle/>
        <a:p>
          <a:r>
            <a:rPr lang="en-US" b="1" dirty="0" smtClean="0">
              <a:solidFill>
                <a:schemeClr val="tx1"/>
              </a:solidFill>
            </a:rPr>
            <a:t>Supply market systems</a:t>
          </a:r>
          <a:endParaRPr lang="en-US" b="1" dirty="0">
            <a:solidFill>
              <a:schemeClr val="tx1"/>
            </a:solidFill>
          </a:endParaRPr>
        </a:p>
      </dgm:t>
    </dgm:pt>
    <dgm:pt modelId="{85F724BF-C9A7-7843-9840-DD89C4CB70CC}" type="parTrans" cxnId="{B29620BC-F195-A04C-B208-AF134B916AD1}">
      <dgm:prSet/>
      <dgm:spPr/>
      <dgm:t>
        <a:bodyPr/>
        <a:lstStyle/>
        <a:p>
          <a:endParaRPr lang="en-US"/>
        </a:p>
      </dgm:t>
    </dgm:pt>
    <dgm:pt modelId="{6C780DE7-DE29-414F-B68B-D75D2388586B}" type="sibTrans" cxnId="{B29620BC-F195-A04C-B208-AF134B916AD1}">
      <dgm:prSet/>
      <dgm:spPr/>
      <dgm:t>
        <a:bodyPr/>
        <a:lstStyle/>
        <a:p>
          <a:endParaRPr lang="en-US"/>
        </a:p>
      </dgm:t>
    </dgm:pt>
    <dgm:pt modelId="{43FC8D08-47B7-4C4C-ACFE-89471C2726BF}">
      <dgm:prSet phldrT="[Text]"/>
      <dgm:spPr>
        <a:solidFill>
          <a:schemeClr val="accent5">
            <a:lumMod val="60000"/>
            <a:lumOff val="40000"/>
          </a:schemeClr>
        </a:solidFill>
        <a:ln>
          <a:solidFill>
            <a:srgbClr val="000000"/>
          </a:solidFill>
        </a:ln>
      </dgm:spPr>
      <dgm:t>
        <a:bodyPr/>
        <a:lstStyle/>
        <a:p>
          <a:r>
            <a:rPr lang="en-US" b="1" dirty="0" smtClean="0">
              <a:solidFill>
                <a:schemeClr val="tx1"/>
              </a:solidFill>
            </a:rPr>
            <a:t>Livelihoods</a:t>
          </a:r>
          <a:endParaRPr lang="en-US" b="1" dirty="0">
            <a:solidFill>
              <a:schemeClr val="tx1"/>
            </a:solidFill>
          </a:endParaRPr>
        </a:p>
      </dgm:t>
    </dgm:pt>
    <dgm:pt modelId="{F42471F0-E536-7F4F-AC23-C9C1FE982E17}" type="parTrans" cxnId="{59623B92-3D50-3049-ACC1-68C05EF95E0C}">
      <dgm:prSet/>
      <dgm:spPr/>
      <dgm:t>
        <a:bodyPr/>
        <a:lstStyle/>
        <a:p>
          <a:endParaRPr lang="en-US"/>
        </a:p>
      </dgm:t>
    </dgm:pt>
    <dgm:pt modelId="{9ADCA361-CFC7-A745-8372-F128E9F741AA}" type="sibTrans" cxnId="{59623B92-3D50-3049-ACC1-68C05EF95E0C}">
      <dgm:prSet/>
      <dgm:spPr/>
      <dgm:t>
        <a:bodyPr/>
        <a:lstStyle/>
        <a:p>
          <a:endParaRPr lang="en-US"/>
        </a:p>
      </dgm:t>
    </dgm:pt>
    <dgm:pt modelId="{AA7466D1-FEB0-344F-B0AD-0F42398FCC1C}" type="pres">
      <dgm:prSet presAssocID="{597E572A-4764-E645-A50B-3157D010353F}" presName="Name0" presStyleCnt="0">
        <dgm:presLayoutVars>
          <dgm:chPref val="1"/>
          <dgm:dir/>
          <dgm:animOne val="branch"/>
          <dgm:animLvl val="lvl"/>
          <dgm:resizeHandles/>
        </dgm:presLayoutVars>
      </dgm:prSet>
      <dgm:spPr/>
      <dgm:t>
        <a:bodyPr/>
        <a:lstStyle/>
        <a:p>
          <a:endParaRPr lang="en-US"/>
        </a:p>
      </dgm:t>
    </dgm:pt>
    <dgm:pt modelId="{FFB8B8AD-5930-8747-962E-B1914D4ACB36}" type="pres">
      <dgm:prSet presAssocID="{31EA03C3-1BEC-F64D-889D-D3CA13A35978}" presName="vertOne" presStyleCnt="0"/>
      <dgm:spPr/>
    </dgm:pt>
    <dgm:pt modelId="{2AD6943D-1C36-9548-A94E-6ABF84CCAA57}" type="pres">
      <dgm:prSet presAssocID="{31EA03C3-1BEC-F64D-889D-D3CA13A35978}" presName="txOne" presStyleLbl="node0" presStyleIdx="0" presStyleCnt="1" custLinFactY="-37540" custLinFactNeighborX="235" custLinFactNeighborY="-100000">
        <dgm:presLayoutVars>
          <dgm:chPref val="3"/>
        </dgm:presLayoutVars>
      </dgm:prSet>
      <dgm:spPr/>
      <dgm:t>
        <a:bodyPr/>
        <a:lstStyle/>
        <a:p>
          <a:endParaRPr lang="en-US"/>
        </a:p>
      </dgm:t>
    </dgm:pt>
    <dgm:pt modelId="{061E0FCA-A28D-B047-85BE-1C19E4A86620}" type="pres">
      <dgm:prSet presAssocID="{31EA03C3-1BEC-F64D-889D-D3CA13A35978}" presName="parTransOne" presStyleCnt="0"/>
      <dgm:spPr/>
    </dgm:pt>
    <dgm:pt modelId="{91C55AE2-23E4-D24A-91BA-E5268273396B}" type="pres">
      <dgm:prSet presAssocID="{31EA03C3-1BEC-F64D-889D-D3CA13A35978}" presName="horzOne" presStyleCnt="0"/>
      <dgm:spPr/>
    </dgm:pt>
    <dgm:pt modelId="{6FCF3484-0921-714B-9B2F-4058795AC1B1}" type="pres">
      <dgm:prSet presAssocID="{42AEF57A-5AC9-F046-AC84-C4EDB022A096}" presName="vertTwo" presStyleCnt="0"/>
      <dgm:spPr/>
    </dgm:pt>
    <dgm:pt modelId="{DD9F2E07-B253-B841-9F4E-7A2E7E25813B}" type="pres">
      <dgm:prSet presAssocID="{42AEF57A-5AC9-F046-AC84-C4EDB022A096}" presName="txTwo" presStyleLbl="node2" presStyleIdx="0" presStyleCnt="2">
        <dgm:presLayoutVars>
          <dgm:chPref val="3"/>
        </dgm:presLayoutVars>
      </dgm:prSet>
      <dgm:spPr/>
      <dgm:t>
        <a:bodyPr/>
        <a:lstStyle/>
        <a:p>
          <a:endParaRPr lang="en-US"/>
        </a:p>
      </dgm:t>
    </dgm:pt>
    <dgm:pt modelId="{D52B80A3-09AA-7E46-8279-289E7C1233B4}" type="pres">
      <dgm:prSet presAssocID="{42AEF57A-5AC9-F046-AC84-C4EDB022A096}" presName="parTransTwo" presStyleCnt="0"/>
      <dgm:spPr/>
    </dgm:pt>
    <dgm:pt modelId="{6B578FD7-F203-2245-B43E-7FCDE6E39321}" type="pres">
      <dgm:prSet presAssocID="{42AEF57A-5AC9-F046-AC84-C4EDB022A096}" presName="horzTwo" presStyleCnt="0"/>
      <dgm:spPr/>
    </dgm:pt>
    <dgm:pt modelId="{498A1BAC-E6C6-2240-9DB8-DB4476BCDDB9}" type="pres">
      <dgm:prSet presAssocID="{8FBED1F8-3AC7-9247-8B1B-D840EF337FDB}" presName="vertThree" presStyleCnt="0"/>
      <dgm:spPr/>
    </dgm:pt>
    <dgm:pt modelId="{56E7E119-C120-744E-9838-07CB1EB3D65C}" type="pres">
      <dgm:prSet presAssocID="{8FBED1F8-3AC7-9247-8B1B-D840EF337FDB}" presName="txThree" presStyleLbl="node3" presStyleIdx="0" presStyleCnt="3" custLinFactNeighborY="1262">
        <dgm:presLayoutVars>
          <dgm:chPref val="3"/>
        </dgm:presLayoutVars>
      </dgm:prSet>
      <dgm:spPr/>
      <dgm:t>
        <a:bodyPr/>
        <a:lstStyle/>
        <a:p>
          <a:endParaRPr lang="en-US"/>
        </a:p>
      </dgm:t>
    </dgm:pt>
    <dgm:pt modelId="{A023377B-BB87-AD4E-AB5D-28FB4AF68FCC}" type="pres">
      <dgm:prSet presAssocID="{8FBED1F8-3AC7-9247-8B1B-D840EF337FDB}" presName="horzThree" presStyleCnt="0"/>
      <dgm:spPr/>
    </dgm:pt>
    <dgm:pt modelId="{D2DDF205-657F-1947-A332-B615B5ED8E1D}" type="pres">
      <dgm:prSet presAssocID="{DB5424FE-0EF7-AA48-A30B-EE5579817E22}" presName="sibSpaceTwo" presStyleCnt="0"/>
      <dgm:spPr/>
    </dgm:pt>
    <dgm:pt modelId="{F99FB24C-3A2E-2343-81F9-36EBE558092A}" type="pres">
      <dgm:prSet presAssocID="{43FC8D08-47B7-4C4C-ACFE-89471C2726BF}" presName="vertTwo" presStyleCnt="0"/>
      <dgm:spPr/>
    </dgm:pt>
    <dgm:pt modelId="{D1332BAA-C8C2-F54D-91A5-C60F337AA7E2}" type="pres">
      <dgm:prSet presAssocID="{43FC8D08-47B7-4C4C-ACFE-89471C2726BF}" presName="txTwo" presStyleLbl="node2" presStyleIdx="1" presStyleCnt="2">
        <dgm:presLayoutVars>
          <dgm:chPref val="3"/>
        </dgm:presLayoutVars>
      </dgm:prSet>
      <dgm:spPr/>
      <dgm:t>
        <a:bodyPr/>
        <a:lstStyle/>
        <a:p>
          <a:endParaRPr lang="en-US"/>
        </a:p>
      </dgm:t>
    </dgm:pt>
    <dgm:pt modelId="{BD752F00-F46A-574B-B6BA-4669FD921D80}" type="pres">
      <dgm:prSet presAssocID="{43FC8D08-47B7-4C4C-ACFE-89471C2726BF}" presName="parTransTwo" presStyleCnt="0"/>
      <dgm:spPr/>
    </dgm:pt>
    <dgm:pt modelId="{2C32CD19-6796-1946-9361-7F998C56D70E}" type="pres">
      <dgm:prSet presAssocID="{43FC8D08-47B7-4C4C-ACFE-89471C2726BF}" presName="horzTwo" presStyleCnt="0"/>
      <dgm:spPr/>
    </dgm:pt>
    <dgm:pt modelId="{3D5354E4-CB7F-7C4E-A3C0-7BC4EA71FBBC}" type="pres">
      <dgm:prSet presAssocID="{FCB9087D-880C-7F4A-9006-B7D2C96EB520}" presName="vertThree" presStyleCnt="0"/>
      <dgm:spPr/>
    </dgm:pt>
    <dgm:pt modelId="{10545ABC-6E02-D247-BAE5-36A36AE82335}" type="pres">
      <dgm:prSet presAssocID="{FCB9087D-880C-7F4A-9006-B7D2C96EB520}" presName="txThree" presStyleLbl="node3" presStyleIdx="1" presStyleCnt="3">
        <dgm:presLayoutVars>
          <dgm:chPref val="3"/>
        </dgm:presLayoutVars>
      </dgm:prSet>
      <dgm:spPr/>
      <dgm:t>
        <a:bodyPr/>
        <a:lstStyle/>
        <a:p>
          <a:endParaRPr lang="en-US"/>
        </a:p>
      </dgm:t>
    </dgm:pt>
    <dgm:pt modelId="{2A984AF7-1880-A94E-9B99-FC095B858CF1}" type="pres">
      <dgm:prSet presAssocID="{FCB9087D-880C-7F4A-9006-B7D2C96EB520}" presName="horzThree" presStyleCnt="0"/>
      <dgm:spPr/>
    </dgm:pt>
    <dgm:pt modelId="{31059FB7-A255-5E4A-AE9E-099B0F613480}" type="pres">
      <dgm:prSet presAssocID="{AE512035-EB05-274F-AF81-AB49E2FD1BA1}" presName="sibSpaceThree" presStyleCnt="0"/>
      <dgm:spPr/>
    </dgm:pt>
    <dgm:pt modelId="{62FB59BF-5F0A-074B-AEC3-39A9FFD8B394}" type="pres">
      <dgm:prSet presAssocID="{E6B7D97C-EBB8-0B42-924F-5980EA883753}" presName="vertThree" presStyleCnt="0"/>
      <dgm:spPr/>
    </dgm:pt>
    <dgm:pt modelId="{AEE59E0C-9E2C-9B44-89A3-3E4523A4D9A9}" type="pres">
      <dgm:prSet presAssocID="{E6B7D97C-EBB8-0B42-924F-5980EA883753}" presName="txThree" presStyleLbl="node3" presStyleIdx="2" presStyleCnt="3">
        <dgm:presLayoutVars>
          <dgm:chPref val="3"/>
        </dgm:presLayoutVars>
      </dgm:prSet>
      <dgm:spPr/>
      <dgm:t>
        <a:bodyPr/>
        <a:lstStyle/>
        <a:p>
          <a:endParaRPr lang="en-US"/>
        </a:p>
      </dgm:t>
    </dgm:pt>
    <dgm:pt modelId="{7D6EB959-69D7-1349-A467-24928CDADA77}" type="pres">
      <dgm:prSet presAssocID="{E6B7D97C-EBB8-0B42-924F-5980EA883753}" presName="horzThree" presStyleCnt="0"/>
      <dgm:spPr/>
    </dgm:pt>
  </dgm:ptLst>
  <dgm:cxnLst>
    <dgm:cxn modelId="{B29620BC-F195-A04C-B208-AF134B916AD1}" srcId="{42AEF57A-5AC9-F046-AC84-C4EDB022A096}" destId="{8FBED1F8-3AC7-9247-8B1B-D840EF337FDB}" srcOrd="0" destOrd="0" parTransId="{85F724BF-C9A7-7843-9840-DD89C4CB70CC}" sibTransId="{6C780DE7-DE29-414F-B68B-D75D2388586B}"/>
    <dgm:cxn modelId="{0433215C-F1F5-0045-AE96-4E2C38DBFA2E}" type="presOf" srcId="{597E572A-4764-E645-A50B-3157D010353F}" destId="{AA7466D1-FEB0-344F-B0AD-0F42398FCC1C}" srcOrd="0" destOrd="0" presId="urn:microsoft.com/office/officeart/2005/8/layout/hierarchy4"/>
    <dgm:cxn modelId="{0F96F8E1-0CC9-E240-B72F-9C46E715DE45}" type="presOf" srcId="{43FC8D08-47B7-4C4C-ACFE-89471C2726BF}" destId="{D1332BAA-C8C2-F54D-91A5-C60F337AA7E2}" srcOrd="0" destOrd="0" presId="urn:microsoft.com/office/officeart/2005/8/layout/hierarchy4"/>
    <dgm:cxn modelId="{B9E8544B-1BF8-9045-A6B7-0619B6F36097}" srcId="{43FC8D08-47B7-4C4C-ACFE-89471C2726BF}" destId="{FCB9087D-880C-7F4A-9006-B7D2C96EB520}" srcOrd="0" destOrd="0" parTransId="{7AB57082-3541-1046-902A-0F4443882985}" sibTransId="{AE512035-EB05-274F-AF81-AB49E2FD1BA1}"/>
    <dgm:cxn modelId="{B07E5385-136A-0B43-88FD-CD63C6448B67}" srcId="{597E572A-4764-E645-A50B-3157D010353F}" destId="{31EA03C3-1BEC-F64D-889D-D3CA13A35978}" srcOrd="0" destOrd="0" parTransId="{1C52B0E9-9C71-6448-9C1B-B50EAB985837}" sibTransId="{A373DC52-570F-B24F-9B49-93DDE19E6AB7}"/>
    <dgm:cxn modelId="{59623B92-3D50-3049-ACC1-68C05EF95E0C}" srcId="{31EA03C3-1BEC-F64D-889D-D3CA13A35978}" destId="{43FC8D08-47B7-4C4C-ACFE-89471C2726BF}" srcOrd="1" destOrd="0" parTransId="{F42471F0-E536-7F4F-AC23-C9C1FE982E17}" sibTransId="{9ADCA361-CFC7-A745-8372-F128E9F741AA}"/>
    <dgm:cxn modelId="{93F61DB0-C84B-7D45-A81E-BD90FB3E7652}" type="presOf" srcId="{42AEF57A-5AC9-F046-AC84-C4EDB022A096}" destId="{DD9F2E07-B253-B841-9F4E-7A2E7E25813B}" srcOrd="0" destOrd="0" presId="urn:microsoft.com/office/officeart/2005/8/layout/hierarchy4"/>
    <dgm:cxn modelId="{3AE11143-90B8-EA4A-A4F9-AC25969E18F4}" srcId="{31EA03C3-1BEC-F64D-889D-D3CA13A35978}" destId="{42AEF57A-5AC9-F046-AC84-C4EDB022A096}" srcOrd="0" destOrd="0" parTransId="{E578553F-285D-1649-A911-6940C642D4B1}" sibTransId="{DB5424FE-0EF7-AA48-A30B-EE5579817E22}"/>
    <dgm:cxn modelId="{75D21791-7430-544E-8E21-77FE5FEC2A75}" type="presOf" srcId="{8FBED1F8-3AC7-9247-8B1B-D840EF337FDB}" destId="{56E7E119-C120-744E-9838-07CB1EB3D65C}" srcOrd="0" destOrd="0" presId="urn:microsoft.com/office/officeart/2005/8/layout/hierarchy4"/>
    <dgm:cxn modelId="{26D0B358-6F1D-E142-B9A7-4E435A1DE6E1}" type="presOf" srcId="{31EA03C3-1BEC-F64D-889D-D3CA13A35978}" destId="{2AD6943D-1C36-9548-A94E-6ABF84CCAA57}" srcOrd="0" destOrd="0" presId="urn:microsoft.com/office/officeart/2005/8/layout/hierarchy4"/>
    <dgm:cxn modelId="{B09D6B5C-CA2E-5E4F-9945-39303EFE0A57}" srcId="{43FC8D08-47B7-4C4C-ACFE-89471C2726BF}" destId="{E6B7D97C-EBB8-0B42-924F-5980EA883753}" srcOrd="1" destOrd="0" parTransId="{4BE4FCE8-46F2-AB48-B392-80BB8E3860C9}" sibTransId="{26B6BE11-8F6F-744A-A707-96BA9A5E04B2}"/>
    <dgm:cxn modelId="{353AF1D3-459D-404E-A3C4-60B5126A2533}" type="presOf" srcId="{E6B7D97C-EBB8-0B42-924F-5980EA883753}" destId="{AEE59E0C-9E2C-9B44-89A3-3E4523A4D9A9}" srcOrd="0" destOrd="0" presId="urn:microsoft.com/office/officeart/2005/8/layout/hierarchy4"/>
    <dgm:cxn modelId="{CABF035E-E079-D843-A7D0-3D03B4C79847}" type="presOf" srcId="{FCB9087D-880C-7F4A-9006-B7D2C96EB520}" destId="{10545ABC-6E02-D247-BAE5-36A36AE82335}" srcOrd="0" destOrd="0" presId="urn:microsoft.com/office/officeart/2005/8/layout/hierarchy4"/>
    <dgm:cxn modelId="{7D6E35D4-5659-FF49-87D5-0187A3EB36E4}" type="presParOf" srcId="{AA7466D1-FEB0-344F-B0AD-0F42398FCC1C}" destId="{FFB8B8AD-5930-8747-962E-B1914D4ACB36}" srcOrd="0" destOrd="0" presId="urn:microsoft.com/office/officeart/2005/8/layout/hierarchy4"/>
    <dgm:cxn modelId="{9BC358B1-61CD-E64E-8ED2-BA64A65055CA}" type="presParOf" srcId="{FFB8B8AD-5930-8747-962E-B1914D4ACB36}" destId="{2AD6943D-1C36-9548-A94E-6ABF84CCAA57}" srcOrd="0" destOrd="0" presId="urn:microsoft.com/office/officeart/2005/8/layout/hierarchy4"/>
    <dgm:cxn modelId="{7AD90E53-C622-FC4F-B647-7B98A66FDC00}" type="presParOf" srcId="{FFB8B8AD-5930-8747-962E-B1914D4ACB36}" destId="{061E0FCA-A28D-B047-85BE-1C19E4A86620}" srcOrd="1" destOrd="0" presId="urn:microsoft.com/office/officeart/2005/8/layout/hierarchy4"/>
    <dgm:cxn modelId="{11C53317-D3EA-8647-8BA3-4852D1D47E7A}" type="presParOf" srcId="{FFB8B8AD-5930-8747-962E-B1914D4ACB36}" destId="{91C55AE2-23E4-D24A-91BA-E5268273396B}" srcOrd="2" destOrd="0" presId="urn:microsoft.com/office/officeart/2005/8/layout/hierarchy4"/>
    <dgm:cxn modelId="{A5AED572-0B2B-9E4E-B256-7032D0E4BD7C}" type="presParOf" srcId="{91C55AE2-23E4-D24A-91BA-E5268273396B}" destId="{6FCF3484-0921-714B-9B2F-4058795AC1B1}" srcOrd="0" destOrd="0" presId="urn:microsoft.com/office/officeart/2005/8/layout/hierarchy4"/>
    <dgm:cxn modelId="{7387DE46-8D46-6744-B9B1-7380EE223B3F}" type="presParOf" srcId="{6FCF3484-0921-714B-9B2F-4058795AC1B1}" destId="{DD9F2E07-B253-B841-9F4E-7A2E7E25813B}" srcOrd="0" destOrd="0" presId="urn:microsoft.com/office/officeart/2005/8/layout/hierarchy4"/>
    <dgm:cxn modelId="{7D9F225A-F340-344F-87D6-FB80BFCD08C0}" type="presParOf" srcId="{6FCF3484-0921-714B-9B2F-4058795AC1B1}" destId="{D52B80A3-09AA-7E46-8279-289E7C1233B4}" srcOrd="1" destOrd="0" presId="urn:microsoft.com/office/officeart/2005/8/layout/hierarchy4"/>
    <dgm:cxn modelId="{439DDD87-1D25-8F4A-BFAB-3DC21E05AE4A}" type="presParOf" srcId="{6FCF3484-0921-714B-9B2F-4058795AC1B1}" destId="{6B578FD7-F203-2245-B43E-7FCDE6E39321}" srcOrd="2" destOrd="0" presId="urn:microsoft.com/office/officeart/2005/8/layout/hierarchy4"/>
    <dgm:cxn modelId="{A6F49FCA-84D6-9B42-B07D-1695B2105614}" type="presParOf" srcId="{6B578FD7-F203-2245-B43E-7FCDE6E39321}" destId="{498A1BAC-E6C6-2240-9DB8-DB4476BCDDB9}" srcOrd="0" destOrd="0" presId="urn:microsoft.com/office/officeart/2005/8/layout/hierarchy4"/>
    <dgm:cxn modelId="{87E8835F-4BB6-3E4E-BC93-D6F62ABC33CA}" type="presParOf" srcId="{498A1BAC-E6C6-2240-9DB8-DB4476BCDDB9}" destId="{56E7E119-C120-744E-9838-07CB1EB3D65C}" srcOrd="0" destOrd="0" presId="urn:microsoft.com/office/officeart/2005/8/layout/hierarchy4"/>
    <dgm:cxn modelId="{93A8A274-73BD-C447-A490-287AE5E7BE4B}" type="presParOf" srcId="{498A1BAC-E6C6-2240-9DB8-DB4476BCDDB9}" destId="{A023377B-BB87-AD4E-AB5D-28FB4AF68FCC}" srcOrd="1" destOrd="0" presId="urn:microsoft.com/office/officeart/2005/8/layout/hierarchy4"/>
    <dgm:cxn modelId="{CA32831D-B079-B64F-BBC7-2653A7E7D114}" type="presParOf" srcId="{91C55AE2-23E4-D24A-91BA-E5268273396B}" destId="{D2DDF205-657F-1947-A332-B615B5ED8E1D}" srcOrd="1" destOrd="0" presId="urn:microsoft.com/office/officeart/2005/8/layout/hierarchy4"/>
    <dgm:cxn modelId="{02F322B5-9FD0-B541-AE3D-A4367FB76A66}" type="presParOf" srcId="{91C55AE2-23E4-D24A-91BA-E5268273396B}" destId="{F99FB24C-3A2E-2343-81F9-36EBE558092A}" srcOrd="2" destOrd="0" presId="urn:microsoft.com/office/officeart/2005/8/layout/hierarchy4"/>
    <dgm:cxn modelId="{0C383786-62C1-9D4F-964C-AFFD6D5D261E}" type="presParOf" srcId="{F99FB24C-3A2E-2343-81F9-36EBE558092A}" destId="{D1332BAA-C8C2-F54D-91A5-C60F337AA7E2}" srcOrd="0" destOrd="0" presId="urn:microsoft.com/office/officeart/2005/8/layout/hierarchy4"/>
    <dgm:cxn modelId="{3E3FBF77-508F-734A-882A-C0F183EB8A2D}" type="presParOf" srcId="{F99FB24C-3A2E-2343-81F9-36EBE558092A}" destId="{BD752F00-F46A-574B-B6BA-4669FD921D80}" srcOrd="1" destOrd="0" presId="urn:microsoft.com/office/officeart/2005/8/layout/hierarchy4"/>
    <dgm:cxn modelId="{103F6AE5-6FE4-DA4A-921C-6A9E9314CEBF}" type="presParOf" srcId="{F99FB24C-3A2E-2343-81F9-36EBE558092A}" destId="{2C32CD19-6796-1946-9361-7F998C56D70E}" srcOrd="2" destOrd="0" presId="urn:microsoft.com/office/officeart/2005/8/layout/hierarchy4"/>
    <dgm:cxn modelId="{BB239C01-23AE-6A4E-83A6-2654365FE767}" type="presParOf" srcId="{2C32CD19-6796-1946-9361-7F998C56D70E}" destId="{3D5354E4-CB7F-7C4E-A3C0-7BC4EA71FBBC}" srcOrd="0" destOrd="0" presId="urn:microsoft.com/office/officeart/2005/8/layout/hierarchy4"/>
    <dgm:cxn modelId="{7F89B7CE-1F82-6840-9876-6EFA34117CDE}" type="presParOf" srcId="{3D5354E4-CB7F-7C4E-A3C0-7BC4EA71FBBC}" destId="{10545ABC-6E02-D247-BAE5-36A36AE82335}" srcOrd="0" destOrd="0" presId="urn:microsoft.com/office/officeart/2005/8/layout/hierarchy4"/>
    <dgm:cxn modelId="{26F5DEEB-71F9-1F48-80A9-EE24C47E2CF2}" type="presParOf" srcId="{3D5354E4-CB7F-7C4E-A3C0-7BC4EA71FBBC}" destId="{2A984AF7-1880-A94E-9B99-FC095B858CF1}" srcOrd="1" destOrd="0" presId="urn:microsoft.com/office/officeart/2005/8/layout/hierarchy4"/>
    <dgm:cxn modelId="{66FB57FE-82D2-2446-AF9B-C7B1F8E61ADE}" type="presParOf" srcId="{2C32CD19-6796-1946-9361-7F998C56D70E}" destId="{31059FB7-A255-5E4A-AE9E-099B0F613480}" srcOrd="1" destOrd="0" presId="urn:microsoft.com/office/officeart/2005/8/layout/hierarchy4"/>
    <dgm:cxn modelId="{A35D07B1-2E86-C44A-9E01-9E6DA61A0F3C}" type="presParOf" srcId="{2C32CD19-6796-1946-9361-7F998C56D70E}" destId="{62FB59BF-5F0A-074B-AEC3-39A9FFD8B394}" srcOrd="2" destOrd="0" presId="urn:microsoft.com/office/officeart/2005/8/layout/hierarchy4"/>
    <dgm:cxn modelId="{541A1070-28B5-EC4C-ABA6-5EFA9A4C8529}" type="presParOf" srcId="{62FB59BF-5F0A-074B-AEC3-39A9FFD8B394}" destId="{AEE59E0C-9E2C-9B44-89A3-3E4523A4D9A9}" srcOrd="0" destOrd="0" presId="urn:microsoft.com/office/officeart/2005/8/layout/hierarchy4"/>
    <dgm:cxn modelId="{47E8A48F-63AB-2F45-8BFB-310C046A8A5C}" type="presParOf" srcId="{62FB59BF-5F0A-074B-AEC3-39A9FFD8B394}" destId="{7D6EB959-69D7-1349-A467-24928CDADA77}" srcOrd="1" destOrd="0" presId="urn:microsoft.com/office/officeart/2005/8/layout/hierarchy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81ADF-4DA2-4882-B6E4-F6A67C726C81}" type="doc">
      <dgm:prSet loTypeId="urn:microsoft.com/office/officeart/2005/8/layout/process1" loCatId="process" qsTypeId="urn:microsoft.com/office/officeart/2005/8/quickstyle/simple1" qsCatId="simple" csTypeId="urn:microsoft.com/office/officeart/2005/8/colors/accent2_1" csCatId="accent2" phldr="1"/>
      <dgm:spPr/>
    </dgm:pt>
    <dgm:pt modelId="{79C71674-A496-44C4-943E-B5DFFAABA3C0}">
      <dgm:prSet custT="1"/>
      <dgm:spPr/>
      <dgm:t>
        <a:bodyPr/>
        <a:lstStyle/>
        <a:p>
          <a:pPr>
            <a:spcBef>
              <a:spcPts val="0"/>
            </a:spcBef>
            <a:spcAft>
              <a:spcPts val="0"/>
            </a:spcAft>
          </a:pPr>
          <a:endParaRPr lang="en-GB" sz="500" b="1" dirty="0" smtClean="0"/>
        </a:p>
        <a:p>
          <a:pPr>
            <a:spcBef>
              <a:spcPts val="1800"/>
            </a:spcBef>
            <a:spcAft>
              <a:spcPct val="35000"/>
            </a:spcAft>
          </a:pPr>
          <a:r>
            <a:rPr lang="en-GB" sz="2000" b="1" dirty="0" smtClean="0"/>
            <a:t>Baseline: </a:t>
          </a:r>
          <a:r>
            <a:rPr lang="en-GB" sz="2000" dirty="0" smtClean="0"/>
            <a:t>How is the market system functioning </a:t>
          </a:r>
          <a:r>
            <a:rPr lang="en-GB" sz="2000" dirty="0" smtClean="0">
              <a:solidFill>
                <a:srgbClr val="FF0000"/>
              </a:solidFill>
            </a:rPr>
            <a:t>now</a:t>
          </a:r>
          <a:r>
            <a:rPr lang="en-GB" sz="2000" dirty="0" smtClean="0">
              <a:solidFill>
                <a:schemeClr val="tx1"/>
              </a:solidFill>
            </a:rPr>
            <a:t>?</a:t>
          </a:r>
          <a:endParaRPr lang="en-GB" sz="1800" dirty="0" smtClean="0">
            <a:solidFill>
              <a:schemeClr val="tx1"/>
            </a:solidFill>
          </a:endParaRPr>
        </a:p>
        <a:p>
          <a:pPr>
            <a:spcBef>
              <a:spcPct val="0"/>
            </a:spcBef>
            <a:spcAft>
              <a:spcPct val="35000"/>
            </a:spcAft>
          </a:pPr>
          <a:endParaRPr lang="en-GB" sz="1800" dirty="0"/>
        </a:p>
      </dgm:t>
    </dgm:pt>
    <dgm:pt modelId="{30B7E725-9F60-4A65-8FA5-D1E9211B67A0}" type="parTrans" cxnId="{1C340A53-693C-40B4-8988-8C675A85E1AC}">
      <dgm:prSet/>
      <dgm:spPr/>
      <dgm:t>
        <a:bodyPr/>
        <a:lstStyle/>
        <a:p>
          <a:endParaRPr lang="en-GB"/>
        </a:p>
      </dgm:t>
    </dgm:pt>
    <dgm:pt modelId="{A16FC087-4D29-41AC-9CC0-F7185BDA2C3E}" type="sibTrans" cxnId="{1C340A53-693C-40B4-8988-8C675A85E1AC}">
      <dgm:prSet/>
      <dgm:spPr/>
      <dgm:t>
        <a:bodyPr/>
        <a:lstStyle/>
        <a:p>
          <a:endParaRPr lang="en-GB"/>
        </a:p>
      </dgm:t>
    </dgm:pt>
    <dgm:pt modelId="{0A78C8F6-32AC-438B-8430-516DD5F7B688}">
      <dgm:prSet custT="1"/>
      <dgm:spPr/>
      <dgm:t>
        <a:bodyPr/>
        <a:lstStyle/>
        <a:p>
          <a:pPr>
            <a:spcBef>
              <a:spcPts val="0"/>
            </a:spcBef>
            <a:spcAft>
              <a:spcPts val="0"/>
            </a:spcAft>
          </a:pPr>
          <a:r>
            <a:rPr lang="en-GB" sz="2000" b="1" dirty="0" smtClean="0">
              <a:cs typeface="Arial" pitchFamily="34" charset="0"/>
            </a:rPr>
            <a:t>Emergency: </a:t>
          </a:r>
          <a:r>
            <a:rPr lang="en-GB" sz="2000" dirty="0" smtClean="0">
              <a:cs typeface="Arial" pitchFamily="34" charset="0"/>
            </a:rPr>
            <a:t>How will the market system be </a:t>
          </a:r>
          <a:r>
            <a:rPr lang="en-GB" sz="2000" dirty="0" smtClean="0">
              <a:solidFill>
                <a:srgbClr val="FF0000"/>
              </a:solidFill>
              <a:cs typeface="Arial" pitchFamily="34" charset="0"/>
            </a:rPr>
            <a:t>affected </a:t>
          </a:r>
          <a:r>
            <a:rPr lang="en-GB" sz="2000" dirty="0" smtClean="0">
              <a:cs typeface="Arial" pitchFamily="34" charset="0"/>
            </a:rPr>
            <a:t>by the emergency? </a:t>
          </a:r>
          <a:endParaRPr lang="en-GB" sz="2400" dirty="0"/>
        </a:p>
      </dgm:t>
    </dgm:pt>
    <dgm:pt modelId="{C0CC5484-72AA-49FF-9153-361654D58C6D}" type="parTrans" cxnId="{D37A5EB1-8F82-43A6-845C-007CA64EC75A}">
      <dgm:prSet/>
      <dgm:spPr/>
      <dgm:t>
        <a:bodyPr/>
        <a:lstStyle/>
        <a:p>
          <a:endParaRPr lang="en-GB"/>
        </a:p>
      </dgm:t>
    </dgm:pt>
    <dgm:pt modelId="{0624F39F-AB19-4B35-8473-99E9309B5CC6}" type="sibTrans" cxnId="{D37A5EB1-8F82-43A6-845C-007CA64EC75A}">
      <dgm:prSet/>
      <dgm:spPr/>
      <dgm:t>
        <a:bodyPr/>
        <a:lstStyle/>
        <a:p>
          <a:endParaRPr lang="en-GB"/>
        </a:p>
      </dgm:t>
    </dgm:pt>
    <dgm:pt modelId="{2E883193-0939-4EF0-9D23-4D891602F275}">
      <dgm:prSet custT="1"/>
      <dgm:spPr/>
      <dgm:t>
        <a:bodyPr/>
        <a:lstStyle/>
        <a:p>
          <a:r>
            <a:rPr lang="en-GB" sz="2000" b="1" dirty="0" smtClean="0"/>
            <a:t>Expandability: </a:t>
          </a:r>
          <a:r>
            <a:rPr lang="en-GB" sz="2000" dirty="0" smtClean="0"/>
            <a:t>What is the </a:t>
          </a:r>
          <a:r>
            <a:rPr lang="en-GB" sz="2000" dirty="0" smtClean="0">
              <a:solidFill>
                <a:srgbClr val="FF0000"/>
              </a:solidFill>
            </a:rPr>
            <a:t>expandability</a:t>
          </a:r>
          <a:r>
            <a:rPr lang="en-GB" sz="2000" dirty="0" smtClean="0"/>
            <a:t> of the market capacity? How could it be reached?</a:t>
          </a:r>
          <a:r>
            <a:rPr lang="en-GB" sz="2000" b="1" dirty="0" smtClean="0"/>
            <a:t> </a:t>
          </a:r>
          <a:endParaRPr lang="en-GB" sz="2000" dirty="0"/>
        </a:p>
      </dgm:t>
    </dgm:pt>
    <dgm:pt modelId="{437FAFBF-C06A-4AD9-BB77-7FF3E0B1C4BF}" type="parTrans" cxnId="{0976A879-B901-4388-A9B7-3992AFEF6312}">
      <dgm:prSet/>
      <dgm:spPr/>
      <dgm:t>
        <a:bodyPr/>
        <a:lstStyle/>
        <a:p>
          <a:endParaRPr lang="en-GB"/>
        </a:p>
      </dgm:t>
    </dgm:pt>
    <dgm:pt modelId="{BA28CA4B-67BF-464E-B9F0-9366B6A5B6D6}" type="sibTrans" cxnId="{0976A879-B901-4388-A9B7-3992AFEF6312}">
      <dgm:prSet/>
      <dgm:spPr/>
      <dgm:t>
        <a:bodyPr/>
        <a:lstStyle/>
        <a:p>
          <a:endParaRPr lang="en-GB"/>
        </a:p>
      </dgm:t>
    </dgm:pt>
    <dgm:pt modelId="{012ACB77-A6C7-4D88-8532-0F59336B8FFF}" type="pres">
      <dgm:prSet presAssocID="{71F81ADF-4DA2-4882-B6E4-F6A67C726C81}" presName="Name0" presStyleCnt="0">
        <dgm:presLayoutVars>
          <dgm:dir/>
          <dgm:resizeHandles val="exact"/>
        </dgm:presLayoutVars>
      </dgm:prSet>
      <dgm:spPr/>
    </dgm:pt>
    <dgm:pt modelId="{D747053F-B9B3-4244-8252-CE59B502A96D}" type="pres">
      <dgm:prSet presAssocID="{79C71674-A496-44C4-943E-B5DFFAABA3C0}" presName="node" presStyleLbl="node1" presStyleIdx="0" presStyleCnt="3" custScaleX="118352" custLinFactNeighborX="-582" custLinFactNeighborY="1569">
        <dgm:presLayoutVars>
          <dgm:bulletEnabled val="1"/>
        </dgm:presLayoutVars>
      </dgm:prSet>
      <dgm:spPr/>
      <dgm:t>
        <a:bodyPr/>
        <a:lstStyle/>
        <a:p>
          <a:endParaRPr lang="en-GB"/>
        </a:p>
      </dgm:t>
    </dgm:pt>
    <dgm:pt modelId="{6FBBCE12-7FEF-438E-A9DA-4F119EAFD8F8}" type="pres">
      <dgm:prSet presAssocID="{A16FC087-4D29-41AC-9CC0-F7185BDA2C3E}" presName="sibTrans" presStyleLbl="sibTrans2D1" presStyleIdx="0" presStyleCnt="2"/>
      <dgm:spPr>
        <a:prstGeom prst="mathPlus">
          <a:avLst/>
        </a:prstGeom>
      </dgm:spPr>
      <dgm:t>
        <a:bodyPr/>
        <a:lstStyle/>
        <a:p>
          <a:endParaRPr lang="en-GB"/>
        </a:p>
      </dgm:t>
    </dgm:pt>
    <dgm:pt modelId="{6A6959CB-2115-429B-B374-A1268D870F5A}" type="pres">
      <dgm:prSet presAssocID="{A16FC087-4D29-41AC-9CC0-F7185BDA2C3E}" presName="connectorText" presStyleLbl="sibTrans2D1" presStyleIdx="0" presStyleCnt="2"/>
      <dgm:spPr/>
      <dgm:t>
        <a:bodyPr/>
        <a:lstStyle/>
        <a:p>
          <a:endParaRPr lang="en-GB"/>
        </a:p>
      </dgm:t>
    </dgm:pt>
    <dgm:pt modelId="{B4972D06-D62A-4502-88FC-43B64981F440}" type="pres">
      <dgm:prSet presAssocID="{0A78C8F6-32AC-438B-8430-516DD5F7B688}" presName="node" presStyleLbl="node1" presStyleIdx="1" presStyleCnt="3" custScaleX="120000">
        <dgm:presLayoutVars>
          <dgm:bulletEnabled val="1"/>
        </dgm:presLayoutVars>
      </dgm:prSet>
      <dgm:spPr/>
      <dgm:t>
        <a:bodyPr/>
        <a:lstStyle/>
        <a:p>
          <a:endParaRPr lang="en-GB"/>
        </a:p>
      </dgm:t>
    </dgm:pt>
    <dgm:pt modelId="{E111E28E-33B6-4667-B942-C2F313FBB62E}" type="pres">
      <dgm:prSet presAssocID="{0624F39F-AB19-4B35-8473-99E9309B5CC6}" presName="sibTrans" presStyleLbl="sibTrans2D1" presStyleIdx="1" presStyleCnt="2"/>
      <dgm:spPr>
        <a:prstGeom prst="mathPlus">
          <a:avLst/>
        </a:prstGeom>
      </dgm:spPr>
      <dgm:t>
        <a:bodyPr/>
        <a:lstStyle/>
        <a:p>
          <a:endParaRPr lang="en-GB"/>
        </a:p>
      </dgm:t>
    </dgm:pt>
    <dgm:pt modelId="{399190F4-603F-41C9-89B1-E5CF673E975C}" type="pres">
      <dgm:prSet presAssocID="{0624F39F-AB19-4B35-8473-99E9309B5CC6}" presName="connectorText" presStyleLbl="sibTrans2D1" presStyleIdx="1" presStyleCnt="2"/>
      <dgm:spPr/>
      <dgm:t>
        <a:bodyPr/>
        <a:lstStyle/>
        <a:p>
          <a:endParaRPr lang="en-GB"/>
        </a:p>
      </dgm:t>
    </dgm:pt>
    <dgm:pt modelId="{34407912-25FA-4EDA-8D22-1A80FD756587}" type="pres">
      <dgm:prSet presAssocID="{2E883193-0939-4EF0-9D23-4D891602F275}" presName="node" presStyleLbl="node1" presStyleIdx="2" presStyleCnt="3" custScaleX="122043">
        <dgm:presLayoutVars>
          <dgm:bulletEnabled val="1"/>
        </dgm:presLayoutVars>
      </dgm:prSet>
      <dgm:spPr/>
      <dgm:t>
        <a:bodyPr/>
        <a:lstStyle/>
        <a:p>
          <a:endParaRPr lang="en-GB"/>
        </a:p>
      </dgm:t>
    </dgm:pt>
  </dgm:ptLst>
  <dgm:cxnLst>
    <dgm:cxn modelId="{7C2F90BF-2BF2-42D9-8DD5-6C92C40D5E92}" type="presOf" srcId="{2E883193-0939-4EF0-9D23-4D891602F275}" destId="{34407912-25FA-4EDA-8D22-1A80FD756587}" srcOrd="0" destOrd="0" presId="urn:microsoft.com/office/officeart/2005/8/layout/process1"/>
    <dgm:cxn modelId="{1C340A53-693C-40B4-8988-8C675A85E1AC}" srcId="{71F81ADF-4DA2-4882-B6E4-F6A67C726C81}" destId="{79C71674-A496-44C4-943E-B5DFFAABA3C0}" srcOrd="0" destOrd="0" parTransId="{30B7E725-9F60-4A65-8FA5-D1E9211B67A0}" sibTransId="{A16FC087-4D29-41AC-9CC0-F7185BDA2C3E}"/>
    <dgm:cxn modelId="{0FB7B944-E243-4259-9262-0585C871FBEB}" type="presOf" srcId="{A16FC087-4D29-41AC-9CC0-F7185BDA2C3E}" destId="{6A6959CB-2115-429B-B374-A1268D870F5A}" srcOrd="1" destOrd="0" presId="urn:microsoft.com/office/officeart/2005/8/layout/process1"/>
    <dgm:cxn modelId="{133982ED-0B1D-4EE0-894B-CB0235E042EE}" type="presOf" srcId="{0624F39F-AB19-4B35-8473-99E9309B5CC6}" destId="{399190F4-603F-41C9-89B1-E5CF673E975C}" srcOrd="1" destOrd="0" presId="urn:microsoft.com/office/officeart/2005/8/layout/process1"/>
    <dgm:cxn modelId="{1281ECEF-986D-4E4E-8A06-E6164E2DB594}" type="presOf" srcId="{71F81ADF-4DA2-4882-B6E4-F6A67C726C81}" destId="{012ACB77-A6C7-4D88-8532-0F59336B8FFF}" srcOrd="0" destOrd="0" presId="urn:microsoft.com/office/officeart/2005/8/layout/process1"/>
    <dgm:cxn modelId="{0976A879-B901-4388-A9B7-3992AFEF6312}" srcId="{71F81ADF-4DA2-4882-B6E4-F6A67C726C81}" destId="{2E883193-0939-4EF0-9D23-4D891602F275}" srcOrd="2" destOrd="0" parTransId="{437FAFBF-C06A-4AD9-BB77-7FF3E0B1C4BF}" sibTransId="{BA28CA4B-67BF-464E-B9F0-9366B6A5B6D6}"/>
    <dgm:cxn modelId="{D6F2FC76-DB36-47AA-9C3E-804C90292994}" type="presOf" srcId="{A16FC087-4D29-41AC-9CC0-F7185BDA2C3E}" destId="{6FBBCE12-7FEF-438E-A9DA-4F119EAFD8F8}" srcOrd="0" destOrd="0" presId="urn:microsoft.com/office/officeart/2005/8/layout/process1"/>
    <dgm:cxn modelId="{F51FDF51-30C9-4BB0-AD2F-273757E21C16}" type="presOf" srcId="{79C71674-A496-44C4-943E-B5DFFAABA3C0}" destId="{D747053F-B9B3-4244-8252-CE59B502A96D}" srcOrd="0" destOrd="0" presId="urn:microsoft.com/office/officeart/2005/8/layout/process1"/>
    <dgm:cxn modelId="{D37A5EB1-8F82-43A6-845C-007CA64EC75A}" srcId="{71F81ADF-4DA2-4882-B6E4-F6A67C726C81}" destId="{0A78C8F6-32AC-438B-8430-516DD5F7B688}" srcOrd="1" destOrd="0" parTransId="{C0CC5484-72AA-49FF-9153-361654D58C6D}" sibTransId="{0624F39F-AB19-4B35-8473-99E9309B5CC6}"/>
    <dgm:cxn modelId="{BB776D75-9E3B-42B3-8F48-EE6C2DE6D9B4}" type="presOf" srcId="{0624F39F-AB19-4B35-8473-99E9309B5CC6}" destId="{E111E28E-33B6-4667-B942-C2F313FBB62E}" srcOrd="0" destOrd="0" presId="urn:microsoft.com/office/officeart/2005/8/layout/process1"/>
    <dgm:cxn modelId="{1EB9033F-861F-4938-8158-055480647D4C}" type="presOf" srcId="{0A78C8F6-32AC-438B-8430-516DD5F7B688}" destId="{B4972D06-D62A-4502-88FC-43B64981F440}" srcOrd="0" destOrd="0" presId="urn:microsoft.com/office/officeart/2005/8/layout/process1"/>
    <dgm:cxn modelId="{D73368DB-1164-47AC-A8F3-A24640383E67}" type="presParOf" srcId="{012ACB77-A6C7-4D88-8532-0F59336B8FFF}" destId="{D747053F-B9B3-4244-8252-CE59B502A96D}" srcOrd="0" destOrd="0" presId="urn:microsoft.com/office/officeart/2005/8/layout/process1"/>
    <dgm:cxn modelId="{20A7E56C-22DF-4885-9BEE-ABA75E2CE173}" type="presParOf" srcId="{012ACB77-A6C7-4D88-8532-0F59336B8FFF}" destId="{6FBBCE12-7FEF-438E-A9DA-4F119EAFD8F8}" srcOrd="1" destOrd="0" presId="urn:microsoft.com/office/officeart/2005/8/layout/process1"/>
    <dgm:cxn modelId="{1A61BAD8-B306-4062-BDCA-D5652F5C099F}" type="presParOf" srcId="{6FBBCE12-7FEF-438E-A9DA-4F119EAFD8F8}" destId="{6A6959CB-2115-429B-B374-A1268D870F5A}" srcOrd="0" destOrd="0" presId="urn:microsoft.com/office/officeart/2005/8/layout/process1"/>
    <dgm:cxn modelId="{A9CA628A-0E18-407B-B2D4-26FD7712107B}" type="presParOf" srcId="{012ACB77-A6C7-4D88-8532-0F59336B8FFF}" destId="{B4972D06-D62A-4502-88FC-43B64981F440}" srcOrd="2" destOrd="0" presId="urn:microsoft.com/office/officeart/2005/8/layout/process1"/>
    <dgm:cxn modelId="{E5888CDC-1445-498E-A8BD-275731EC3681}" type="presParOf" srcId="{012ACB77-A6C7-4D88-8532-0F59336B8FFF}" destId="{E111E28E-33B6-4667-B942-C2F313FBB62E}" srcOrd="3" destOrd="0" presId="urn:microsoft.com/office/officeart/2005/8/layout/process1"/>
    <dgm:cxn modelId="{F0B26371-869A-440C-9F5E-A838051579B2}" type="presParOf" srcId="{E111E28E-33B6-4667-B942-C2F313FBB62E}" destId="{399190F4-603F-41C9-89B1-E5CF673E975C}" srcOrd="0" destOrd="0" presId="urn:microsoft.com/office/officeart/2005/8/layout/process1"/>
    <dgm:cxn modelId="{0B9E6E5E-2BF8-4016-9BBB-74526C39A2DA}" type="presParOf" srcId="{012ACB77-A6C7-4D88-8532-0F59336B8FFF}" destId="{34407912-25FA-4EDA-8D22-1A80FD75658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C02FE-5945-417F-952C-25B2A1EEA79F}" type="doc">
      <dgm:prSet loTypeId="urn:microsoft.com/office/officeart/2005/8/layout/process1" loCatId="process" qsTypeId="urn:microsoft.com/office/officeart/2005/8/quickstyle/simple1" qsCatId="simple" csTypeId="urn:microsoft.com/office/officeart/2005/8/colors/accent1_1" csCatId="accent1" phldr="1"/>
      <dgm:spPr/>
    </dgm:pt>
    <dgm:pt modelId="{C05288ED-CF04-4A4C-9E65-8F29E5DF588B}">
      <dgm:prSet phldrT="[Text]" custT="1"/>
      <dgm:spPr/>
      <dgm:t>
        <a:bodyPr/>
        <a:lstStyle/>
        <a:p>
          <a:r>
            <a:rPr lang="en-GB" sz="2000" dirty="0" smtClean="0"/>
            <a:t>Supply and demand, </a:t>
          </a:r>
        </a:p>
      </dgm:t>
    </dgm:pt>
    <dgm:pt modelId="{B00F0E58-9D8E-4C3A-9524-3EC21A9414C6}" type="parTrans" cxnId="{1B34A5C9-38B7-47E9-A72B-94F560ED5DA6}">
      <dgm:prSet/>
      <dgm:spPr/>
      <dgm:t>
        <a:bodyPr/>
        <a:lstStyle/>
        <a:p>
          <a:endParaRPr lang="en-GB"/>
        </a:p>
      </dgm:t>
    </dgm:pt>
    <dgm:pt modelId="{25AC04FE-C1DB-4D81-9E04-BF5CFAF9FD2B}" type="sibTrans" cxnId="{1B34A5C9-38B7-47E9-A72B-94F560ED5DA6}">
      <dgm:prSet/>
      <dgm:spPr/>
      <dgm:t>
        <a:bodyPr/>
        <a:lstStyle/>
        <a:p>
          <a:endParaRPr lang="en-GB"/>
        </a:p>
      </dgm:t>
    </dgm:pt>
    <dgm:pt modelId="{4D56715A-71F6-4A6B-841A-088813D1A7AD}">
      <dgm:prSet custT="1"/>
      <dgm:spPr/>
      <dgm:t>
        <a:bodyPr/>
        <a:lstStyle/>
        <a:p>
          <a:r>
            <a:rPr lang="en-GB" sz="2000" dirty="0" smtClean="0"/>
            <a:t>Market integration</a:t>
          </a:r>
        </a:p>
      </dgm:t>
    </dgm:pt>
    <dgm:pt modelId="{1A4E98B8-C73D-4444-A28F-D06E72436681}" type="parTrans" cxnId="{60AB112C-83EF-4DAB-9F28-72E2C0FA630C}">
      <dgm:prSet/>
      <dgm:spPr/>
      <dgm:t>
        <a:bodyPr/>
        <a:lstStyle/>
        <a:p>
          <a:endParaRPr lang="en-GB"/>
        </a:p>
      </dgm:t>
    </dgm:pt>
    <dgm:pt modelId="{505E313B-0B7F-455B-B186-EE8BA435CDAC}" type="sibTrans" cxnId="{60AB112C-83EF-4DAB-9F28-72E2C0FA630C}">
      <dgm:prSet/>
      <dgm:spPr/>
      <dgm:t>
        <a:bodyPr/>
        <a:lstStyle/>
        <a:p>
          <a:endParaRPr lang="en-GB"/>
        </a:p>
      </dgm:t>
    </dgm:pt>
    <dgm:pt modelId="{983339D6-3419-4C8A-9243-2F3EBA341A6C}">
      <dgm:prSet custT="1"/>
      <dgm:spPr/>
      <dgm:t>
        <a:bodyPr/>
        <a:lstStyle/>
        <a:p>
          <a:r>
            <a:rPr lang="en-GB" sz="2000" dirty="0" smtClean="0"/>
            <a:t>Market system context</a:t>
          </a:r>
          <a:endParaRPr lang="en-GB" sz="2000" dirty="0"/>
        </a:p>
      </dgm:t>
    </dgm:pt>
    <dgm:pt modelId="{C52052F4-3F15-4D50-A715-91392F963B20}" type="parTrans" cxnId="{3AF49010-63EE-4CEE-9F71-CCB8EE7501C4}">
      <dgm:prSet/>
      <dgm:spPr/>
      <dgm:t>
        <a:bodyPr/>
        <a:lstStyle/>
        <a:p>
          <a:endParaRPr lang="en-GB"/>
        </a:p>
      </dgm:t>
    </dgm:pt>
    <dgm:pt modelId="{BA1513ED-B109-4135-A5AE-77EF29401EBC}" type="sibTrans" cxnId="{3AF49010-63EE-4CEE-9F71-CCB8EE7501C4}">
      <dgm:prSet/>
      <dgm:spPr/>
      <dgm:t>
        <a:bodyPr/>
        <a:lstStyle/>
        <a:p>
          <a:endParaRPr lang="en-GB"/>
        </a:p>
      </dgm:t>
    </dgm:pt>
    <dgm:pt modelId="{00381EE7-F9A6-40E0-9AD2-E64F235E6E18}">
      <dgm:prSet custT="1"/>
      <dgm:spPr/>
      <dgm:t>
        <a:bodyPr/>
        <a:lstStyle/>
        <a:p>
          <a:r>
            <a:rPr lang="en-GB" sz="2000" dirty="0" smtClean="0"/>
            <a:t>Market power</a:t>
          </a:r>
        </a:p>
      </dgm:t>
    </dgm:pt>
    <dgm:pt modelId="{9511E971-3B04-442B-92E5-F64C02125A49}" type="parTrans" cxnId="{CCED33AB-8D95-4026-A418-5DB1EE44BF67}">
      <dgm:prSet/>
      <dgm:spPr/>
      <dgm:t>
        <a:bodyPr/>
        <a:lstStyle/>
        <a:p>
          <a:endParaRPr lang="en-GB"/>
        </a:p>
      </dgm:t>
    </dgm:pt>
    <dgm:pt modelId="{873F00A9-6299-45C5-81F3-915AB9212747}" type="sibTrans" cxnId="{CCED33AB-8D95-4026-A418-5DB1EE44BF67}">
      <dgm:prSet/>
      <dgm:spPr/>
      <dgm:t>
        <a:bodyPr/>
        <a:lstStyle/>
        <a:p>
          <a:endParaRPr lang="en-GB"/>
        </a:p>
      </dgm:t>
    </dgm:pt>
    <dgm:pt modelId="{81B5F855-C6F8-4D6E-8F7D-A3347887B9C3}" type="pres">
      <dgm:prSet presAssocID="{1B0C02FE-5945-417F-952C-25B2A1EEA79F}" presName="Name0" presStyleCnt="0">
        <dgm:presLayoutVars>
          <dgm:dir/>
          <dgm:resizeHandles val="exact"/>
        </dgm:presLayoutVars>
      </dgm:prSet>
      <dgm:spPr/>
    </dgm:pt>
    <dgm:pt modelId="{7E33015A-6966-45E2-A006-0728F0AC0B8B}" type="pres">
      <dgm:prSet presAssocID="{C05288ED-CF04-4A4C-9E65-8F29E5DF588B}" presName="node" presStyleLbl="node1" presStyleIdx="0" presStyleCnt="4" custScaleX="105611">
        <dgm:presLayoutVars>
          <dgm:bulletEnabled val="1"/>
        </dgm:presLayoutVars>
      </dgm:prSet>
      <dgm:spPr/>
      <dgm:t>
        <a:bodyPr/>
        <a:lstStyle/>
        <a:p>
          <a:endParaRPr lang="en-GB"/>
        </a:p>
      </dgm:t>
    </dgm:pt>
    <dgm:pt modelId="{441147A0-FFB4-4ACA-BC3D-EAD1211943CE}" type="pres">
      <dgm:prSet presAssocID="{25AC04FE-C1DB-4D81-9E04-BF5CFAF9FD2B}" presName="sibTrans" presStyleLbl="sibTrans2D1" presStyleIdx="0" presStyleCnt="3"/>
      <dgm:spPr>
        <a:prstGeom prst="mathPlus">
          <a:avLst/>
        </a:prstGeom>
      </dgm:spPr>
      <dgm:t>
        <a:bodyPr/>
        <a:lstStyle/>
        <a:p>
          <a:endParaRPr lang="en-GB"/>
        </a:p>
      </dgm:t>
    </dgm:pt>
    <dgm:pt modelId="{33FAD914-300C-40D6-9D12-4376775D3E70}" type="pres">
      <dgm:prSet presAssocID="{25AC04FE-C1DB-4D81-9E04-BF5CFAF9FD2B}" presName="connectorText" presStyleLbl="sibTrans2D1" presStyleIdx="0" presStyleCnt="3"/>
      <dgm:spPr/>
      <dgm:t>
        <a:bodyPr/>
        <a:lstStyle/>
        <a:p>
          <a:endParaRPr lang="en-GB"/>
        </a:p>
      </dgm:t>
    </dgm:pt>
    <dgm:pt modelId="{C74D27E0-9B14-4DD4-B686-AB46E44805E8}" type="pres">
      <dgm:prSet presAssocID="{4D56715A-71F6-4A6B-841A-088813D1A7AD}" presName="node" presStyleLbl="node1" presStyleIdx="1" presStyleCnt="4" custScaleX="110264" custLinFactNeighborX="4938" custLinFactNeighborY="0">
        <dgm:presLayoutVars>
          <dgm:bulletEnabled val="1"/>
        </dgm:presLayoutVars>
      </dgm:prSet>
      <dgm:spPr/>
      <dgm:t>
        <a:bodyPr/>
        <a:lstStyle/>
        <a:p>
          <a:endParaRPr lang="en-GB"/>
        </a:p>
      </dgm:t>
    </dgm:pt>
    <dgm:pt modelId="{A5BF05A9-057A-4F2F-A1BC-E924842F43F1}" type="pres">
      <dgm:prSet presAssocID="{505E313B-0B7F-455B-B186-EE8BA435CDAC}" presName="sibTrans" presStyleLbl="sibTrans2D1" presStyleIdx="1" presStyleCnt="3"/>
      <dgm:spPr>
        <a:prstGeom prst="mathPlus">
          <a:avLst/>
        </a:prstGeom>
      </dgm:spPr>
      <dgm:t>
        <a:bodyPr/>
        <a:lstStyle/>
        <a:p>
          <a:endParaRPr lang="en-GB"/>
        </a:p>
      </dgm:t>
    </dgm:pt>
    <dgm:pt modelId="{863FDD32-85BD-49FA-844D-11EB4553F4F0}" type="pres">
      <dgm:prSet presAssocID="{505E313B-0B7F-455B-B186-EE8BA435CDAC}" presName="connectorText" presStyleLbl="sibTrans2D1" presStyleIdx="1" presStyleCnt="3"/>
      <dgm:spPr/>
      <dgm:t>
        <a:bodyPr/>
        <a:lstStyle/>
        <a:p>
          <a:endParaRPr lang="en-GB"/>
        </a:p>
      </dgm:t>
    </dgm:pt>
    <dgm:pt modelId="{4208FB35-70CA-407F-A533-8D839246ED6C}" type="pres">
      <dgm:prSet presAssocID="{00381EE7-F9A6-40E0-9AD2-E64F235E6E18}" presName="node" presStyleLbl="node1" presStyleIdx="2" presStyleCnt="4" custScaleX="107081">
        <dgm:presLayoutVars>
          <dgm:bulletEnabled val="1"/>
        </dgm:presLayoutVars>
      </dgm:prSet>
      <dgm:spPr/>
      <dgm:t>
        <a:bodyPr/>
        <a:lstStyle/>
        <a:p>
          <a:endParaRPr lang="en-GB"/>
        </a:p>
      </dgm:t>
    </dgm:pt>
    <dgm:pt modelId="{5CE2D385-2920-48BB-A609-FC512AEA3364}" type="pres">
      <dgm:prSet presAssocID="{873F00A9-6299-45C5-81F3-915AB9212747}" presName="sibTrans" presStyleLbl="sibTrans2D1" presStyleIdx="2" presStyleCnt="3"/>
      <dgm:spPr>
        <a:prstGeom prst="mathPlus">
          <a:avLst/>
        </a:prstGeom>
      </dgm:spPr>
      <dgm:t>
        <a:bodyPr/>
        <a:lstStyle/>
        <a:p>
          <a:endParaRPr lang="en-GB"/>
        </a:p>
      </dgm:t>
    </dgm:pt>
    <dgm:pt modelId="{D3521980-6965-4617-9270-7B9F317EB578}" type="pres">
      <dgm:prSet presAssocID="{873F00A9-6299-45C5-81F3-915AB9212747}" presName="connectorText" presStyleLbl="sibTrans2D1" presStyleIdx="2" presStyleCnt="3"/>
      <dgm:spPr/>
      <dgm:t>
        <a:bodyPr/>
        <a:lstStyle/>
        <a:p>
          <a:endParaRPr lang="en-GB"/>
        </a:p>
      </dgm:t>
    </dgm:pt>
    <dgm:pt modelId="{7767A9BE-9907-4BFE-92AD-A8317A4C02C7}" type="pres">
      <dgm:prSet presAssocID="{983339D6-3419-4C8A-9243-2F3EBA341A6C}" presName="node" presStyleLbl="node1" presStyleIdx="3" presStyleCnt="4" custScaleX="113828">
        <dgm:presLayoutVars>
          <dgm:bulletEnabled val="1"/>
        </dgm:presLayoutVars>
      </dgm:prSet>
      <dgm:spPr/>
      <dgm:t>
        <a:bodyPr/>
        <a:lstStyle/>
        <a:p>
          <a:endParaRPr lang="en-GB"/>
        </a:p>
      </dgm:t>
    </dgm:pt>
  </dgm:ptLst>
  <dgm:cxnLst>
    <dgm:cxn modelId="{629DA38F-8442-4327-8FD3-DC8F50F9D7F8}" type="presOf" srcId="{505E313B-0B7F-455B-B186-EE8BA435CDAC}" destId="{863FDD32-85BD-49FA-844D-11EB4553F4F0}" srcOrd="1" destOrd="0" presId="urn:microsoft.com/office/officeart/2005/8/layout/process1"/>
    <dgm:cxn modelId="{E336642B-031A-4F30-8C85-0F0F8BE53CD9}" type="presOf" srcId="{00381EE7-F9A6-40E0-9AD2-E64F235E6E18}" destId="{4208FB35-70CA-407F-A533-8D839246ED6C}" srcOrd="0" destOrd="0" presId="urn:microsoft.com/office/officeart/2005/8/layout/process1"/>
    <dgm:cxn modelId="{B58D0BB6-15BD-43D0-94CA-3D637EB678C9}" type="presOf" srcId="{1B0C02FE-5945-417F-952C-25B2A1EEA79F}" destId="{81B5F855-C6F8-4D6E-8F7D-A3347887B9C3}" srcOrd="0" destOrd="0" presId="urn:microsoft.com/office/officeart/2005/8/layout/process1"/>
    <dgm:cxn modelId="{60AB112C-83EF-4DAB-9F28-72E2C0FA630C}" srcId="{1B0C02FE-5945-417F-952C-25B2A1EEA79F}" destId="{4D56715A-71F6-4A6B-841A-088813D1A7AD}" srcOrd="1" destOrd="0" parTransId="{1A4E98B8-C73D-4444-A28F-D06E72436681}" sibTransId="{505E313B-0B7F-455B-B186-EE8BA435CDAC}"/>
    <dgm:cxn modelId="{31616F42-44C3-48D0-A977-F44932C48B08}" type="presOf" srcId="{873F00A9-6299-45C5-81F3-915AB9212747}" destId="{D3521980-6965-4617-9270-7B9F317EB578}" srcOrd="1" destOrd="0" presId="urn:microsoft.com/office/officeart/2005/8/layout/process1"/>
    <dgm:cxn modelId="{811672F5-8651-4BBC-90DB-5A2F591ADDF8}" type="presOf" srcId="{505E313B-0B7F-455B-B186-EE8BA435CDAC}" destId="{A5BF05A9-057A-4F2F-A1BC-E924842F43F1}" srcOrd="0" destOrd="0" presId="urn:microsoft.com/office/officeart/2005/8/layout/process1"/>
    <dgm:cxn modelId="{30758926-4E37-419F-9D13-A125DDE34EAC}" type="presOf" srcId="{25AC04FE-C1DB-4D81-9E04-BF5CFAF9FD2B}" destId="{33FAD914-300C-40D6-9D12-4376775D3E70}" srcOrd="1" destOrd="0" presId="urn:microsoft.com/office/officeart/2005/8/layout/process1"/>
    <dgm:cxn modelId="{3AEF5429-47C8-4766-8FFC-839D17A36AEE}" type="presOf" srcId="{873F00A9-6299-45C5-81F3-915AB9212747}" destId="{5CE2D385-2920-48BB-A609-FC512AEA3364}" srcOrd="0" destOrd="0" presId="urn:microsoft.com/office/officeart/2005/8/layout/process1"/>
    <dgm:cxn modelId="{3AF49010-63EE-4CEE-9F71-CCB8EE7501C4}" srcId="{1B0C02FE-5945-417F-952C-25B2A1EEA79F}" destId="{983339D6-3419-4C8A-9243-2F3EBA341A6C}" srcOrd="3" destOrd="0" parTransId="{C52052F4-3F15-4D50-A715-91392F963B20}" sibTransId="{BA1513ED-B109-4135-A5AE-77EF29401EBC}"/>
    <dgm:cxn modelId="{88A80AD0-CEBD-4887-9806-5F9DE97A26BD}" type="presOf" srcId="{25AC04FE-C1DB-4D81-9E04-BF5CFAF9FD2B}" destId="{441147A0-FFB4-4ACA-BC3D-EAD1211943CE}" srcOrd="0" destOrd="0" presId="urn:microsoft.com/office/officeart/2005/8/layout/process1"/>
    <dgm:cxn modelId="{CCED33AB-8D95-4026-A418-5DB1EE44BF67}" srcId="{1B0C02FE-5945-417F-952C-25B2A1EEA79F}" destId="{00381EE7-F9A6-40E0-9AD2-E64F235E6E18}" srcOrd="2" destOrd="0" parTransId="{9511E971-3B04-442B-92E5-F64C02125A49}" sibTransId="{873F00A9-6299-45C5-81F3-915AB9212747}"/>
    <dgm:cxn modelId="{403530AA-38A2-410E-9FB6-1AD9E3570164}" type="presOf" srcId="{983339D6-3419-4C8A-9243-2F3EBA341A6C}" destId="{7767A9BE-9907-4BFE-92AD-A8317A4C02C7}" srcOrd="0" destOrd="0" presId="urn:microsoft.com/office/officeart/2005/8/layout/process1"/>
    <dgm:cxn modelId="{F3019F38-27E3-4832-A597-0162E2AD676A}" type="presOf" srcId="{4D56715A-71F6-4A6B-841A-088813D1A7AD}" destId="{C74D27E0-9B14-4DD4-B686-AB46E44805E8}" srcOrd="0" destOrd="0" presId="urn:microsoft.com/office/officeart/2005/8/layout/process1"/>
    <dgm:cxn modelId="{08E4D989-CAE6-4346-A054-6D927A85F0DC}" type="presOf" srcId="{C05288ED-CF04-4A4C-9E65-8F29E5DF588B}" destId="{7E33015A-6966-45E2-A006-0728F0AC0B8B}" srcOrd="0" destOrd="0" presId="urn:microsoft.com/office/officeart/2005/8/layout/process1"/>
    <dgm:cxn modelId="{1B34A5C9-38B7-47E9-A72B-94F560ED5DA6}" srcId="{1B0C02FE-5945-417F-952C-25B2A1EEA79F}" destId="{C05288ED-CF04-4A4C-9E65-8F29E5DF588B}" srcOrd="0" destOrd="0" parTransId="{B00F0E58-9D8E-4C3A-9524-3EC21A9414C6}" sibTransId="{25AC04FE-C1DB-4D81-9E04-BF5CFAF9FD2B}"/>
    <dgm:cxn modelId="{0FF997B8-3717-4061-8717-48EC3A61FF3A}" type="presParOf" srcId="{81B5F855-C6F8-4D6E-8F7D-A3347887B9C3}" destId="{7E33015A-6966-45E2-A006-0728F0AC0B8B}" srcOrd="0" destOrd="0" presId="urn:microsoft.com/office/officeart/2005/8/layout/process1"/>
    <dgm:cxn modelId="{36CDBCDF-8665-4015-B04F-56B015CBF975}" type="presParOf" srcId="{81B5F855-C6F8-4D6E-8F7D-A3347887B9C3}" destId="{441147A0-FFB4-4ACA-BC3D-EAD1211943CE}" srcOrd="1" destOrd="0" presId="urn:microsoft.com/office/officeart/2005/8/layout/process1"/>
    <dgm:cxn modelId="{1873679B-F6DE-4B09-9E73-3831187BD12F}" type="presParOf" srcId="{441147A0-FFB4-4ACA-BC3D-EAD1211943CE}" destId="{33FAD914-300C-40D6-9D12-4376775D3E70}" srcOrd="0" destOrd="0" presId="urn:microsoft.com/office/officeart/2005/8/layout/process1"/>
    <dgm:cxn modelId="{2C0D8AE4-27E7-49B9-AEDB-1EF35A10AC81}" type="presParOf" srcId="{81B5F855-C6F8-4D6E-8F7D-A3347887B9C3}" destId="{C74D27E0-9B14-4DD4-B686-AB46E44805E8}" srcOrd="2" destOrd="0" presId="urn:microsoft.com/office/officeart/2005/8/layout/process1"/>
    <dgm:cxn modelId="{E1D66CAF-97F2-4968-B00F-4C8753E61DA6}" type="presParOf" srcId="{81B5F855-C6F8-4D6E-8F7D-A3347887B9C3}" destId="{A5BF05A9-057A-4F2F-A1BC-E924842F43F1}" srcOrd="3" destOrd="0" presId="urn:microsoft.com/office/officeart/2005/8/layout/process1"/>
    <dgm:cxn modelId="{E57BED1B-734D-4A89-BA73-B532F93BD60A}" type="presParOf" srcId="{A5BF05A9-057A-4F2F-A1BC-E924842F43F1}" destId="{863FDD32-85BD-49FA-844D-11EB4553F4F0}" srcOrd="0" destOrd="0" presId="urn:microsoft.com/office/officeart/2005/8/layout/process1"/>
    <dgm:cxn modelId="{AD0C9D54-1667-4054-B0D2-2CFC6B1443FC}" type="presParOf" srcId="{81B5F855-C6F8-4D6E-8F7D-A3347887B9C3}" destId="{4208FB35-70CA-407F-A533-8D839246ED6C}" srcOrd="4" destOrd="0" presId="urn:microsoft.com/office/officeart/2005/8/layout/process1"/>
    <dgm:cxn modelId="{62A41DFF-EB04-4D39-9787-2243C6CD6ED6}" type="presParOf" srcId="{81B5F855-C6F8-4D6E-8F7D-A3347887B9C3}" destId="{5CE2D385-2920-48BB-A609-FC512AEA3364}" srcOrd="5" destOrd="0" presId="urn:microsoft.com/office/officeart/2005/8/layout/process1"/>
    <dgm:cxn modelId="{3BCEE850-3A51-496A-A1D9-029BEB343FED}" type="presParOf" srcId="{5CE2D385-2920-48BB-A609-FC512AEA3364}" destId="{D3521980-6965-4617-9270-7B9F317EB578}" srcOrd="0" destOrd="0" presId="urn:microsoft.com/office/officeart/2005/8/layout/process1"/>
    <dgm:cxn modelId="{DFBFD46E-CDEE-444B-9B65-A4C69FB67C91}" type="presParOf" srcId="{81B5F855-C6F8-4D6E-8F7D-A3347887B9C3}" destId="{7767A9BE-9907-4BFE-92AD-A8317A4C02C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C02FE-5945-417F-952C-25B2A1EEA79F}" type="doc">
      <dgm:prSet loTypeId="urn:microsoft.com/office/officeart/2005/8/layout/process1" loCatId="process" qsTypeId="urn:microsoft.com/office/officeart/2005/8/quickstyle/simple1" qsCatId="simple" csTypeId="urn:microsoft.com/office/officeart/2005/8/colors/accent1_1" csCatId="accent1" phldr="1"/>
      <dgm:spPr/>
    </dgm:pt>
    <dgm:pt modelId="{C05288ED-CF04-4A4C-9E65-8F29E5DF588B}">
      <dgm:prSet phldrT="[Text]" custT="1"/>
      <dgm:spPr/>
      <dgm:t>
        <a:bodyPr/>
        <a:lstStyle/>
        <a:p>
          <a:r>
            <a:rPr lang="en-GB" sz="2000" b="1" dirty="0" smtClean="0">
              <a:solidFill>
                <a:srgbClr val="FF0000"/>
              </a:solidFill>
            </a:rPr>
            <a:t>Supply and demand, </a:t>
          </a:r>
        </a:p>
      </dgm:t>
    </dgm:pt>
    <dgm:pt modelId="{B00F0E58-9D8E-4C3A-9524-3EC21A9414C6}" type="parTrans" cxnId="{1B34A5C9-38B7-47E9-A72B-94F560ED5DA6}">
      <dgm:prSet/>
      <dgm:spPr/>
      <dgm:t>
        <a:bodyPr/>
        <a:lstStyle/>
        <a:p>
          <a:endParaRPr lang="en-GB"/>
        </a:p>
      </dgm:t>
    </dgm:pt>
    <dgm:pt modelId="{25AC04FE-C1DB-4D81-9E04-BF5CFAF9FD2B}" type="sibTrans" cxnId="{1B34A5C9-38B7-47E9-A72B-94F560ED5DA6}">
      <dgm:prSet/>
      <dgm:spPr/>
      <dgm:t>
        <a:bodyPr/>
        <a:lstStyle/>
        <a:p>
          <a:endParaRPr lang="en-GB"/>
        </a:p>
      </dgm:t>
    </dgm:pt>
    <dgm:pt modelId="{4D56715A-71F6-4A6B-841A-088813D1A7AD}">
      <dgm:prSet custT="1"/>
      <dgm:spPr/>
      <dgm:t>
        <a:bodyPr/>
        <a:lstStyle/>
        <a:p>
          <a:r>
            <a:rPr lang="en-GB" sz="2000" dirty="0" smtClean="0"/>
            <a:t>Market integration</a:t>
          </a:r>
        </a:p>
      </dgm:t>
    </dgm:pt>
    <dgm:pt modelId="{1A4E98B8-C73D-4444-A28F-D06E72436681}" type="parTrans" cxnId="{60AB112C-83EF-4DAB-9F28-72E2C0FA630C}">
      <dgm:prSet/>
      <dgm:spPr/>
      <dgm:t>
        <a:bodyPr/>
        <a:lstStyle/>
        <a:p>
          <a:endParaRPr lang="en-GB"/>
        </a:p>
      </dgm:t>
    </dgm:pt>
    <dgm:pt modelId="{505E313B-0B7F-455B-B186-EE8BA435CDAC}" type="sibTrans" cxnId="{60AB112C-83EF-4DAB-9F28-72E2C0FA630C}">
      <dgm:prSet/>
      <dgm:spPr/>
      <dgm:t>
        <a:bodyPr/>
        <a:lstStyle/>
        <a:p>
          <a:endParaRPr lang="en-GB"/>
        </a:p>
      </dgm:t>
    </dgm:pt>
    <dgm:pt modelId="{983339D6-3419-4C8A-9243-2F3EBA341A6C}">
      <dgm:prSet custT="1"/>
      <dgm:spPr/>
      <dgm:t>
        <a:bodyPr/>
        <a:lstStyle/>
        <a:p>
          <a:r>
            <a:rPr lang="en-GB" sz="2000" dirty="0" smtClean="0"/>
            <a:t>Market system context</a:t>
          </a:r>
          <a:endParaRPr lang="en-GB" sz="2000" dirty="0"/>
        </a:p>
      </dgm:t>
    </dgm:pt>
    <dgm:pt modelId="{C52052F4-3F15-4D50-A715-91392F963B20}" type="parTrans" cxnId="{3AF49010-63EE-4CEE-9F71-CCB8EE7501C4}">
      <dgm:prSet/>
      <dgm:spPr/>
      <dgm:t>
        <a:bodyPr/>
        <a:lstStyle/>
        <a:p>
          <a:endParaRPr lang="en-GB"/>
        </a:p>
      </dgm:t>
    </dgm:pt>
    <dgm:pt modelId="{BA1513ED-B109-4135-A5AE-77EF29401EBC}" type="sibTrans" cxnId="{3AF49010-63EE-4CEE-9F71-CCB8EE7501C4}">
      <dgm:prSet/>
      <dgm:spPr/>
      <dgm:t>
        <a:bodyPr/>
        <a:lstStyle/>
        <a:p>
          <a:endParaRPr lang="en-GB"/>
        </a:p>
      </dgm:t>
    </dgm:pt>
    <dgm:pt modelId="{00381EE7-F9A6-40E0-9AD2-E64F235E6E18}">
      <dgm:prSet custT="1"/>
      <dgm:spPr/>
      <dgm:t>
        <a:bodyPr/>
        <a:lstStyle/>
        <a:p>
          <a:r>
            <a:rPr lang="en-GB" sz="2000" dirty="0" smtClean="0"/>
            <a:t>Market power</a:t>
          </a:r>
        </a:p>
      </dgm:t>
    </dgm:pt>
    <dgm:pt modelId="{9511E971-3B04-442B-92E5-F64C02125A49}" type="parTrans" cxnId="{CCED33AB-8D95-4026-A418-5DB1EE44BF67}">
      <dgm:prSet/>
      <dgm:spPr/>
      <dgm:t>
        <a:bodyPr/>
        <a:lstStyle/>
        <a:p>
          <a:endParaRPr lang="en-GB"/>
        </a:p>
      </dgm:t>
    </dgm:pt>
    <dgm:pt modelId="{873F00A9-6299-45C5-81F3-915AB9212747}" type="sibTrans" cxnId="{CCED33AB-8D95-4026-A418-5DB1EE44BF67}">
      <dgm:prSet/>
      <dgm:spPr/>
      <dgm:t>
        <a:bodyPr/>
        <a:lstStyle/>
        <a:p>
          <a:endParaRPr lang="en-GB"/>
        </a:p>
      </dgm:t>
    </dgm:pt>
    <dgm:pt modelId="{81B5F855-C6F8-4D6E-8F7D-A3347887B9C3}" type="pres">
      <dgm:prSet presAssocID="{1B0C02FE-5945-417F-952C-25B2A1EEA79F}" presName="Name0" presStyleCnt="0">
        <dgm:presLayoutVars>
          <dgm:dir/>
          <dgm:resizeHandles val="exact"/>
        </dgm:presLayoutVars>
      </dgm:prSet>
      <dgm:spPr/>
    </dgm:pt>
    <dgm:pt modelId="{7E33015A-6966-45E2-A006-0728F0AC0B8B}" type="pres">
      <dgm:prSet presAssocID="{C05288ED-CF04-4A4C-9E65-8F29E5DF588B}" presName="node" presStyleLbl="node1" presStyleIdx="0" presStyleCnt="4" custScaleX="105611">
        <dgm:presLayoutVars>
          <dgm:bulletEnabled val="1"/>
        </dgm:presLayoutVars>
      </dgm:prSet>
      <dgm:spPr/>
      <dgm:t>
        <a:bodyPr/>
        <a:lstStyle/>
        <a:p>
          <a:endParaRPr lang="en-GB"/>
        </a:p>
      </dgm:t>
    </dgm:pt>
    <dgm:pt modelId="{441147A0-FFB4-4ACA-BC3D-EAD1211943CE}" type="pres">
      <dgm:prSet presAssocID="{25AC04FE-C1DB-4D81-9E04-BF5CFAF9FD2B}" presName="sibTrans" presStyleLbl="sibTrans2D1" presStyleIdx="0" presStyleCnt="3"/>
      <dgm:spPr>
        <a:prstGeom prst="mathPlus">
          <a:avLst/>
        </a:prstGeom>
      </dgm:spPr>
      <dgm:t>
        <a:bodyPr/>
        <a:lstStyle/>
        <a:p>
          <a:endParaRPr lang="en-GB"/>
        </a:p>
      </dgm:t>
    </dgm:pt>
    <dgm:pt modelId="{33FAD914-300C-40D6-9D12-4376775D3E70}" type="pres">
      <dgm:prSet presAssocID="{25AC04FE-C1DB-4D81-9E04-BF5CFAF9FD2B}" presName="connectorText" presStyleLbl="sibTrans2D1" presStyleIdx="0" presStyleCnt="3"/>
      <dgm:spPr/>
      <dgm:t>
        <a:bodyPr/>
        <a:lstStyle/>
        <a:p>
          <a:endParaRPr lang="en-GB"/>
        </a:p>
      </dgm:t>
    </dgm:pt>
    <dgm:pt modelId="{C74D27E0-9B14-4DD4-B686-AB46E44805E8}" type="pres">
      <dgm:prSet presAssocID="{4D56715A-71F6-4A6B-841A-088813D1A7AD}" presName="node" presStyleLbl="node1" presStyleIdx="1" presStyleCnt="4" custScaleX="110264" custLinFactNeighborX="4938" custLinFactNeighborY="0">
        <dgm:presLayoutVars>
          <dgm:bulletEnabled val="1"/>
        </dgm:presLayoutVars>
      </dgm:prSet>
      <dgm:spPr/>
      <dgm:t>
        <a:bodyPr/>
        <a:lstStyle/>
        <a:p>
          <a:endParaRPr lang="en-GB"/>
        </a:p>
      </dgm:t>
    </dgm:pt>
    <dgm:pt modelId="{A5BF05A9-057A-4F2F-A1BC-E924842F43F1}" type="pres">
      <dgm:prSet presAssocID="{505E313B-0B7F-455B-B186-EE8BA435CDAC}" presName="sibTrans" presStyleLbl="sibTrans2D1" presStyleIdx="1" presStyleCnt="3"/>
      <dgm:spPr>
        <a:prstGeom prst="mathPlus">
          <a:avLst/>
        </a:prstGeom>
      </dgm:spPr>
      <dgm:t>
        <a:bodyPr/>
        <a:lstStyle/>
        <a:p>
          <a:endParaRPr lang="en-GB"/>
        </a:p>
      </dgm:t>
    </dgm:pt>
    <dgm:pt modelId="{863FDD32-85BD-49FA-844D-11EB4553F4F0}" type="pres">
      <dgm:prSet presAssocID="{505E313B-0B7F-455B-B186-EE8BA435CDAC}" presName="connectorText" presStyleLbl="sibTrans2D1" presStyleIdx="1" presStyleCnt="3"/>
      <dgm:spPr/>
      <dgm:t>
        <a:bodyPr/>
        <a:lstStyle/>
        <a:p>
          <a:endParaRPr lang="en-GB"/>
        </a:p>
      </dgm:t>
    </dgm:pt>
    <dgm:pt modelId="{4208FB35-70CA-407F-A533-8D839246ED6C}" type="pres">
      <dgm:prSet presAssocID="{00381EE7-F9A6-40E0-9AD2-E64F235E6E18}" presName="node" presStyleLbl="node1" presStyleIdx="2" presStyleCnt="4" custScaleX="107081">
        <dgm:presLayoutVars>
          <dgm:bulletEnabled val="1"/>
        </dgm:presLayoutVars>
      </dgm:prSet>
      <dgm:spPr/>
      <dgm:t>
        <a:bodyPr/>
        <a:lstStyle/>
        <a:p>
          <a:endParaRPr lang="en-GB"/>
        </a:p>
      </dgm:t>
    </dgm:pt>
    <dgm:pt modelId="{5CE2D385-2920-48BB-A609-FC512AEA3364}" type="pres">
      <dgm:prSet presAssocID="{873F00A9-6299-45C5-81F3-915AB9212747}" presName="sibTrans" presStyleLbl="sibTrans2D1" presStyleIdx="2" presStyleCnt="3"/>
      <dgm:spPr>
        <a:prstGeom prst="mathPlus">
          <a:avLst/>
        </a:prstGeom>
      </dgm:spPr>
      <dgm:t>
        <a:bodyPr/>
        <a:lstStyle/>
        <a:p>
          <a:endParaRPr lang="en-GB"/>
        </a:p>
      </dgm:t>
    </dgm:pt>
    <dgm:pt modelId="{D3521980-6965-4617-9270-7B9F317EB578}" type="pres">
      <dgm:prSet presAssocID="{873F00A9-6299-45C5-81F3-915AB9212747}" presName="connectorText" presStyleLbl="sibTrans2D1" presStyleIdx="2" presStyleCnt="3"/>
      <dgm:spPr/>
      <dgm:t>
        <a:bodyPr/>
        <a:lstStyle/>
        <a:p>
          <a:endParaRPr lang="en-GB"/>
        </a:p>
      </dgm:t>
    </dgm:pt>
    <dgm:pt modelId="{7767A9BE-9907-4BFE-92AD-A8317A4C02C7}" type="pres">
      <dgm:prSet presAssocID="{983339D6-3419-4C8A-9243-2F3EBA341A6C}" presName="node" presStyleLbl="node1" presStyleIdx="3" presStyleCnt="4" custScaleX="113828">
        <dgm:presLayoutVars>
          <dgm:bulletEnabled val="1"/>
        </dgm:presLayoutVars>
      </dgm:prSet>
      <dgm:spPr/>
      <dgm:t>
        <a:bodyPr/>
        <a:lstStyle/>
        <a:p>
          <a:endParaRPr lang="en-GB"/>
        </a:p>
      </dgm:t>
    </dgm:pt>
  </dgm:ptLst>
  <dgm:cxnLst>
    <dgm:cxn modelId="{6D500AC5-D9D4-4EF3-A1FE-A8D2EF13550C}" type="presOf" srcId="{25AC04FE-C1DB-4D81-9E04-BF5CFAF9FD2B}" destId="{33FAD914-300C-40D6-9D12-4376775D3E70}" srcOrd="1" destOrd="0" presId="urn:microsoft.com/office/officeart/2005/8/layout/process1"/>
    <dgm:cxn modelId="{986DBE50-CC99-434F-9646-99A71ED0A5F1}" type="presOf" srcId="{873F00A9-6299-45C5-81F3-915AB9212747}" destId="{D3521980-6965-4617-9270-7B9F317EB578}" srcOrd="1" destOrd="0" presId="urn:microsoft.com/office/officeart/2005/8/layout/process1"/>
    <dgm:cxn modelId="{6BD1AA12-0993-45B1-8B4A-045CAEBEC298}" type="presOf" srcId="{983339D6-3419-4C8A-9243-2F3EBA341A6C}" destId="{7767A9BE-9907-4BFE-92AD-A8317A4C02C7}" srcOrd="0" destOrd="0" presId="urn:microsoft.com/office/officeart/2005/8/layout/process1"/>
    <dgm:cxn modelId="{A0740658-C133-4089-952A-AFF14609D127}" type="presOf" srcId="{1B0C02FE-5945-417F-952C-25B2A1EEA79F}" destId="{81B5F855-C6F8-4D6E-8F7D-A3347887B9C3}" srcOrd="0" destOrd="0" presId="urn:microsoft.com/office/officeart/2005/8/layout/process1"/>
    <dgm:cxn modelId="{B796B09D-3627-4C69-9DA4-F3FC3848FEED}" type="presOf" srcId="{505E313B-0B7F-455B-B186-EE8BA435CDAC}" destId="{863FDD32-85BD-49FA-844D-11EB4553F4F0}" srcOrd="1" destOrd="0" presId="urn:microsoft.com/office/officeart/2005/8/layout/process1"/>
    <dgm:cxn modelId="{6277ABF5-36BA-4B07-A39E-C096772BA919}" type="presOf" srcId="{873F00A9-6299-45C5-81F3-915AB9212747}" destId="{5CE2D385-2920-48BB-A609-FC512AEA3364}" srcOrd="0" destOrd="0" presId="urn:microsoft.com/office/officeart/2005/8/layout/process1"/>
    <dgm:cxn modelId="{001054AF-6917-4CCB-8E97-7E8085C74416}" type="presOf" srcId="{00381EE7-F9A6-40E0-9AD2-E64F235E6E18}" destId="{4208FB35-70CA-407F-A533-8D839246ED6C}" srcOrd="0" destOrd="0" presId="urn:microsoft.com/office/officeart/2005/8/layout/process1"/>
    <dgm:cxn modelId="{59F020B3-0EBC-4BCE-9153-7E1FF7F2087B}" type="presOf" srcId="{505E313B-0B7F-455B-B186-EE8BA435CDAC}" destId="{A5BF05A9-057A-4F2F-A1BC-E924842F43F1}" srcOrd="0" destOrd="0" presId="urn:microsoft.com/office/officeart/2005/8/layout/process1"/>
    <dgm:cxn modelId="{F0AA1586-215A-413A-9AF9-F1E86414E7C3}" type="presOf" srcId="{25AC04FE-C1DB-4D81-9E04-BF5CFAF9FD2B}" destId="{441147A0-FFB4-4ACA-BC3D-EAD1211943CE}" srcOrd="0" destOrd="0" presId="urn:microsoft.com/office/officeart/2005/8/layout/process1"/>
    <dgm:cxn modelId="{68C5A327-D7E3-474B-9166-3800BCFE3294}" type="presOf" srcId="{C05288ED-CF04-4A4C-9E65-8F29E5DF588B}" destId="{7E33015A-6966-45E2-A006-0728F0AC0B8B}" srcOrd="0" destOrd="0" presId="urn:microsoft.com/office/officeart/2005/8/layout/process1"/>
    <dgm:cxn modelId="{CCED33AB-8D95-4026-A418-5DB1EE44BF67}" srcId="{1B0C02FE-5945-417F-952C-25B2A1EEA79F}" destId="{00381EE7-F9A6-40E0-9AD2-E64F235E6E18}" srcOrd="2" destOrd="0" parTransId="{9511E971-3B04-442B-92E5-F64C02125A49}" sibTransId="{873F00A9-6299-45C5-81F3-915AB9212747}"/>
    <dgm:cxn modelId="{60AB112C-83EF-4DAB-9F28-72E2C0FA630C}" srcId="{1B0C02FE-5945-417F-952C-25B2A1EEA79F}" destId="{4D56715A-71F6-4A6B-841A-088813D1A7AD}" srcOrd="1" destOrd="0" parTransId="{1A4E98B8-C73D-4444-A28F-D06E72436681}" sibTransId="{505E313B-0B7F-455B-B186-EE8BA435CDAC}"/>
    <dgm:cxn modelId="{5B35BC81-8B24-4511-B16A-3B2F2151F39D}" type="presOf" srcId="{4D56715A-71F6-4A6B-841A-088813D1A7AD}" destId="{C74D27E0-9B14-4DD4-B686-AB46E44805E8}" srcOrd="0" destOrd="0" presId="urn:microsoft.com/office/officeart/2005/8/layout/process1"/>
    <dgm:cxn modelId="{1B34A5C9-38B7-47E9-A72B-94F560ED5DA6}" srcId="{1B0C02FE-5945-417F-952C-25B2A1EEA79F}" destId="{C05288ED-CF04-4A4C-9E65-8F29E5DF588B}" srcOrd="0" destOrd="0" parTransId="{B00F0E58-9D8E-4C3A-9524-3EC21A9414C6}" sibTransId="{25AC04FE-C1DB-4D81-9E04-BF5CFAF9FD2B}"/>
    <dgm:cxn modelId="{3AF49010-63EE-4CEE-9F71-CCB8EE7501C4}" srcId="{1B0C02FE-5945-417F-952C-25B2A1EEA79F}" destId="{983339D6-3419-4C8A-9243-2F3EBA341A6C}" srcOrd="3" destOrd="0" parTransId="{C52052F4-3F15-4D50-A715-91392F963B20}" sibTransId="{BA1513ED-B109-4135-A5AE-77EF29401EBC}"/>
    <dgm:cxn modelId="{1D7ED4DD-C626-4720-90B8-7C6B90A59A85}" type="presParOf" srcId="{81B5F855-C6F8-4D6E-8F7D-A3347887B9C3}" destId="{7E33015A-6966-45E2-A006-0728F0AC0B8B}" srcOrd="0" destOrd="0" presId="urn:microsoft.com/office/officeart/2005/8/layout/process1"/>
    <dgm:cxn modelId="{DDF818C8-45BB-470D-99A9-732836F58DFE}" type="presParOf" srcId="{81B5F855-C6F8-4D6E-8F7D-A3347887B9C3}" destId="{441147A0-FFB4-4ACA-BC3D-EAD1211943CE}" srcOrd="1" destOrd="0" presId="urn:microsoft.com/office/officeart/2005/8/layout/process1"/>
    <dgm:cxn modelId="{CBDE31BA-42F8-4351-BEE7-D4E3AF0C1C14}" type="presParOf" srcId="{441147A0-FFB4-4ACA-BC3D-EAD1211943CE}" destId="{33FAD914-300C-40D6-9D12-4376775D3E70}" srcOrd="0" destOrd="0" presId="urn:microsoft.com/office/officeart/2005/8/layout/process1"/>
    <dgm:cxn modelId="{A8D027DC-2E3D-4946-A2E2-CC52E54708E7}" type="presParOf" srcId="{81B5F855-C6F8-4D6E-8F7D-A3347887B9C3}" destId="{C74D27E0-9B14-4DD4-B686-AB46E44805E8}" srcOrd="2" destOrd="0" presId="urn:microsoft.com/office/officeart/2005/8/layout/process1"/>
    <dgm:cxn modelId="{05A34AEC-5060-497C-9506-84C49AD94E1C}" type="presParOf" srcId="{81B5F855-C6F8-4D6E-8F7D-A3347887B9C3}" destId="{A5BF05A9-057A-4F2F-A1BC-E924842F43F1}" srcOrd="3" destOrd="0" presId="urn:microsoft.com/office/officeart/2005/8/layout/process1"/>
    <dgm:cxn modelId="{035DF88B-7796-49C4-861C-E953D37E9A8C}" type="presParOf" srcId="{A5BF05A9-057A-4F2F-A1BC-E924842F43F1}" destId="{863FDD32-85BD-49FA-844D-11EB4553F4F0}" srcOrd="0" destOrd="0" presId="urn:microsoft.com/office/officeart/2005/8/layout/process1"/>
    <dgm:cxn modelId="{DEC541AB-1AA8-455D-B674-D2BF64014A5E}" type="presParOf" srcId="{81B5F855-C6F8-4D6E-8F7D-A3347887B9C3}" destId="{4208FB35-70CA-407F-A533-8D839246ED6C}" srcOrd="4" destOrd="0" presId="urn:microsoft.com/office/officeart/2005/8/layout/process1"/>
    <dgm:cxn modelId="{5B813550-63C0-4E41-BF69-5F24911C8855}" type="presParOf" srcId="{81B5F855-C6F8-4D6E-8F7D-A3347887B9C3}" destId="{5CE2D385-2920-48BB-A609-FC512AEA3364}" srcOrd="5" destOrd="0" presId="urn:microsoft.com/office/officeart/2005/8/layout/process1"/>
    <dgm:cxn modelId="{D70DF2C0-6351-47F6-BE1B-BA48FE119BA5}" type="presParOf" srcId="{5CE2D385-2920-48BB-A609-FC512AEA3364}" destId="{D3521980-6965-4617-9270-7B9F317EB578}" srcOrd="0" destOrd="0" presId="urn:microsoft.com/office/officeart/2005/8/layout/process1"/>
    <dgm:cxn modelId="{171768C2-FF73-47AA-B6AE-D0D59BDC1311}" type="presParOf" srcId="{81B5F855-C6F8-4D6E-8F7D-A3347887B9C3}" destId="{7767A9BE-9907-4BFE-92AD-A8317A4C02C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C02FE-5945-417F-952C-25B2A1EEA79F}" type="doc">
      <dgm:prSet loTypeId="urn:microsoft.com/office/officeart/2005/8/layout/process1" loCatId="process" qsTypeId="urn:microsoft.com/office/officeart/2005/8/quickstyle/simple1" qsCatId="simple" csTypeId="urn:microsoft.com/office/officeart/2005/8/colors/accent1_1" csCatId="accent1" phldr="1"/>
      <dgm:spPr/>
    </dgm:pt>
    <dgm:pt modelId="{C05288ED-CF04-4A4C-9E65-8F29E5DF588B}">
      <dgm:prSet phldrT="[Text]" custT="1"/>
      <dgm:spPr/>
      <dgm:t>
        <a:bodyPr/>
        <a:lstStyle/>
        <a:p>
          <a:r>
            <a:rPr lang="en-GB" sz="2000" dirty="0" smtClean="0"/>
            <a:t>Supply and demand, </a:t>
          </a:r>
        </a:p>
      </dgm:t>
    </dgm:pt>
    <dgm:pt modelId="{B00F0E58-9D8E-4C3A-9524-3EC21A9414C6}" type="parTrans" cxnId="{1B34A5C9-38B7-47E9-A72B-94F560ED5DA6}">
      <dgm:prSet/>
      <dgm:spPr/>
      <dgm:t>
        <a:bodyPr/>
        <a:lstStyle/>
        <a:p>
          <a:endParaRPr lang="en-GB"/>
        </a:p>
      </dgm:t>
    </dgm:pt>
    <dgm:pt modelId="{25AC04FE-C1DB-4D81-9E04-BF5CFAF9FD2B}" type="sibTrans" cxnId="{1B34A5C9-38B7-47E9-A72B-94F560ED5DA6}">
      <dgm:prSet/>
      <dgm:spPr/>
      <dgm:t>
        <a:bodyPr/>
        <a:lstStyle/>
        <a:p>
          <a:endParaRPr lang="en-GB"/>
        </a:p>
      </dgm:t>
    </dgm:pt>
    <dgm:pt modelId="{4D56715A-71F6-4A6B-841A-088813D1A7AD}">
      <dgm:prSet custT="1"/>
      <dgm:spPr/>
      <dgm:t>
        <a:bodyPr/>
        <a:lstStyle/>
        <a:p>
          <a:r>
            <a:rPr lang="en-GB" sz="2000" b="1" dirty="0" smtClean="0">
              <a:solidFill>
                <a:srgbClr val="FF0000"/>
              </a:solidFill>
            </a:rPr>
            <a:t>Market integration</a:t>
          </a:r>
        </a:p>
      </dgm:t>
    </dgm:pt>
    <dgm:pt modelId="{1A4E98B8-C73D-4444-A28F-D06E72436681}" type="parTrans" cxnId="{60AB112C-83EF-4DAB-9F28-72E2C0FA630C}">
      <dgm:prSet/>
      <dgm:spPr/>
      <dgm:t>
        <a:bodyPr/>
        <a:lstStyle/>
        <a:p>
          <a:endParaRPr lang="en-GB"/>
        </a:p>
      </dgm:t>
    </dgm:pt>
    <dgm:pt modelId="{505E313B-0B7F-455B-B186-EE8BA435CDAC}" type="sibTrans" cxnId="{60AB112C-83EF-4DAB-9F28-72E2C0FA630C}">
      <dgm:prSet/>
      <dgm:spPr/>
      <dgm:t>
        <a:bodyPr/>
        <a:lstStyle/>
        <a:p>
          <a:endParaRPr lang="en-GB"/>
        </a:p>
      </dgm:t>
    </dgm:pt>
    <dgm:pt modelId="{983339D6-3419-4C8A-9243-2F3EBA341A6C}">
      <dgm:prSet custT="1"/>
      <dgm:spPr/>
      <dgm:t>
        <a:bodyPr/>
        <a:lstStyle/>
        <a:p>
          <a:r>
            <a:rPr lang="en-GB" sz="2000" dirty="0" smtClean="0"/>
            <a:t>Market system context</a:t>
          </a:r>
          <a:endParaRPr lang="en-GB" sz="2000" dirty="0"/>
        </a:p>
      </dgm:t>
    </dgm:pt>
    <dgm:pt modelId="{C52052F4-3F15-4D50-A715-91392F963B20}" type="parTrans" cxnId="{3AF49010-63EE-4CEE-9F71-CCB8EE7501C4}">
      <dgm:prSet/>
      <dgm:spPr/>
      <dgm:t>
        <a:bodyPr/>
        <a:lstStyle/>
        <a:p>
          <a:endParaRPr lang="en-GB"/>
        </a:p>
      </dgm:t>
    </dgm:pt>
    <dgm:pt modelId="{BA1513ED-B109-4135-A5AE-77EF29401EBC}" type="sibTrans" cxnId="{3AF49010-63EE-4CEE-9F71-CCB8EE7501C4}">
      <dgm:prSet/>
      <dgm:spPr/>
      <dgm:t>
        <a:bodyPr/>
        <a:lstStyle/>
        <a:p>
          <a:endParaRPr lang="en-GB"/>
        </a:p>
      </dgm:t>
    </dgm:pt>
    <dgm:pt modelId="{00381EE7-F9A6-40E0-9AD2-E64F235E6E18}">
      <dgm:prSet custT="1"/>
      <dgm:spPr/>
      <dgm:t>
        <a:bodyPr/>
        <a:lstStyle/>
        <a:p>
          <a:r>
            <a:rPr lang="en-GB" sz="2000" dirty="0" smtClean="0"/>
            <a:t>Market power</a:t>
          </a:r>
        </a:p>
      </dgm:t>
    </dgm:pt>
    <dgm:pt modelId="{9511E971-3B04-442B-92E5-F64C02125A49}" type="parTrans" cxnId="{CCED33AB-8D95-4026-A418-5DB1EE44BF67}">
      <dgm:prSet/>
      <dgm:spPr/>
      <dgm:t>
        <a:bodyPr/>
        <a:lstStyle/>
        <a:p>
          <a:endParaRPr lang="en-GB"/>
        </a:p>
      </dgm:t>
    </dgm:pt>
    <dgm:pt modelId="{873F00A9-6299-45C5-81F3-915AB9212747}" type="sibTrans" cxnId="{CCED33AB-8D95-4026-A418-5DB1EE44BF67}">
      <dgm:prSet/>
      <dgm:spPr/>
      <dgm:t>
        <a:bodyPr/>
        <a:lstStyle/>
        <a:p>
          <a:endParaRPr lang="en-GB"/>
        </a:p>
      </dgm:t>
    </dgm:pt>
    <dgm:pt modelId="{81B5F855-C6F8-4D6E-8F7D-A3347887B9C3}" type="pres">
      <dgm:prSet presAssocID="{1B0C02FE-5945-417F-952C-25B2A1EEA79F}" presName="Name0" presStyleCnt="0">
        <dgm:presLayoutVars>
          <dgm:dir/>
          <dgm:resizeHandles val="exact"/>
        </dgm:presLayoutVars>
      </dgm:prSet>
      <dgm:spPr/>
    </dgm:pt>
    <dgm:pt modelId="{7E33015A-6966-45E2-A006-0728F0AC0B8B}" type="pres">
      <dgm:prSet presAssocID="{C05288ED-CF04-4A4C-9E65-8F29E5DF588B}" presName="node" presStyleLbl="node1" presStyleIdx="0" presStyleCnt="4" custScaleX="105611">
        <dgm:presLayoutVars>
          <dgm:bulletEnabled val="1"/>
        </dgm:presLayoutVars>
      </dgm:prSet>
      <dgm:spPr/>
      <dgm:t>
        <a:bodyPr/>
        <a:lstStyle/>
        <a:p>
          <a:endParaRPr lang="en-GB"/>
        </a:p>
      </dgm:t>
    </dgm:pt>
    <dgm:pt modelId="{441147A0-FFB4-4ACA-BC3D-EAD1211943CE}" type="pres">
      <dgm:prSet presAssocID="{25AC04FE-C1DB-4D81-9E04-BF5CFAF9FD2B}" presName="sibTrans" presStyleLbl="sibTrans2D1" presStyleIdx="0" presStyleCnt="3"/>
      <dgm:spPr>
        <a:prstGeom prst="mathPlus">
          <a:avLst/>
        </a:prstGeom>
      </dgm:spPr>
      <dgm:t>
        <a:bodyPr/>
        <a:lstStyle/>
        <a:p>
          <a:endParaRPr lang="en-GB"/>
        </a:p>
      </dgm:t>
    </dgm:pt>
    <dgm:pt modelId="{33FAD914-300C-40D6-9D12-4376775D3E70}" type="pres">
      <dgm:prSet presAssocID="{25AC04FE-C1DB-4D81-9E04-BF5CFAF9FD2B}" presName="connectorText" presStyleLbl="sibTrans2D1" presStyleIdx="0" presStyleCnt="3"/>
      <dgm:spPr/>
      <dgm:t>
        <a:bodyPr/>
        <a:lstStyle/>
        <a:p>
          <a:endParaRPr lang="en-GB"/>
        </a:p>
      </dgm:t>
    </dgm:pt>
    <dgm:pt modelId="{C74D27E0-9B14-4DD4-B686-AB46E44805E8}" type="pres">
      <dgm:prSet presAssocID="{4D56715A-71F6-4A6B-841A-088813D1A7AD}" presName="node" presStyleLbl="node1" presStyleIdx="1" presStyleCnt="4" custScaleX="110264" custLinFactNeighborX="4938" custLinFactNeighborY="0">
        <dgm:presLayoutVars>
          <dgm:bulletEnabled val="1"/>
        </dgm:presLayoutVars>
      </dgm:prSet>
      <dgm:spPr/>
      <dgm:t>
        <a:bodyPr/>
        <a:lstStyle/>
        <a:p>
          <a:endParaRPr lang="en-GB"/>
        </a:p>
      </dgm:t>
    </dgm:pt>
    <dgm:pt modelId="{A5BF05A9-057A-4F2F-A1BC-E924842F43F1}" type="pres">
      <dgm:prSet presAssocID="{505E313B-0B7F-455B-B186-EE8BA435CDAC}" presName="sibTrans" presStyleLbl="sibTrans2D1" presStyleIdx="1" presStyleCnt="3"/>
      <dgm:spPr>
        <a:prstGeom prst="mathPlus">
          <a:avLst/>
        </a:prstGeom>
      </dgm:spPr>
      <dgm:t>
        <a:bodyPr/>
        <a:lstStyle/>
        <a:p>
          <a:endParaRPr lang="en-GB"/>
        </a:p>
      </dgm:t>
    </dgm:pt>
    <dgm:pt modelId="{863FDD32-85BD-49FA-844D-11EB4553F4F0}" type="pres">
      <dgm:prSet presAssocID="{505E313B-0B7F-455B-B186-EE8BA435CDAC}" presName="connectorText" presStyleLbl="sibTrans2D1" presStyleIdx="1" presStyleCnt="3"/>
      <dgm:spPr/>
      <dgm:t>
        <a:bodyPr/>
        <a:lstStyle/>
        <a:p>
          <a:endParaRPr lang="en-GB"/>
        </a:p>
      </dgm:t>
    </dgm:pt>
    <dgm:pt modelId="{4208FB35-70CA-407F-A533-8D839246ED6C}" type="pres">
      <dgm:prSet presAssocID="{00381EE7-F9A6-40E0-9AD2-E64F235E6E18}" presName="node" presStyleLbl="node1" presStyleIdx="2" presStyleCnt="4" custScaleX="107081">
        <dgm:presLayoutVars>
          <dgm:bulletEnabled val="1"/>
        </dgm:presLayoutVars>
      </dgm:prSet>
      <dgm:spPr/>
      <dgm:t>
        <a:bodyPr/>
        <a:lstStyle/>
        <a:p>
          <a:endParaRPr lang="en-GB"/>
        </a:p>
      </dgm:t>
    </dgm:pt>
    <dgm:pt modelId="{5CE2D385-2920-48BB-A609-FC512AEA3364}" type="pres">
      <dgm:prSet presAssocID="{873F00A9-6299-45C5-81F3-915AB9212747}" presName="sibTrans" presStyleLbl="sibTrans2D1" presStyleIdx="2" presStyleCnt="3"/>
      <dgm:spPr>
        <a:prstGeom prst="mathPlus">
          <a:avLst/>
        </a:prstGeom>
      </dgm:spPr>
      <dgm:t>
        <a:bodyPr/>
        <a:lstStyle/>
        <a:p>
          <a:endParaRPr lang="en-GB"/>
        </a:p>
      </dgm:t>
    </dgm:pt>
    <dgm:pt modelId="{D3521980-6965-4617-9270-7B9F317EB578}" type="pres">
      <dgm:prSet presAssocID="{873F00A9-6299-45C5-81F3-915AB9212747}" presName="connectorText" presStyleLbl="sibTrans2D1" presStyleIdx="2" presStyleCnt="3"/>
      <dgm:spPr/>
      <dgm:t>
        <a:bodyPr/>
        <a:lstStyle/>
        <a:p>
          <a:endParaRPr lang="en-GB"/>
        </a:p>
      </dgm:t>
    </dgm:pt>
    <dgm:pt modelId="{7767A9BE-9907-4BFE-92AD-A8317A4C02C7}" type="pres">
      <dgm:prSet presAssocID="{983339D6-3419-4C8A-9243-2F3EBA341A6C}" presName="node" presStyleLbl="node1" presStyleIdx="3" presStyleCnt="4" custScaleX="113828">
        <dgm:presLayoutVars>
          <dgm:bulletEnabled val="1"/>
        </dgm:presLayoutVars>
      </dgm:prSet>
      <dgm:spPr/>
      <dgm:t>
        <a:bodyPr/>
        <a:lstStyle/>
        <a:p>
          <a:endParaRPr lang="en-GB"/>
        </a:p>
      </dgm:t>
    </dgm:pt>
  </dgm:ptLst>
  <dgm:cxnLst>
    <dgm:cxn modelId="{D6F1A65D-AB68-407B-9472-6CECE670744E}" type="presOf" srcId="{505E313B-0B7F-455B-B186-EE8BA435CDAC}" destId="{A5BF05A9-057A-4F2F-A1BC-E924842F43F1}" srcOrd="0" destOrd="0" presId="urn:microsoft.com/office/officeart/2005/8/layout/process1"/>
    <dgm:cxn modelId="{A7FADE8F-21C6-4388-87C6-9859F2471B5A}" type="presOf" srcId="{983339D6-3419-4C8A-9243-2F3EBA341A6C}" destId="{7767A9BE-9907-4BFE-92AD-A8317A4C02C7}" srcOrd="0" destOrd="0" presId="urn:microsoft.com/office/officeart/2005/8/layout/process1"/>
    <dgm:cxn modelId="{A8CA38B9-963D-48DD-BBF2-4904EAD2859F}" type="presOf" srcId="{C05288ED-CF04-4A4C-9E65-8F29E5DF588B}" destId="{7E33015A-6966-45E2-A006-0728F0AC0B8B}" srcOrd="0" destOrd="0" presId="urn:microsoft.com/office/officeart/2005/8/layout/process1"/>
    <dgm:cxn modelId="{60AB112C-83EF-4DAB-9F28-72E2C0FA630C}" srcId="{1B0C02FE-5945-417F-952C-25B2A1EEA79F}" destId="{4D56715A-71F6-4A6B-841A-088813D1A7AD}" srcOrd="1" destOrd="0" parTransId="{1A4E98B8-C73D-4444-A28F-D06E72436681}" sibTransId="{505E313B-0B7F-455B-B186-EE8BA435CDAC}"/>
    <dgm:cxn modelId="{1A8AAB39-F50A-4652-9900-D80DEB9C97DE}" type="presOf" srcId="{00381EE7-F9A6-40E0-9AD2-E64F235E6E18}" destId="{4208FB35-70CA-407F-A533-8D839246ED6C}" srcOrd="0" destOrd="0" presId="urn:microsoft.com/office/officeart/2005/8/layout/process1"/>
    <dgm:cxn modelId="{0729080D-8CE0-4EE9-9173-EA21B20E70E8}" type="presOf" srcId="{1B0C02FE-5945-417F-952C-25B2A1EEA79F}" destId="{81B5F855-C6F8-4D6E-8F7D-A3347887B9C3}" srcOrd="0" destOrd="0" presId="urn:microsoft.com/office/officeart/2005/8/layout/process1"/>
    <dgm:cxn modelId="{3AF49010-63EE-4CEE-9F71-CCB8EE7501C4}" srcId="{1B0C02FE-5945-417F-952C-25B2A1EEA79F}" destId="{983339D6-3419-4C8A-9243-2F3EBA341A6C}" srcOrd="3" destOrd="0" parTransId="{C52052F4-3F15-4D50-A715-91392F963B20}" sibTransId="{BA1513ED-B109-4135-A5AE-77EF29401EBC}"/>
    <dgm:cxn modelId="{1AD318D3-31E1-4831-AAD0-29AAD08614DB}" type="presOf" srcId="{4D56715A-71F6-4A6B-841A-088813D1A7AD}" destId="{C74D27E0-9B14-4DD4-B686-AB46E44805E8}" srcOrd="0" destOrd="0" presId="urn:microsoft.com/office/officeart/2005/8/layout/process1"/>
    <dgm:cxn modelId="{C282C01A-E7EA-49FD-9105-79250141812D}" type="presOf" srcId="{873F00A9-6299-45C5-81F3-915AB9212747}" destId="{5CE2D385-2920-48BB-A609-FC512AEA3364}" srcOrd="0" destOrd="0" presId="urn:microsoft.com/office/officeart/2005/8/layout/process1"/>
    <dgm:cxn modelId="{CCED33AB-8D95-4026-A418-5DB1EE44BF67}" srcId="{1B0C02FE-5945-417F-952C-25B2A1EEA79F}" destId="{00381EE7-F9A6-40E0-9AD2-E64F235E6E18}" srcOrd="2" destOrd="0" parTransId="{9511E971-3B04-442B-92E5-F64C02125A49}" sibTransId="{873F00A9-6299-45C5-81F3-915AB9212747}"/>
    <dgm:cxn modelId="{53148C4E-40BC-4DAF-A6E1-837FCB039E0D}" type="presOf" srcId="{25AC04FE-C1DB-4D81-9E04-BF5CFAF9FD2B}" destId="{441147A0-FFB4-4ACA-BC3D-EAD1211943CE}" srcOrd="0" destOrd="0" presId="urn:microsoft.com/office/officeart/2005/8/layout/process1"/>
    <dgm:cxn modelId="{BC3238C9-B45B-41EA-8D84-41768A8F95F3}" type="presOf" srcId="{873F00A9-6299-45C5-81F3-915AB9212747}" destId="{D3521980-6965-4617-9270-7B9F317EB578}" srcOrd="1" destOrd="0" presId="urn:microsoft.com/office/officeart/2005/8/layout/process1"/>
    <dgm:cxn modelId="{836B2AB2-2C31-4BAA-9471-1840A11F1364}" type="presOf" srcId="{505E313B-0B7F-455B-B186-EE8BA435CDAC}" destId="{863FDD32-85BD-49FA-844D-11EB4553F4F0}" srcOrd="1" destOrd="0" presId="urn:microsoft.com/office/officeart/2005/8/layout/process1"/>
    <dgm:cxn modelId="{1B34A5C9-38B7-47E9-A72B-94F560ED5DA6}" srcId="{1B0C02FE-5945-417F-952C-25B2A1EEA79F}" destId="{C05288ED-CF04-4A4C-9E65-8F29E5DF588B}" srcOrd="0" destOrd="0" parTransId="{B00F0E58-9D8E-4C3A-9524-3EC21A9414C6}" sibTransId="{25AC04FE-C1DB-4D81-9E04-BF5CFAF9FD2B}"/>
    <dgm:cxn modelId="{1EFD9ADE-7E1E-4EC6-8C34-4714C2054A50}" type="presOf" srcId="{25AC04FE-C1DB-4D81-9E04-BF5CFAF9FD2B}" destId="{33FAD914-300C-40D6-9D12-4376775D3E70}" srcOrd="1" destOrd="0" presId="urn:microsoft.com/office/officeart/2005/8/layout/process1"/>
    <dgm:cxn modelId="{E19DF202-39F8-4935-BCB8-776761C637A8}" type="presParOf" srcId="{81B5F855-C6F8-4D6E-8F7D-A3347887B9C3}" destId="{7E33015A-6966-45E2-A006-0728F0AC0B8B}" srcOrd="0" destOrd="0" presId="urn:microsoft.com/office/officeart/2005/8/layout/process1"/>
    <dgm:cxn modelId="{6AA000D7-0A9F-4FE3-BB02-FF3997714501}" type="presParOf" srcId="{81B5F855-C6F8-4D6E-8F7D-A3347887B9C3}" destId="{441147A0-FFB4-4ACA-BC3D-EAD1211943CE}" srcOrd="1" destOrd="0" presId="urn:microsoft.com/office/officeart/2005/8/layout/process1"/>
    <dgm:cxn modelId="{42241B09-F317-4206-A285-9AC88A49BF22}" type="presParOf" srcId="{441147A0-FFB4-4ACA-BC3D-EAD1211943CE}" destId="{33FAD914-300C-40D6-9D12-4376775D3E70}" srcOrd="0" destOrd="0" presId="urn:microsoft.com/office/officeart/2005/8/layout/process1"/>
    <dgm:cxn modelId="{A7417615-A6B1-4637-AB33-1DC179CAF90A}" type="presParOf" srcId="{81B5F855-C6F8-4D6E-8F7D-A3347887B9C3}" destId="{C74D27E0-9B14-4DD4-B686-AB46E44805E8}" srcOrd="2" destOrd="0" presId="urn:microsoft.com/office/officeart/2005/8/layout/process1"/>
    <dgm:cxn modelId="{0635DF96-7C6C-43B3-BC94-F04D8B1F6DA7}" type="presParOf" srcId="{81B5F855-C6F8-4D6E-8F7D-A3347887B9C3}" destId="{A5BF05A9-057A-4F2F-A1BC-E924842F43F1}" srcOrd="3" destOrd="0" presId="urn:microsoft.com/office/officeart/2005/8/layout/process1"/>
    <dgm:cxn modelId="{B6DAD547-31D5-4E8C-BD40-A7180F55C6F2}" type="presParOf" srcId="{A5BF05A9-057A-4F2F-A1BC-E924842F43F1}" destId="{863FDD32-85BD-49FA-844D-11EB4553F4F0}" srcOrd="0" destOrd="0" presId="urn:microsoft.com/office/officeart/2005/8/layout/process1"/>
    <dgm:cxn modelId="{87670C5B-76E2-4AA9-8FA8-0A570664B8AF}" type="presParOf" srcId="{81B5F855-C6F8-4D6E-8F7D-A3347887B9C3}" destId="{4208FB35-70CA-407F-A533-8D839246ED6C}" srcOrd="4" destOrd="0" presId="urn:microsoft.com/office/officeart/2005/8/layout/process1"/>
    <dgm:cxn modelId="{F2C8064D-9CB0-466D-A4B3-C13DCE53DFA4}" type="presParOf" srcId="{81B5F855-C6F8-4D6E-8F7D-A3347887B9C3}" destId="{5CE2D385-2920-48BB-A609-FC512AEA3364}" srcOrd="5" destOrd="0" presId="urn:microsoft.com/office/officeart/2005/8/layout/process1"/>
    <dgm:cxn modelId="{F139E656-30AF-4C71-83B0-6AE3A120C10A}" type="presParOf" srcId="{5CE2D385-2920-48BB-A609-FC512AEA3364}" destId="{D3521980-6965-4617-9270-7B9F317EB578}" srcOrd="0" destOrd="0" presId="urn:microsoft.com/office/officeart/2005/8/layout/process1"/>
    <dgm:cxn modelId="{80768002-2605-48A3-ADDF-67A9BA6DCFC6}" type="presParOf" srcId="{81B5F855-C6F8-4D6E-8F7D-A3347887B9C3}" destId="{7767A9BE-9907-4BFE-92AD-A8317A4C02C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0C02FE-5945-417F-952C-25B2A1EEA79F}" type="doc">
      <dgm:prSet loTypeId="urn:microsoft.com/office/officeart/2005/8/layout/process1" loCatId="process" qsTypeId="urn:microsoft.com/office/officeart/2005/8/quickstyle/simple1" qsCatId="simple" csTypeId="urn:microsoft.com/office/officeart/2005/8/colors/accent1_1" csCatId="accent1" phldr="1"/>
      <dgm:spPr/>
    </dgm:pt>
    <dgm:pt modelId="{C05288ED-CF04-4A4C-9E65-8F29E5DF588B}">
      <dgm:prSet phldrT="[Text]" custT="1"/>
      <dgm:spPr/>
      <dgm:t>
        <a:bodyPr/>
        <a:lstStyle/>
        <a:p>
          <a:r>
            <a:rPr lang="en-GB" sz="2000" dirty="0" smtClean="0"/>
            <a:t>Supply and demand, </a:t>
          </a:r>
        </a:p>
      </dgm:t>
    </dgm:pt>
    <dgm:pt modelId="{B00F0E58-9D8E-4C3A-9524-3EC21A9414C6}" type="parTrans" cxnId="{1B34A5C9-38B7-47E9-A72B-94F560ED5DA6}">
      <dgm:prSet/>
      <dgm:spPr/>
      <dgm:t>
        <a:bodyPr/>
        <a:lstStyle/>
        <a:p>
          <a:endParaRPr lang="en-GB"/>
        </a:p>
      </dgm:t>
    </dgm:pt>
    <dgm:pt modelId="{25AC04FE-C1DB-4D81-9E04-BF5CFAF9FD2B}" type="sibTrans" cxnId="{1B34A5C9-38B7-47E9-A72B-94F560ED5DA6}">
      <dgm:prSet/>
      <dgm:spPr/>
      <dgm:t>
        <a:bodyPr/>
        <a:lstStyle/>
        <a:p>
          <a:endParaRPr lang="en-GB"/>
        </a:p>
      </dgm:t>
    </dgm:pt>
    <dgm:pt modelId="{4D56715A-71F6-4A6B-841A-088813D1A7AD}">
      <dgm:prSet custT="1"/>
      <dgm:spPr/>
      <dgm:t>
        <a:bodyPr/>
        <a:lstStyle/>
        <a:p>
          <a:r>
            <a:rPr lang="en-GB" sz="2000" b="0" dirty="0" smtClean="0">
              <a:solidFill>
                <a:schemeClr val="tx1"/>
              </a:solidFill>
            </a:rPr>
            <a:t>Market integration</a:t>
          </a:r>
        </a:p>
      </dgm:t>
    </dgm:pt>
    <dgm:pt modelId="{1A4E98B8-C73D-4444-A28F-D06E72436681}" type="parTrans" cxnId="{60AB112C-83EF-4DAB-9F28-72E2C0FA630C}">
      <dgm:prSet/>
      <dgm:spPr/>
      <dgm:t>
        <a:bodyPr/>
        <a:lstStyle/>
        <a:p>
          <a:endParaRPr lang="en-GB"/>
        </a:p>
      </dgm:t>
    </dgm:pt>
    <dgm:pt modelId="{505E313B-0B7F-455B-B186-EE8BA435CDAC}" type="sibTrans" cxnId="{60AB112C-83EF-4DAB-9F28-72E2C0FA630C}">
      <dgm:prSet/>
      <dgm:spPr/>
      <dgm:t>
        <a:bodyPr/>
        <a:lstStyle/>
        <a:p>
          <a:endParaRPr lang="en-GB"/>
        </a:p>
      </dgm:t>
    </dgm:pt>
    <dgm:pt modelId="{983339D6-3419-4C8A-9243-2F3EBA341A6C}">
      <dgm:prSet custT="1"/>
      <dgm:spPr/>
      <dgm:t>
        <a:bodyPr/>
        <a:lstStyle/>
        <a:p>
          <a:r>
            <a:rPr lang="en-GB" sz="2000" dirty="0" smtClean="0"/>
            <a:t>Market system context</a:t>
          </a:r>
          <a:endParaRPr lang="en-GB" sz="2000" dirty="0"/>
        </a:p>
      </dgm:t>
    </dgm:pt>
    <dgm:pt modelId="{C52052F4-3F15-4D50-A715-91392F963B20}" type="parTrans" cxnId="{3AF49010-63EE-4CEE-9F71-CCB8EE7501C4}">
      <dgm:prSet/>
      <dgm:spPr/>
      <dgm:t>
        <a:bodyPr/>
        <a:lstStyle/>
        <a:p>
          <a:endParaRPr lang="en-GB"/>
        </a:p>
      </dgm:t>
    </dgm:pt>
    <dgm:pt modelId="{BA1513ED-B109-4135-A5AE-77EF29401EBC}" type="sibTrans" cxnId="{3AF49010-63EE-4CEE-9F71-CCB8EE7501C4}">
      <dgm:prSet/>
      <dgm:spPr/>
      <dgm:t>
        <a:bodyPr/>
        <a:lstStyle/>
        <a:p>
          <a:endParaRPr lang="en-GB"/>
        </a:p>
      </dgm:t>
    </dgm:pt>
    <dgm:pt modelId="{00381EE7-F9A6-40E0-9AD2-E64F235E6E18}">
      <dgm:prSet custT="1"/>
      <dgm:spPr/>
      <dgm:t>
        <a:bodyPr/>
        <a:lstStyle/>
        <a:p>
          <a:r>
            <a:rPr lang="en-GB" sz="2000" b="1" dirty="0" smtClean="0">
              <a:solidFill>
                <a:srgbClr val="FF0000"/>
              </a:solidFill>
            </a:rPr>
            <a:t>Market power</a:t>
          </a:r>
        </a:p>
      </dgm:t>
    </dgm:pt>
    <dgm:pt modelId="{9511E971-3B04-442B-92E5-F64C02125A49}" type="parTrans" cxnId="{CCED33AB-8D95-4026-A418-5DB1EE44BF67}">
      <dgm:prSet/>
      <dgm:spPr/>
      <dgm:t>
        <a:bodyPr/>
        <a:lstStyle/>
        <a:p>
          <a:endParaRPr lang="en-GB"/>
        </a:p>
      </dgm:t>
    </dgm:pt>
    <dgm:pt modelId="{873F00A9-6299-45C5-81F3-915AB9212747}" type="sibTrans" cxnId="{CCED33AB-8D95-4026-A418-5DB1EE44BF67}">
      <dgm:prSet/>
      <dgm:spPr/>
      <dgm:t>
        <a:bodyPr/>
        <a:lstStyle/>
        <a:p>
          <a:endParaRPr lang="en-GB"/>
        </a:p>
      </dgm:t>
    </dgm:pt>
    <dgm:pt modelId="{81B5F855-C6F8-4D6E-8F7D-A3347887B9C3}" type="pres">
      <dgm:prSet presAssocID="{1B0C02FE-5945-417F-952C-25B2A1EEA79F}" presName="Name0" presStyleCnt="0">
        <dgm:presLayoutVars>
          <dgm:dir/>
          <dgm:resizeHandles val="exact"/>
        </dgm:presLayoutVars>
      </dgm:prSet>
      <dgm:spPr/>
    </dgm:pt>
    <dgm:pt modelId="{7E33015A-6966-45E2-A006-0728F0AC0B8B}" type="pres">
      <dgm:prSet presAssocID="{C05288ED-CF04-4A4C-9E65-8F29E5DF588B}" presName="node" presStyleLbl="node1" presStyleIdx="0" presStyleCnt="4" custScaleX="105611">
        <dgm:presLayoutVars>
          <dgm:bulletEnabled val="1"/>
        </dgm:presLayoutVars>
      </dgm:prSet>
      <dgm:spPr/>
      <dgm:t>
        <a:bodyPr/>
        <a:lstStyle/>
        <a:p>
          <a:endParaRPr lang="en-GB"/>
        </a:p>
      </dgm:t>
    </dgm:pt>
    <dgm:pt modelId="{441147A0-FFB4-4ACA-BC3D-EAD1211943CE}" type="pres">
      <dgm:prSet presAssocID="{25AC04FE-C1DB-4D81-9E04-BF5CFAF9FD2B}" presName="sibTrans" presStyleLbl="sibTrans2D1" presStyleIdx="0" presStyleCnt="3"/>
      <dgm:spPr>
        <a:prstGeom prst="mathPlus">
          <a:avLst/>
        </a:prstGeom>
      </dgm:spPr>
      <dgm:t>
        <a:bodyPr/>
        <a:lstStyle/>
        <a:p>
          <a:endParaRPr lang="en-GB"/>
        </a:p>
      </dgm:t>
    </dgm:pt>
    <dgm:pt modelId="{33FAD914-300C-40D6-9D12-4376775D3E70}" type="pres">
      <dgm:prSet presAssocID="{25AC04FE-C1DB-4D81-9E04-BF5CFAF9FD2B}" presName="connectorText" presStyleLbl="sibTrans2D1" presStyleIdx="0" presStyleCnt="3"/>
      <dgm:spPr/>
      <dgm:t>
        <a:bodyPr/>
        <a:lstStyle/>
        <a:p>
          <a:endParaRPr lang="en-GB"/>
        </a:p>
      </dgm:t>
    </dgm:pt>
    <dgm:pt modelId="{C74D27E0-9B14-4DD4-B686-AB46E44805E8}" type="pres">
      <dgm:prSet presAssocID="{4D56715A-71F6-4A6B-841A-088813D1A7AD}" presName="node" presStyleLbl="node1" presStyleIdx="1" presStyleCnt="4" custScaleX="110264" custLinFactNeighborX="4938" custLinFactNeighborY="0">
        <dgm:presLayoutVars>
          <dgm:bulletEnabled val="1"/>
        </dgm:presLayoutVars>
      </dgm:prSet>
      <dgm:spPr/>
      <dgm:t>
        <a:bodyPr/>
        <a:lstStyle/>
        <a:p>
          <a:endParaRPr lang="en-GB"/>
        </a:p>
      </dgm:t>
    </dgm:pt>
    <dgm:pt modelId="{A5BF05A9-057A-4F2F-A1BC-E924842F43F1}" type="pres">
      <dgm:prSet presAssocID="{505E313B-0B7F-455B-B186-EE8BA435CDAC}" presName="sibTrans" presStyleLbl="sibTrans2D1" presStyleIdx="1" presStyleCnt="3"/>
      <dgm:spPr>
        <a:prstGeom prst="mathPlus">
          <a:avLst/>
        </a:prstGeom>
      </dgm:spPr>
      <dgm:t>
        <a:bodyPr/>
        <a:lstStyle/>
        <a:p>
          <a:endParaRPr lang="en-GB"/>
        </a:p>
      </dgm:t>
    </dgm:pt>
    <dgm:pt modelId="{863FDD32-85BD-49FA-844D-11EB4553F4F0}" type="pres">
      <dgm:prSet presAssocID="{505E313B-0B7F-455B-B186-EE8BA435CDAC}" presName="connectorText" presStyleLbl="sibTrans2D1" presStyleIdx="1" presStyleCnt="3"/>
      <dgm:spPr/>
      <dgm:t>
        <a:bodyPr/>
        <a:lstStyle/>
        <a:p>
          <a:endParaRPr lang="en-GB"/>
        </a:p>
      </dgm:t>
    </dgm:pt>
    <dgm:pt modelId="{4208FB35-70CA-407F-A533-8D839246ED6C}" type="pres">
      <dgm:prSet presAssocID="{00381EE7-F9A6-40E0-9AD2-E64F235E6E18}" presName="node" presStyleLbl="node1" presStyleIdx="2" presStyleCnt="4" custScaleX="107081">
        <dgm:presLayoutVars>
          <dgm:bulletEnabled val="1"/>
        </dgm:presLayoutVars>
      </dgm:prSet>
      <dgm:spPr/>
      <dgm:t>
        <a:bodyPr/>
        <a:lstStyle/>
        <a:p>
          <a:endParaRPr lang="en-GB"/>
        </a:p>
      </dgm:t>
    </dgm:pt>
    <dgm:pt modelId="{5CE2D385-2920-48BB-A609-FC512AEA3364}" type="pres">
      <dgm:prSet presAssocID="{873F00A9-6299-45C5-81F3-915AB9212747}" presName="sibTrans" presStyleLbl="sibTrans2D1" presStyleIdx="2" presStyleCnt="3"/>
      <dgm:spPr>
        <a:prstGeom prst="mathPlus">
          <a:avLst/>
        </a:prstGeom>
      </dgm:spPr>
      <dgm:t>
        <a:bodyPr/>
        <a:lstStyle/>
        <a:p>
          <a:endParaRPr lang="en-GB"/>
        </a:p>
      </dgm:t>
    </dgm:pt>
    <dgm:pt modelId="{D3521980-6965-4617-9270-7B9F317EB578}" type="pres">
      <dgm:prSet presAssocID="{873F00A9-6299-45C5-81F3-915AB9212747}" presName="connectorText" presStyleLbl="sibTrans2D1" presStyleIdx="2" presStyleCnt="3"/>
      <dgm:spPr/>
      <dgm:t>
        <a:bodyPr/>
        <a:lstStyle/>
        <a:p>
          <a:endParaRPr lang="en-GB"/>
        </a:p>
      </dgm:t>
    </dgm:pt>
    <dgm:pt modelId="{7767A9BE-9907-4BFE-92AD-A8317A4C02C7}" type="pres">
      <dgm:prSet presAssocID="{983339D6-3419-4C8A-9243-2F3EBA341A6C}" presName="node" presStyleLbl="node1" presStyleIdx="3" presStyleCnt="4" custScaleX="113828">
        <dgm:presLayoutVars>
          <dgm:bulletEnabled val="1"/>
        </dgm:presLayoutVars>
      </dgm:prSet>
      <dgm:spPr/>
      <dgm:t>
        <a:bodyPr/>
        <a:lstStyle/>
        <a:p>
          <a:endParaRPr lang="en-GB"/>
        </a:p>
      </dgm:t>
    </dgm:pt>
  </dgm:ptLst>
  <dgm:cxnLst>
    <dgm:cxn modelId="{8CB589AF-2D04-433E-B3C2-7F697853A355}" type="presOf" srcId="{873F00A9-6299-45C5-81F3-915AB9212747}" destId="{D3521980-6965-4617-9270-7B9F317EB578}" srcOrd="1" destOrd="0" presId="urn:microsoft.com/office/officeart/2005/8/layout/process1"/>
    <dgm:cxn modelId="{E471F358-9E5E-49FD-AD04-E8FE97C8E404}" type="presOf" srcId="{983339D6-3419-4C8A-9243-2F3EBA341A6C}" destId="{7767A9BE-9907-4BFE-92AD-A8317A4C02C7}" srcOrd="0" destOrd="0" presId="urn:microsoft.com/office/officeart/2005/8/layout/process1"/>
    <dgm:cxn modelId="{6BFAFA19-5BD5-4603-83CD-E6C8CFB80552}" type="presOf" srcId="{00381EE7-F9A6-40E0-9AD2-E64F235E6E18}" destId="{4208FB35-70CA-407F-A533-8D839246ED6C}" srcOrd="0" destOrd="0" presId="urn:microsoft.com/office/officeart/2005/8/layout/process1"/>
    <dgm:cxn modelId="{9E58314E-4548-4C58-99AC-3C83D230BFA8}" type="presOf" srcId="{C05288ED-CF04-4A4C-9E65-8F29E5DF588B}" destId="{7E33015A-6966-45E2-A006-0728F0AC0B8B}" srcOrd="0" destOrd="0" presId="urn:microsoft.com/office/officeart/2005/8/layout/process1"/>
    <dgm:cxn modelId="{A2608A8B-AECF-45CC-A3FA-F5F72DF0A205}" type="presOf" srcId="{25AC04FE-C1DB-4D81-9E04-BF5CFAF9FD2B}" destId="{33FAD914-300C-40D6-9D12-4376775D3E70}" srcOrd="1" destOrd="0" presId="urn:microsoft.com/office/officeart/2005/8/layout/process1"/>
    <dgm:cxn modelId="{C6BA0096-2619-4B6A-996D-A36303CF5519}" type="presOf" srcId="{505E313B-0B7F-455B-B186-EE8BA435CDAC}" destId="{863FDD32-85BD-49FA-844D-11EB4553F4F0}" srcOrd="1" destOrd="0" presId="urn:microsoft.com/office/officeart/2005/8/layout/process1"/>
    <dgm:cxn modelId="{96126340-BB79-47E9-8D16-9DF8BD17164A}" type="presOf" srcId="{1B0C02FE-5945-417F-952C-25B2A1EEA79F}" destId="{81B5F855-C6F8-4D6E-8F7D-A3347887B9C3}" srcOrd="0" destOrd="0" presId="urn:microsoft.com/office/officeart/2005/8/layout/process1"/>
    <dgm:cxn modelId="{53718294-24D9-4CAE-95D0-56156C3E576C}" type="presOf" srcId="{25AC04FE-C1DB-4D81-9E04-BF5CFAF9FD2B}" destId="{441147A0-FFB4-4ACA-BC3D-EAD1211943CE}" srcOrd="0" destOrd="0" presId="urn:microsoft.com/office/officeart/2005/8/layout/process1"/>
    <dgm:cxn modelId="{CCED33AB-8D95-4026-A418-5DB1EE44BF67}" srcId="{1B0C02FE-5945-417F-952C-25B2A1EEA79F}" destId="{00381EE7-F9A6-40E0-9AD2-E64F235E6E18}" srcOrd="2" destOrd="0" parTransId="{9511E971-3B04-442B-92E5-F64C02125A49}" sibTransId="{873F00A9-6299-45C5-81F3-915AB9212747}"/>
    <dgm:cxn modelId="{60AB112C-83EF-4DAB-9F28-72E2C0FA630C}" srcId="{1B0C02FE-5945-417F-952C-25B2A1EEA79F}" destId="{4D56715A-71F6-4A6B-841A-088813D1A7AD}" srcOrd="1" destOrd="0" parTransId="{1A4E98B8-C73D-4444-A28F-D06E72436681}" sibTransId="{505E313B-0B7F-455B-B186-EE8BA435CDAC}"/>
    <dgm:cxn modelId="{1B34A5C9-38B7-47E9-A72B-94F560ED5DA6}" srcId="{1B0C02FE-5945-417F-952C-25B2A1EEA79F}" destId="{C05288ED-CF04-4A4C-9E65-8F29E5DF588B}" srcOrd="0" destOrd="0" parTransId="{B00F0E58-9D8E-4C3A-9524-3EC21A9414C6}" sibTransId="{25AC04FE-C1DB-4D81-9E04-BF5CFAF9FD2B}"/>
    <dgm:cxn modelId="{4704474E-BFD3-4104-949A-12D7E5C77856}" type="presOf" srcId="{873F00A9-6299-45C5-81F3-915AB9212747}" destId="{5CE2D385-2920-48BB-A609-FC512AEA3364}" srcOrd="0" destOrd="0" presId="urn:microsoft.com/office/officeart/2005/8/layout/process1"/>
    <dgm:cxn modelId="{3AF49010-63EE-4CEE-9F71-CCB8EE7501C4}" srcId="{1B0C02FE-5945-417F-952C-25B2A1EEA79F}" destId="{983339D6-3419-4C8A-9243-2F3EBA341A6C}" srcOrd="3" destOrd="0" parTransId="{C52052F4-3F15-4D50-A715-91392F963B20}" sibTransId="{BA1513ED-B109-4135-A5AE-77EF29401EBC}"/>
    <dgm:cxn modelId="{E35E9FC1-B70E-4C14-BBB1-28227E8DB2BA}" type="presOf" srcId="{505E313B-0B7F-455B-B186-EE8BA435CDAC}" destId="{A5BF05A9-057A-4F2F-A1BC-E924842F43F1}" srcOrd="0" destOrd="0" presId="urn:microsoft.com/office/officeart/2005/8/layout/process1"/>
    <dgm:cxn modelId="{C099F62C-1C25-49E8-A0B1-821F227C0A80}" type="presOf" srcId="{4D56715A-71F6-4A6B-841A-088813D1A7AD}" destId="{C74D27E0-9B14-4DD4-B686-AB46E44805E8}" srcOrd="0" destOrd="0" presId="urn:microsoft.com/office/officeart/2005/8/layout/process1"/>
    <dgm:cxn modelId="{00685391-2AE5-4B9C-A839-7A5CE264A131}" type="presParOf" srcId="{81B5F855-C6F8-4D6E-8F7D-A3347887B9C3}" destId="{7E33015A-6966-45E2-A006-0728F0AC0B8B}" srcOrd="0" destOrd="0" presId="urn:microsoft.com/office/officeart/2005/8/layout/process1"/>
    <dgm:cxn modelId="{F73E3CE2-3BEE-4F6D-AD7D-1FDFC7FEED7E}" type="presParOf" srcId="{81B5F855-C6F8-4D6E-8F7D-A3347887B9C3}" destId="{441147A0-FFB4-4ACA-BC3D-EAD1211943CE}" srcOrd="1" destOrd="0" presId="urn:microsoft.com/office/officeart/2005/8/layout/process1"/>
    <dgm:cxn modelId="{D39ED4CC-6BE6-4CC8-A716-E551A9F6AAAA}" type="presParOf" srcId="{441147A0-FFB4-4ACA-BC3D-EAD1211943CE}" destId="{33FAD914-300C-40D6-9D12-4376775D3E70}" srcOrd="0" destOrd="0" presId="urn:microsoft.com/office/officeart/2005/8/layout/process1"/>
    <dgm:cxn modelId="{C4ACD0CD-3CE6-46D8-8D3B-666776E3600E}" type="presParOf" srcId="{81B5F855-C6F8-4D6E-8F7D-A3347887B9C3}" destId="{C74D27E0-9B14-4DD4-B686-AB46E44805E8}" srcOrd="2" destOrd="0" presId="urn:microsoft.com/office/officeart/2005/8/layout/process1"/>
    <dgm:cxn modelId="{9B1DA342-166B-4D59-90C0-6BF58C7D8754}" type="presParOf" srcId="{81B5F855-C6F8-4D6E-8F7D-A3347887B9C3}" destId="{A5BF05A9-057A-4F2F-A1BC-E924842F43F1}" srcOrd="3" destOrd="0" presId="urn:microsoft.com/office/officeart/2005/8/layout/process1"/>
    <dgm:cxn modelId="{4B2252E0-6523-48EB-A36E-C6C28E4C9AA4}" type="presParOf" srcId="{A5BF05A9-057A-4F2F-A1BC-E924842F43F1}" destId="{863FDD32-85BD-49FA-844D-11EB4553F4F0}" srcOrd="0" destOrd="0" presId="urn:microsoft.com/office/officeart/2005/8/layout/process1"/>
    <dgm:cxn modelId="{6FDAD9CB-B142-46EB-834F-1E6500E1E147}" type="presParOf" srcId="{81B5F855-C6F8-4D6E-8F7D-A3347887B9C3}" destId="{4208FB35-70CA-407F-A533-8D839246ED6C}" srcOrd="4" destOrd="0" presId="urn:microsoft.com/office/officeart/2005/8/layout/process1"/>
    <dgm:cxn modelId="{FCF15F39-399D-4645-989E-42EF79600B83}" type="presParOf" srcId="{81B5F855-C6F8-4D6E-8F7D-A3347887B9C3}" destId="{5CE2D385-2920-48BB-A609-FC512AEA3364}" srcOrd="5" destOrd="0" presId="urn:microsoft.com/office/officeart/2005/8/layout/process1"/>
    <dgm:cxn modelId="{9C8D46C8-56CB-4CEE-9601-3EB4089A7C5E}" type="presParOf" srcId="{5CE2D385-2920-48BB-A609-FC512AEA3364}" destId="{D3521980-6965-4617-9270-7B9F317EB578}" srcOrd="0" destOrd="0" presId="urn:microsoft.com/office/officeart/2005/8/layout/process1"/>
    <dgm:cxn modelId="{89856CA8-6738-4B0B-99E7-FDFCB63955C5}" type="presParOf" srcId="{81B5F855-C6F8-4D6E-8F7D-A3347887B9C3}" destId="{7767A9BE-9907-4BFE-92AD-A8317A4C02C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0C02FE-5945-417F-952C-25B2A1EEA79F}" type="doc">
      <dgm:prSet loTypeId="urn:microsoft.com/office/officeart/2005/8/layout/process1" loCatId="process" qsTypeId="urn:microsoft.com/office/officeart/2005/8/quickstyle/simple1" qsCatId="simple" csTypeId="urn:microsoft.com/office/officeart/2005/8/colors/accent1_1" csCatId="accent1" phldr="1"/>
      <dgm:spPr/>
    </dgm:pt>
    <dgm:pt modelId="{C05288ED-CF04-4A4C-9E65-8F29E5DF588B}">
      <dgm:prSet phldrT="[Text]" custT="1"/>
      <dgm:spPr/>
      <dgm:t>
        <a:bodyPr/>
        <a:lstStyle/>
        <a:p>
          <a:r>
            <a:rPr lang="en-GB" sz="2000" dirty="0" smtClean="0"/>
            <a:t>Supply and demand, </a:t>
          </a:r>
        </a:p>
      </dgm:t>
    </dgm:pt>
    <dgm:pt modelId="{B00F0E58-9D8E-4C3A-9524-3EC21A9414C6}" type="parTrans" cxnId="{1B34A5C9-38B7-47E9-A72B-94F560ED5DA6}">
      <dgm:prSet/>
      <dgm:spPr/>
      <dgm:t>
        <a:bodyPr/>
        <a:lstStyle/>
        <a:p>
          <a:endParaRPr lang="en-GB"/>
        </a:p>
      </dgm:t>
    </dgm:pt>
    <dgm:pt modelId="{25AC04FE-C1DB-4D81-9E04-BF5CFAF9FD2B}" type="sibTrans" cxnId="{1B34A5C9-38B7-47E9-A72B-94F560ED5DA6}">
      <dgm:prSet/>
      <dgm:spPr/>
      <dgm:t>
        <a:bodyPr/>
        <a:lstStyle/>
        <a:p>
          <a:endParaRPr lang="en-GB"/>
        </a:p>
      </dgm:t>
    </dgm:pt>
    <dgm:pt modelId="{4D56715A-71F6-4A6B-841A-088813D1A7AD}">
      <dgm:prSet custT="1"/>
      <dgm:spPr/>
      <dgm:t>
        <a:bodyPr/>
        <a:lstStyle/>
        <a:p>
          <a:r>
            <a:rPr lang="en-GB" sz="2000" b="0" dirty="0" smtClean="0">
              <a:solidFill>
                <a:schemeClr val="tx1"/>
              </a:solidFill>
            </a:rPr>
            <a:t>Market integration</a:t>
          </a:r>
        </a:p>
      </dgm:t>
    </dgm:pt>
    <dgm:pt modelId="{1A4E98B8-C73D-4444-A28F-D06E72436681}" type="parTrans" cxnId="{60AB112C-83EF-4DAB-9F28-72E2C0FA630C}">
      <dgm:prSet/>
      <dgm:spPr/>
      <dgm:t>
        <a:bodyPr/>
        <a:lstStyle/>
        <a:p>
          <a:endParaRPr lang="en-GB"/>
        </a:p>
      </dgm:t>
    </dgm:pt>
    <dgm:pt modelId="{505E313B-0B7F-455B-B186-EE8BA435CDAC}" type="sibTrans" cxnId="{60AB112C-83EF-4DAB-9F28-72E2C0FA630C}">
      <dgm:prSet/>
      <dgm:spPr/>
      <dgm:t>
        <a:bodyPr/>
        <a:lstStyle/>
        <a:p>
          <a:endParaRPr lang="en-GB"/>
        </a:p>
      </dgm:t>
    </dgm:pt>
    <dgm:pt modelId="{983339D6-3419-4C8A-9243-2F3EBA341A6C}">
      <dgm:prSet custT="1"/>
      <dgm:spPr/>
      <dgm:t>
        <a:bodyPr/>
        <a:lstStyle/>
        <a:p>
          <a:r>
            <a:rPr lang="en-GB" sz="2000" b="1" dirty="0" smtClean="0">
              <a:solidFill>
                <a:srgbClr val="FF0000"/>
              </a:solidFill>
            </a:rPr>
            <a:t>Market system context</a:t>
          </a:r>
          <a:endParaRPr lang="en-GB" sz="2000" b="1" dirty="0">
            <a:solidFill>
              <a:srgbClr val="FF0000"/>
            </a:solidFill>
          </a:endParaRPr>
        </a:p>
      </dgm:t>
    </dgm:pt>
    <dgm:pt modelId="{C52052F4-3F15-4D50-A715-91392F963B20}" type="parTrans" cxnId="{3AF49010-63EE-4CEE-9F71-CCB8EE7501C4}">
      <dgm:prSet/>
      <dgm:spPr/>
      <dgm:t>
        <a:bodyPr/>
        <a:lstStyle/>
        <a:p>
          <a:endParaRPr lang="en-GB"/>
        </a:p>
      </dgm:t>
    </dgm:pt>
    <dgm:pt modelId="{BA1513ED-B109-4135-A5AE-77EF29401EBC}" type="sibTrans" cxnId="{3AF49010-63EE-4CEE-9F71-CCB8EE7501C4}">
      <dgm:prSet/>
      <dgm:spPr/>
      <dgm:t>
        <a:bodyPr/>
        <a:lstStyle/>
        <a:p>
          <a:endParaRPr lang="en-GB"/>
        </a:p>
      </dgm:t>
    </dgm:pt>
    <dgm:pt modelId="{00381EE7-F9A6-40E0-9AD2-E64F235E6E18}">
      <dgm:prSet custT="1"/>
      <dgm:spPr/>
      <dgm:t>
        <a:bodyPr/>
        <a:lstStyle/>
        <a:p>
          <a:r>
            <a:rPr lang="en-GB" sz="2000" b="0" dirty="0" smtClean="0">
              <a:solidFill>
                <a:schemeClr val="tx1"/>
              </a:solidFill>
            </a:rPr>
            <a:t>Market power</a:t>
          </a:r>
        </a:p>
      </dgm:t>
    </dgm:pt>
    <dgm:pt modelId="{9511E971-3B04-442B-92E5-F64C02125A49}" type="parTrans" cxnId="{CCED33AB-8D95-4026-A418-5DB1EE44BF67}">
      <dgm:prSet/>
      <dgm:spPr/>
      <dgm:t>
        <a:bodyPr/>
        <a:lstStyle/>
        <a:p>
          <a:endParaRPr lang="en-GB"/>
        </a:p>
      </dgm:t>
    </dgm:pt>
    <dgm:pt modelId="{873F00A9-6299-45C5-81F3-915AB9212747}" type="sibTrans" cxnId="{CCED33AB-8D95-4026-A418-5DB1EE44BF67}">
      <dgm:prSet/>
      <dgm:spPr/>
      <dgm:t>
        <a:bodyPr/>
        <a:lstStyle/>
        <a:p>
          <a:endParaRPr lang="en-GB"/>
        </a:p>
      </dgm:t>
    </dgm:pt>
    <dgm:pt modelId="{81B5F855-C6F8-4D6E-8F7D-A3347887B9C3}" type="pres">
      <dgm:prSet presAssocID="{1B0C02FE-5945-417F-952C-25B2A1EEA79F}" presName="Name0" presStyleCnt="0">
        <dgm:presLayoutVars>
          <dgm:dir/>
          <dgm:resizeHandles val="exact"/>
        </dgm:presLayoutVars>
      </dgm:prSet>
      <dgm:spPr/>
    </dgm:pt>
    <dgm:pt modelId="{7E33015A-6966-45E2-A006-0728F0AC0B8B}" type="pres">
      <dgm:prSet presAssocID="{C05288ED-CF04-4A4C-9E65-8F29E5DF588B}" presName="node" presStyleLbl="node1" presStyleIdx="0" presStyleCnt="4" custScaleX="105611">
        <dgm:presLayoutVars>
          <dgm:bulletEnabled val="1"/>
        </dgm:presLayoutVars>
      </dgm:prSet>
      <dgm:spPr/>
      <dgm:t>
        <a:bodyPr/>
        <a:lstStyle/>
        <a:p>
          <a:endParaRPr lang="en-GB"/>
        </a:p>
      </dgm:t>
    </dgm:pt>
    <dgm:pt modelId="{441147A0-FFB4-4ACA-BC3D-EAD1211943CE}" type="pres">
      <dgm:prSet presAssocID="{25AC04FE-C1DB-4D81-9E04-BF5CFAF9FD2B}" presName="sibTrans" presStyleLbl="sibTrans2D1" presStyleIdx="0" presStyleCnt="3"/>
      <dgm:spPr>
        <a:prstGeom prst="mathPlus">
          <a:avLst/>
        </a:prstGeom>
      </dgm:spPr>
      <dgm:t>
        <a:bodyPr/>
        <a:lstStyle/>
        <a:p>
          <a:endParaRPr lang="en-GB"/>
        </a:p>
      </dgm:t>
    </dgm:pt>
    <dgm:pt modelId="{33FAD914-300C-40D6-9D12-4376775D3E70}" type="pres">
      <dgm:prSet presAssocID="{25AC04FE-C1DB-4D81-9E04-BF5CFAF9FD2B}" presName="connectorText" presStyleLbl="sibTrans2D1" presStyleIdx="0" presStyleCnt="3"/>
      <dgm:spPr/>
      <dgm:t>
        <a:bodyPr/>
        <a:lstStyle/>
        <a:p>
          <a:endParaRPr lang="en-GB"/>
        </a:p>
      </dgm:t>
    </dgm:pt>
    <dgm:pt modelId="{C74D27E0-9B14-4DD4-B686-AB46E44805E8}" type="pres">
      <dgm:prSet presAssocID="{4D56715A-71F6-4A6B-841A-088813D1A7AD}" presName="node" presStyleLbl="node1" presStyleIdx="1" presStyleCnt="4" custScaleX="110264" custLinFactNeighborX="4938" custLinFactNeighborY="0">
        <dgm:presLayoutVars>
          <dgm:bulletEnabled val="1"/>
        </dgm:presLayoutVars>
      </dgm:prSet>
      <dgm:spPr/>
      <dgm:t>
        <a:bodyPr/>
        <a:lstStyle/>
        <a:p>
          <a:endParaRPr lang="en-GB"/>
        </a:p>
      </dgm:t>
    </dgm:pt>
    <dgm:pt modelId="{A5BF05A9-057A-4F2F-A1BC-E924842F43F1}" type="pres">
      <dgm:prSet presAssocID="{505E313B-0B7F-455B-B186-EE8BA435CDAC}" presName="sibTrans" presStyleLbl="sibTrans2D1" presStyleIdx="1" presStyleCnt="3"/>
      <dgm:spPr>
        <a:prstGeom prst="mathPlus">
          <a:avLst/>
        </a:prstGeom>
      </dgm:spPr>
      <dgm:t>
        <a:bodyPr/>
        <a:lstStyle/>
        <a:p>
          <a:endParaRPr lang="en-GB"/>
        </a:p>
      </dgm:t>
    </dgm:pt>
    <dgm:pt modelId="{863FDD32-85BD-49FA-844D-11EB4553F4F0}" type="pres">
      <dgm:prSet presAssocID="{505E313B-0B7F-455B-B186-EE8BA435CDAC}" presName="connectorText" presStyleLbl="sibTrans2D1" presStyleIdx="1" presStyleCnt="3"/>
      <dgm:spPr/>
      <dgm:t>
        <a:bodyPr/>
        <a:lstStyle/>
        <a:p>
          <a:endParaRPr lang="en-GB"/>
        </a:p>
      </dgm:t>
    </dgm:pt>
    <dgm:pt modelId="{4208FB35-70CA-407F-A533-8D839246ED6C}" type="pres">
      <dgm:prSet presAssocID="{00381EE7-F9A6-40E0-9AD2-E64F235E6E18}" presName="node" presStyleLbl="node1" presStyleIdx="2" presStyleCnt="4" custScaleX="107081">
        <dgm:presLayoutVars>
          <dgm:bulletEnabled val="1"/>
        </dgm:presLayoutVars>
      </dgm:prSet>
      <dgm:spPr/>
      <dgm:t>
        <a:bodyPr/>
        <a:lstStyle/>
        <a:p>
          <a:endParaRPr lang="en-GB"/>
        </a:p>
      </dgm:t>
    </dgm:pt>
    <dgm:pt modelId="{5CE2D385-2920-48BB-A609-FC512AEA3364}" type="pres">
      <dgm:prSet presAssocID="{873F00A9-6299-45C5-81F3-915AB9212747}" presName="sibTrans" presStyleLbl="sibTrans2D1" presStyleIdx="2" presStyleCnt="3"/>
      <dgm:spPr>
        <a:prstGeom prst="mathPlus">
          <a:avLst/>
        </a:prstGeom>
      </dgm:spPr>
      <dgm:t>
        <a:bodyPr/>
        <a:lstStyle/>
        <a:p>
          <a:endParaRPr lang="en-GB"/>
        </a:p>
      </dgm:t>
    </dgm:pt>
    <dgm:pt modelId="{D3521980-6965-4617-9270-7B9F317EB578}" type="pres">
      <dgm:prSet presAssocID="{873F00A9-6299-45C5-81F3-915AB9212747}" presName="connectorText" presStyleLbl="sibTrans2D1" presStyleIdx="2" presStyleCnt="3"/>
      <dgm:spPr/>
      <dgm:t>
        <a:bodyPr/>
        <a:lstStyle/>
        <a:p>
          <a:endParaRPr lang="en-GB"/>
        </a:p>
      </dgm:t>
    </dgm:pt>
    <dgm:pt modelId="{7767A9BE-9907-4BFE-92AD-A8317A4C02C7}" type="pres">
      <dgm:prSet presAssocID="{983339D6-3419-4C8A-9243-2F3EBA341A6C}" presName="node" presStyleLbl="node1" presStyleIdx="3" presStyleCnt="4" custScaleX="113828">
        <dgm:presLayoutVars>
          <dgm:bulletEnabled val="1"/>
        </dgm:presLayoutVars>
      </dgm:prSet>
      <dgm:spPr/>
      <dgm:t>
        <a:bodyPr/>
        <a:lstStyle/>
        <a:p>
          <a:endParaRPr lang="en-GB"/>
        </a:p>
      </dgm:t>
    </dgm:pt>
  </dgm:ptLst>
  <dgm:cxnLst>
    <dgm:cxn modelId="{956B1D2D-DE12-4AFC-972F-020DBD36205C}" type="presOf" srcId="{00381EE7-F9A6-40E0-9AD2-E64F235E6E18}" destId="{4208FB35-70CA-407F-A533-8D839246ED6C}" srcOrd="0" destOrd="0" presId="urn:microsoft.com/office/officeart/2005/8/layout/process1"/>
    <dgm:cxn modelId="{68BBB72F-74DA-4321-8D8D-7962EB1712E8}" type="presOf" srcId="{25AC04FE-C1DB-4D81-9E04-BF5CFAF9FD2B}" destId="{33FAD914-300C-40D6-9D12-4376775D3E70}" srcOrd="1" destOrd="0" presId="urn:microsoft.com/office/officeart/2005/8/layout/process1"/>
    <dgm:cxn modelId="{63AF69AD-CC20-449A-83A8-B1F5F472B125}" type="presOf" srcId="{505E313B-0B7F-455B-B186-EE8BA435CDAC}" destId="{863FDD32-85BD-49FA-844D-11EB4553F4F0}" srcOrd="1" destOrd="0" presId="urn:microsoft.com/office/officeart/2005/8/layout/process1"/>
    <dgm:cxn modelId="{15B18647-1669-4AA2-A6F6-92FEFFE9C2B2}" type="presOf" srcId="{873F00A9-6299-45C5-81F3-915AB9212747}" destId="{D3521980-6965-4617-9270-7B9F317EB578}" srcOrd="1" destOrd="0" presId="urn:microsoft.com/office/officeart/2005/8/layout/process1"/>
    <dgm:cxn modelId="{F6A24E88-86FE-419D-B67A-8F95BD77C1EB}" type="presOf" srcId="{983339D6-3419-4C8A-9243-2F3EBA341A6C}" destId="{7767A9BE-9907-4BFE-92AD-A8317A4C02C7}" srcOrd="0" destOrd="0" presId="urn:microsoft.com/office/officeart/2005/8/layout/process1"/>
    <dgm:cxn modelId="{457438F4-1E81-42AB-8A9E-76D2BDA9D652}" type="presOf" srcId="{4D56715A-71F6-4A6B-841A-088813D1A7AD}" destId="{C74D27E0-9B14-4DD4-B686-AB46E44805E8}" srcOrd="0" destOrd="0" presId="urn:microsoft.com/office/officeart/2005/8/layout/process1"/>
    <dgm:cxn modelId="{356B2EF5-7F8B-4E7B-B841-DF203F7960FC}" type="presOf" srcId="{1B0C02FE-5945-417F-952C-25B2A1EEA79F}" destId="{81B5F855-C6F8-4D6E-8F7D-A3347887B9C3}" srcOrd="0" destOrd="0" presId="urn:microsoft.com/office/officeart/2005/8/layout/process1"/>
    <dgm:cxn modelId="{7FF4CC6A-E56E-42C7-91B4-BBDDAA5F12B8}" type="presOf" srcId="{505E313B-0B7F-455B-B186-EE8BA435CDAC}" destId="{A5BF05A9-057A-4F2F-A1BC-E924842F43F1}" srcOrd="0" destOrd="0" presId="urn:microsoft.com/office/officeart/2005/8/layout/process1"/>
    <dgm:cxn modelId="{9E8AAA92-80A3-4558-8E44-DB4BC06A8734}" type="presOf" srcId="{C05288ED-CF04-4A4C-9E65-8F29E5DF588B}" destId="{7E33015A-6966-45E2-A006-0728F0AC0B8B}" srcOrd="0" destOrd="0" presId="urn:microsoft.com/office/officeart/2005/8/layout/process1"/>
    <dgm:cxn modelId="{CCED33AB-8D95-4026-A418-5DB1EE44BF67}" srcId="{1B0C02FE-5945-417F-952C-25B2A1EEA79F}" destId="{00381EE7-F9A6-40E0-9AD2-E64F235E6E18}" srcOrd="2" destOrd="0" parTransId="{9511E971-3B04-442B-92E5-F64C02125A49}" sibTransId="{873F00A9-6299-45C5-81F3-915AB9212747}"/>
    <dgm:cxn modelId="{9C25E215-4B5D-46B1-9A58-8F59911CB1C2}" type="presOf" srcId="{873F00A9-6299-45C5-81F3-915AB9212747}" destId="{5CE2D385-2920-48BB-A609-FC512AEA3364}" srcOrd="0" destOrd="0" presId="urn:microsoft.com/office/officeart/2005/8/layout/process1"/>
    <dgm:cxn modelId="{60AB112C-83EF-4DAB-9F28-72E2C0FA630C}" srcId="{1B0C02FE-5945-417F-952C-25B2A1EEA79F}" destId="{4D56715A-71F6-4A6B-841A-088813D1A7AD}" srcOrd="1" destOrd="0" parTransId="{1A4E98B8-C73D-4444-A28F-D06E72436681}" sibTransId="{505E313B-0B7F-455B-B186-EE8BA435CDAC}"/>
    <dgm:cxn modelId="{1B34A5C9-38B7-47E9-A72B-94F560ED5DA6}" srcId="{1B0C02FE-5945-417F-952C-25B2A1EEA79F}" destId="{C05288ED-CF04-4A4C-9E65-8F29E5DF588B}" srcOrd="0" destOrd="0" parTransId="{B00F0E58-9D8E-4C3A-9524-3EC21A9414C6}" sibTransId="{25AC04FE-C1DB-4D81-9E04-BF5CFAF9FD2B}"/>
    <dgm:cxn modelId="{09DDBABB-EC64-4BF4-87D6-169ACFC43EF1}" type="presOf" srcId="{25AC04FE-C1DB-4D81-9E04-BF5CFAF9FD2B}" destId="{441147A0-FFB4-4ACA-BC3D-EAD1211943CE}" srcOrd="0" destOrd="0" presId="urn:microsoft.com/office/officeart/2005/8/layout/process1"/>
    <dgm:cxn modelId="{3AF49010-63EE-4CEE-9F71-CCB8EE7501C4}" srcId="{1B0C02FE-5945-417F-952C-25B2A1EEA79F}" destId="{983339D6-3419-4C8A-9243-2F3EBA341A6C}" srcOrd="3" destOrd="0" parTransId="{C52052F4-3F15-4D50-A715-91392F963B20}" sibTransId="{BA1513ED-B109-4135-A5AE-77EF29401EBC}"/>
    <dgm:cxn modelId="{FD9AC4F9-7DB7-4F42-BE5A-8288E33CF2C8}" type="presParOf" srcId="{81B5F855-C6F8-4D6E-8F7D-A3347887B9C3}" destId="{7E33015A-6966-45E2-A006-0728F0AC0B8B}" srcOrd="0" destOrd="0" presId="urn:microsoft.com/office/officeart/2005/8/layout/process1"/>
    <dgm:cxn modelId="{E73B1E6F-5233-434A-A534-7E9A3DFD9D63}" type="presParOf" srcId="{81B5F855-C6F8-4D6E-8F7D-A3347887B9C3}" destId="{441147A0-FFB4-4ACA-BC3D-EAD1211943CE}" srcOrd="1" destOrd="0" presId="urn:microsoft.com/office/officeart/2005/8/layout/process1"/>
    <dgm:cxn modelId="{369687BB-549B-4CE1-B371-B7320936CDEB}" type="presParOf" srcId="{441147A0-FFB4-4ACA-BC3D-EAD1211943CE}" destId="{33FAD914-300C-40D6-9D12-4376775D3E70}" srcOrd="0" destOrd="0" presId="urn:microsoft.com/office/officeart/2005/8/layout/process1"/>
    <dgm:cxn modelId="{2E30B748-21C7-498C-8984-690A925D668E}" type="presParOf" srcId="{81B5F855-C6F8-4D6E-8F7D-A3347887B9C3}" destId="{C74D27E0-9B14-4DD4-B686-AB46E44805E8}" srcOrd="2" destOrd="0" presId="urn:microsoft.com/office/officeart/2005/8/layout/process1"/>
    <dgm:cxn modelId="{B9A97392-2DBF-4C03-AA10-EEEE26724D8F}" type="presParOf" srcId="{81B5F855-C6F8-4D6E-8F7D-A3347887B9C3}" destId="{A5BF05A9-057A-4F2F-A1BC-E924842F43F1}" srcOrd="3" destOrd="0" presId="urn:microsoft.com/office/officeart/2005/8/layout/process1"/>
    <dgm:cxn modelId="{104DB41D-2277-4B6E-AF03-160D04A43767}" type="presParOf" srcId="{A5BF05A9-057A-4F2F-A1BC-E924842F43F1}" destId="{863FDD32-85BD-49FA-844D-11EB4553F4F0}" srcOrd="0" destOrd="0" presId="urn:microsoft.com/office/officeart/2005/8/layout/process1"/>
    <dgm:cxn modelId="{73313551-DC23-43F0-BB64-84C8E423ABC2}" type="presParOf" srcId="{81B5F855-C6F8-4D6E-8F7D-A3347887B9C3}" destId="{4208FB35-70CA-407F-A533-8D839246ED6C}" srcOrd="4" destOrd="0" presId="urn:microsoft.com/office/officeart/2005/8/layout/process1"/>
    <dgm:cxn modelId="{EA46C693-5EC5-4A54-8D42-92FD7BC5AF9B}" type="presParOf" srcId="{81B5F855-C6F8-4D6E-8F7D-A3347887B9C3}" destId="{5CE2D385-2920-48BB-A609-FC512AEA3364}" srcOrd="5" destOrd="0" presId="urn:microsoft.com/office/officeart/2005/8/layout/process1"/>
    <dgm:cxn modelId="{1FBD9A65-191C-4FF6-AFAD-816495BCB0A0}" type="presParOf" srcId="{5CE2D385-2920-48BB-A609-FC512AEA3364}" destId="{D3521980-6965-4617-9270-7B9F317EB578}" srcOrd="0" destOrd="0" presId="urn:microsoft.com/office/officeart/2005/8/layout/process1"/>
    <dgm:cxn modelId="{9AB7BADA-624A-411F-BBC5-3C0D7242935D}" type="presParOf" srcId="{81B5F855-C6F8-4D6E-8F7D-A3347887B9C3}" destId="{7767A9BE-9907-4BFE-92AD-A8317A4C02C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21995-1806-4DEF-8CD2-CFE410D5A022}">
      <dsp:nvSpPr>
        <dsp:cNvPr id="0" name=""/>
        <dsp:cNvSpPr/>
      </dsp:nvSpPr>
      <dsp:spPr>
        <a:xfrm>
          <a:off x="2702425" y="1711522"/>
          <a:ext cx="1818593" cy="16532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smtClean="0"/>
            <a:t>Market Baseline Analysis</a:t>
          </a:r>
          <a:endParaRPr lang="en-GB" sz="2400" b="1" kern="1200" dirty="0"/>
        </a:p>
      </dsp:txBody>
      <dsp:txXfrm>
        <a:off x="2968752" y="1953636"/>
        <a:ext cx="1285939" cy="1169029"/>
      </dsp:txXfrm>
    </dsp:sp>
    <dsp:sp modelId="{04978302-44EA-41EF-B8A6-14BC0E3BDE40}">
      <dsp:nvSpPr>
        <dsp:cNvPr id="0" name=""/>
        <dsp:cNvSpPr/>
      </dsp:nvSpPr>
      <dsp:spPr>
        <a:xfrm rot="16104010">
          <a:off x="3463620" y="1336583"/>
          <a:ext cx="241839" cy="4566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rot="10800000">
        <a:off x="3500909" y="1464177"/>
        <a:ext cx="169287" cy="273996"/>
      </dsp:txXfrm>
    </dsp:sp>
    <dsp:sp modelId="{F7E8DBA3-3E7D-4C25-89CF-8789B0D4B5EF}">
      <dsp:nvSpPr>
        <dsp:cNvPr id="0" name=""/>
        <dsp:cNvSpPr/>
      </dsp:nvSpPr>
      <dsp:spPr>
        <a:xfrm>
          <a:off x="2808311" y="-98239"/>
          <a:ext cx="1501659" cy="150748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Build capacity</a:t>
          </a:r>
          <a:endParaRPr lang="en-GB" sz="1600" b="1" kern="1200" dirty="0"/>
        </a:p>
      </dsp:txBody>
      <dsp:txXfrm>
        <a:off x="3028224" y="122528"/>
        <a:ext cx="1061833" cy="1065954"/>
      </dsp:txXfrm>
    </dsp:sp>
    <dsp:sp modelId="{900D879F-D152-4F02-9CB7-5992704A5FA8}">
      <dsp:nvSpPr>
        <dsp:cNvPr id="0" name=""/>
        <dsp:cNvSpPr/>
      </dsp:nvSpPr>
      <dsp:spPr>
        <a:xfrm rot="19670616">
          <a:off x="4365923" y="1756665"/>
          <a:ext cx="251360" cy="456660"/>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4371707" y="1868064"/>
        <a:ext cx="175952" cy="273996"/>
      </dsp:txXfrm>
    </dsp:sp>
    <dsp:sp modelId="{8D81EB39-7082-49B4-8EDD-31E23A116351}">
      <dsp:nvSpPr>
        <dsp:cNvPr id="0" name=""/>
        <dsp:cNvSpPr/>
      </dsp:nvSpPr>
      <dsp:spPr>
        <a:xfrm>
          <a:off x="4514360" y="720083"/>
          <a:ext cx="1534310" cy="1536634"/>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Baseline Reference Point</a:t>
          </a:r>
          <a:endParaRPr lang="en-GB" sz="1600" b="1" kern="1200" dirty="0"/>
        </a:p>
      </dsp:txBody>
      <dsp:txXfrm>
        <a:off x="4739054" y="945118"/>
        <a:ext cx="1084922" cy="1086564"/>
      </dsp:txXfrm>
    </dsp:sp>
    <dsp:sp modelId="{753B5818-7137-4EFA-96C2-18DCAC9D2C42}">
      <dsp:nvSpPr>
        <dsp:cNvPr id="0" name=""/>
        <dsp:cNvSpPr/>
      </dsp:nvSpPr>
      <dsp:spPr>
        <a:xfrm rot="1769778">
          <a:off x="4400423" y="2798101"/>
          <a:ext cx="154289" cy="456660"/>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4403423" y="2878038"/>
        <a:ext cx="108002" cy="273996"/>
      </dsp:txXfrm>
    </dsp:sp>
    <dsp:sp modelId="{906422B8-5EB5-4EAC-83CA-72901122511D}">
      <dsp:nvSpPr>
        <dsp:cNvPr id="0" name=""/>
        <dsp:cNvSpPr/>
      </dsp:nvSpPr>
      <dsp:spPr>
        <a:xfrm>
          <a:off x="4440821" y="2694686"/>
          <a:ext cx="1681368" cy="1576081"/>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Improve preparedness</a:t>
          </a:r>
          <a:endParaRPr lang="en-GB" sz="1600" b="1" kern="1200" dirty="0"/>
        </a:p>
      </dsp:txBody>
      <dsp:txXfrm>
        <a:off x="4687052" y="2925498"/>
        <a:ext cx="1188906" cy="1114457"/>
      </dsp:txXfrm>
    </dsp:sp>
    <dsp:sp modelId="{345ED61F-F3AF-4312-8999-AAEC1549F09D}">
      <dsp:nvSpPr>
        <dsp:cNvPr id="0" name=""/>
        <dsp:cNvSpPr/>
      </dsp:nvSpPr>
      <dsp:spPr>
        <a:xfrm rot="5353661">
          <a:off x="3516569" y="3265463"/>
          <a:ext cx="216070" cy="456660"/>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a:off x="3548543" y="3324387"/>
        <a:ext cx="151249" cy="273996"/>
      </dsp:txXfrm>
    </dsp:sp>
    <dsp:sp modelId="{41F7EF13-1615-4CD4-9B9C-E6BDA5A6AE74}">
      <dsp:nvSpPr>
        <dsp:cNvPr id="0" name=""/>
        <dsp:cNvSpPr/>
      </dsp:nvSpPr>
      <dsp:spPr>
        <a:xfrm>
          <a:off x="2785826" y="3630790"/>
          <a:ext cx="1702549" cy="1580017"/>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Feed into Contingency Planning</a:t>
          </a:r>
          <a:endParaRPr lang="en-GB" sz="1600" b="1" kern="1200" dirty="0"/>
        </a:p>
      </dsp:txBody>
      <dsp:txXfrm>
        <a:off x="3035159" y="3862178"/>
        <a:ext cx="1203883" cy="1117241"/>
      </dsp:txXfrm>
    </dsp:sp>
    <dsp:sp modelId="{2E652516-5324-4896-8F5A-0B28E7CE1F84}">
      <dsp:nvSpPr>
        <dsp:cNvPr id="0" name=""/>
        <dsp:cNvSpPr/>
      </dsp:nvSpPr>
      <dsp:spPr>
        <a:xfrm rot="8905428">
          <a:off x="2660547" y="2836215"/>
          <a:ext cx="189474" cy="456660"/>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rot="10800000">
        <a:off x="2713181" y="2912665"/>
        <a:ext cx="132632" cy="273996"/>
      </dsp:txXfrm>
    </dsp:sp>
    <dsp:sp modelId="{BE271B0E-DAFF-41EA-8440-302B7ADFA745}">
      <dsp:nvSpPr>
        <dsp:cNvPr id="0" name=""/>
        <dsp:cNvSpPr/>
      </dsp:nvSpPr>
      <dsp:spPr>
        <a:xfrm>
          <a:off x="1064077" y="2777399"/>
          <a:ext cx="1726658" cy="1591970"/>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Mitigate Impact of a Crisis</a:t>
          </a:r>
          <a:endParaRPr lang="en-GB" sz="1600" b="1" kern="1200" dirty="0"/>
        </a:p>
      </dsp:txBody>
      <dsp:txXfrm>
        <a:off x="1316940" y="3010538"/>
        <a:ext cx="1220932" cy="1125692"/>
      </dsp:txXfrm>
    </dsp:sp>
    <dsp:sp modelId="{76919F93-535A-4D6D-AE51-60DE8A58DA99}">
      <dsp:nvSpPr>
        <dsp:cNvPr id="0" name=""/>
        <dsp:cNvSpPr/>
      </dsp:nvSpPr>
      <dsp:spPr>
        <a:xfrm rot="12763224">
          <a:off x="2578171" y="1724350"/>
          <a:ext cx="244598" cy="456660"/>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b="1" kern="1200"/>
        </a:p>
      </dsp:txBody>
      <dsp:txXfrm rot="10800000">
        <a:off x="2645728" y="1835514"/>
        <a:ext cx="171219" cy="273996"/>
      </dsp:txXfrm>
    </dsp:sp>
    <dsp:sp modelId="{97CDFF9B-C603-49B6-95C1-A06D78EE02DA}">
      <dsp:nvSpPr>
        <dsp:cNvPr id="0" name=""/>
        <dsp:cNvSpPr/>
      </dsp:nvSpPr>
      <dsp:spPr>
        <a:xfrm>
          <a:off x="1008115" y="617157"/>
          <a:ext cx="1657300" cy="156120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Build Resilience of Target Group</a:t>
          </a:r>
          <a:endParaRPr lang="en-GB" sz="1600" b="1" kern="1200" dirty="0"/>
        </a:p>
      </dsp:txBody>
      <dsp:txXfrm>
        <a:off x="1250821" y="845789"/>
        <a:ext cx="1171888" cy="1103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21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32225" y="0"/>
            <a:ext cx="2932113"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26E6A06-E5B9-475C-941F-F85B6207103D}" type="datetimeFigureOut">
              <a:rPr lang="en-GB"/>
              <a:pPr>
                <a:defRPr/>
              </a:pPr>
              <a:t>25/10/2016</a:t>
            </a:fld>
            <a:endParaRPr lang="en-GB"/>
          </a:p>
        </p:txBody>
      </p:sp>
      <p:sp>
        <p:nvSpPr>
          <p:cNvPr id="4" name="Footer Placeholder 3"/>
          <p:cNvSpPr>
            <a:spLocks noGrp="1"/>
          </p:cNvSpPr>
          <p:nvPr>
            <p:ph type="ftr" sz="quarter" idx="2"/>
          </p:nvPr>
        </p:nvSpPr>
        <p:spPr>
          <a:xfrm>
            <a:off x="0" y="9372600"/>
            <a:ext cx="2932113"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32225" y="9372600"/>
            <a:ext cx="2932113"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66C33B-6076-4467-8851-5E0FB9D8AEDC}" type="slidenum">
              <a:rPr lang="en-GB"/>
              <a:pPr>
                <a:defRPr/>
              </a:pPr>
              <a:t>‹#›</a:t>
            </a:fld>
            <a:endParaRPr lang="en-GB"/>
          </a:p>
        </p:txBody>
      </p:sp>
    </p:spTree>
    <p:extLst>
      <p:ext uri="{BB962C8B-B14F-4D97-AF65-F5344CB8AC3E}">
        <p14:creationId xmlns:p14="http://schemas.microsoft.com/office/powerpoint/2010/main" val="31104118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2113"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32225" y="0"/>
            <a:ext cx="2932113"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F93A7FE-99B5-4816-94C1-86E2B7C61465}" type="datetimeFigureOut">
              <a:rPr lang="en-GB"/>
              <a:pPr>
                <a:defRPr/>
              </a:pPr>
              <a:t>25/10/2016</a:t>
            </a:fld>
            <a:endParaRPr lang="en-GB"/>
          </a:p>
        </p:txBody>
      </p:sp>
      <p:sp>
        <p:nvSpPr>
          <p:cNvPr id="4" name="Slide Image Placeholder 3"/>
          <p:cNvSpPr>
            <a:spLocks noGrp="1" noRot="1" noChangeAspect="1"/>
          </p:cNvSpPr>
          <p:nvPr>
            <p:ph type="sldImg" idx="2"/>
          </p:nvPr>
        </p:nvSpPr>
        <p:spPr>
          <a:xfrm>
            <a:off x="915988" y="739775"/>
            <a:ext cx="4933950" cy="37004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6275" y="4687888"/>
            <a:ext cx="5413375" cy="44402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2600"/>
            <a:ext cx="2932113"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32225" y="9372600"/>
            <a:ext cx="2932113"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80C5CF9-5F4B-4B6F-9117-E354B1F74EB4}" type="slidenum">
              <a:rPr lang="en-GB"/>
              <a:pPr>
                <a:defRPr/>
              </a:pPr>
              <a:t>‹#›</a:t>
            </a:fld>
            <a:endParaRPr lang="en-GB"/>
          </a:p>
        </p:txBody>
      </p:sp>
    </p:spTree>
    <p:extLst>
      <p:ext uri="{BB962C8B-B14F-4D97-AF65-F5344CB8AC3E}">
        <p14:creationId xmlns:p14="http://schemas.microsoft.com/office/powerpoint/2010/main" val="1295742274"/>
      </p:ext>
    </p:extLst>
  </p:cSld>
  <p:clrMap bg1="lt1" tx1="dk1" bg2="lt2" tx2="dk2" accent1="accent1" accent2="accent2" accent3="accent3" accent4="accent4" accent5="accent5" accent6="accent6" hlink="hlink" folHlink="folHlink"/>
  <p:hf sldNum="0"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emma-toolkit.org/about-emma/faq/"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Photo credit: Unknown, downloaded from </a:t>
            </a:r>
            <a:r>
              <a:rPr lang="en-US" dirty="0" smtClean="0">
                <a:latin typeface="Arial" pitchFamily="34" charset="0"/>
                <a:cs typeface="Arial" pitchFamily="34" charset="0"/>
              </a:rPr>
              <a:t>http://www.coolpicturegallery.net/2010/08/photos-of-floods-in-pakistan.html  </a:t>
            </a:r>
          </a:p>
          <a:p>
            <a:pPr>
              <a:spcBef>
                <a:spcPct val="0"/>
              </a:spcBef>
            </a:pPr>
            <a:r>
              <a:rPr lang="en-US" dirty="0" smtClean="0">
                <a:latin typeface="Arial" pitchFamily="34" charset="0"/>
                <a:cs typeface="Arial" pitchFamily="34" charset="0"/>
              </a:rPr>
              <a:t>Opening</a:t>
            </a:r>
            <a:r>
              <a:rPr lang="en-US" baseline="0" dirty="0" smtClean="0">
                <a:latin typeface="Arial" pitchFamily="34" charset="0"/>
                <a:cs typeface="Arial" pitchFamily="34" charset="0"/>
              </a:rPr>
              <a:t> Remarks, then move right to the string game </a:t>
            </a:r>
            <a:r>
              <a:rPr lang="en-US" u="sng" baseline="0" dirty="0" smtClean="0">
                <a:latin typeface="Arial" pitchFamily="34" charset="0"/>
                <a:cs typeface="Arial" pitchFamily="34" charset="0"/>
              </a:rPr>
              <a:t>or wealth ranking game</a:t>
            </a:r>
            <a:r>
              <a:rPr lang="en-US" dirty="0" smtClean="0">
                <a:latin typeface="Arial" pitchFamily="34" charset="0"/>
                <a:cs typeface="Arial" pitchFamily="34" charset="0"/>
              </a:rPr>
              <a:t>: 20 Minutes</a:t>
            </a:r>
          </a:p>
          <a:p>
            <a:pPr>
              <a:spcBef>
                <a:spcPct val="0"/>
              </a:spcBef>
            </a:pPr>
            <a:r>
              <a:rPr lang="en-US" dirty="0" smtClean="0">
                <a:latin typeface="Arial" pitchFamily="34" charset="0"/>
                <a:cs typeface="Arial" pitchFamily="34" charset="0"/>
              </a:rPr>
              <a:t>Transition to introductions game:</a:t>
            </a:r>
            <a:r>
              <a:rPr lang="en-US" baseline="0" dirty="0" smtClean="0">
                <a:latin typeface="Arial" pitchFamily="34" charset="0"/>
                <a:cs typeface="Arial" pitchFamily="34" charset="0"/>
              </a:rPr>
              <a:t> 10 minutes</a:t>
            </a:r>
          </a:p>
          <a:p>
            <a:pPr>
              <a:spcBef>
                <a:spcPct val="0"/>
              </a:spcBef>
            </a:pPr>
            <a:r>
              <a:rPr lang="en-US" dirty="0" smtClean="0">
                <a:latin typeface="Arial" pitchFamily="34" charset="0"/>
                <a:cs typeface="Arial" pitchFamily="34" charset="0"/>
              </a:rPr>
              <a:t>Total time: 30 </a:t>
            </a:r>
            <a:r>
              <a:rPr lang="en-US" dirty="0" err="1" smtClean="0">
                <a:latin typeface="Arial" pitchFamily="34" charset="0"/>
                <a:cs typeface="Arial" pitchFamily="34" charset="0"/>
              </a:rPr>
              <a:t>mins</a:t>
            </a:r>
            <a:endParaRPr lang="en-US" dirty="0" smtClean="0">
              <a:latin typeface="Arial" pitchFamily="34" charset="0"/>
              <a:cs typeface="Arial" pitchFamily="34" charset="0"/>
            </a:endParaRPr>
          </a:p>
          <a:p>
            <a:pPr>
              <a:spcBef>
                <a:spcPct val="0"/>
              </a:spcBef>
            </a:pPr>
            <a:endParaRPr lang="en-US" dirty="0" smtClean="0">
              <a:latin typeface="Arial" pitchFamily="34" charset="0"/>
              <a:cs typeface="Arial" pitchFamily="34" charset="0"/>
            </a:endParaRPr>
          </a:p>
          <a:p>
            <a:pPr>
              <a:spcBef>
                <a:spcPct val="0"/>
              </a:spcBef>
            </a:pPr>
            <a:r>
              <a:rPr lang="en-US" b="1" dirty="0" smtClean="0">
                <a:solidFill>
                  <a:srgbClr val="FF0000"/>
                </a:solidFill>
                <a:latin typeface="Arial" pitchFamily="34" charset="0"/>
                <a:cs typeface="Arial" pitchFamily="34" charset="0"/>
              </a:rPr>
              <a:t>Ben</a:t>
            </a:r>
            <a:r>
              <a:rPr lang="en-US" b="1" baseline="0" dirty="0" smtClean="0">
                <a:solidFill>
                  <a:srgbClr val="FF0000"/>
                </a:solidFill>
                <a:latin typeface="Arial" pitchFamily="34" charset="0"/>
                <a:cs typeface="Arial" pitchFamily="34" charset="0"/>
              </a:rPr>
              <a:t> leads</a:t>
            </a:r>
            <a:endParaRPr lang="en-US" b="1" dirty="0" smtClean="0">
              <a:solidFill>
                <a:srgbClr val="FF0000"/>
              </a:solidFill>
              <a:latin typeface="Arial" pitchFamily="34" charset="0"/>
              <a:cs typeface="Arial" pitchFamily="34" charset="0"/>
            </a:endParaRPr>
          </a:p>
        </p:txBody>
      </p:sp>
      <p:sp>
        <p:nvSpPr>
          <p:cNvPr id="1935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726144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p:spPr>
      </p:sp>
      <p:sp>
        <p:nvSpPr>
          <p:cNvPr id="2375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ea typeface="ＭＳ Ｐゴシック"/>
                <a:cs typeface="ＭＳ Ｐゴシック"/>
              </a:rPr>
              <a:t>Modify according to location.</a:t>
            </a:r>
          </a:p>
          <a:p>
            <a:pPr>
              <a:spcBef>
                <a:spcPct val="0"/>
              </a:spcBef>
            </a:pPr>
            <a:r>
              <a:rPr lang="en-GB" b="1" dirty="0" smtClean="0">
                <a:latin typeface="Arial" pitchFamily="34" charset="0"/>
                <a:ea typeface="ＭＳ Ｐゴシック"/>
                <a:cs typeface="ＭＳ Ｐゴシック"/>
              </a:rPr>
              <a:t>BEN</a:t>
            </a:r>
          </a:p>
          <a:p>
            <a:pPr>
              <a:spcBef>
                <a:spcPct val="0"/>
              </a:spcBef>
            </a:pPr>
            <a:r>
              <a:rPr lang="en-GB" b="1" dirty="0" smtClean="0">
                <a:latin typeface="Arial" pitchFamily="34" charset="0"/>
                <a:ea typeface="ＭＳ Ｐゴシック"/>
                <a:cs typeface="ＭＳ Ｐゴシック"/>
              </a:rPr>
              <a:t>5</a:t>
            </a:r>
            <a:r>
              <a:rPr lang="en-GB" b="1" baseline="0" dirty="0" smtClean="0">
                <a:latin typeface="Arial" pitchFamily="34" charset="0"/>
                <a:ea typeface="ＭＳ Ｐゴシック"/>
                <a:cs typeface="ＭＳ Ｐゴシック"/>
              </a:rPr>
              <a:t> minutes</a:t>
            </a:r>
            <a:endParaRPr lang="en-GB" b="1" dirty="0" smtClean="0">
              <a:latin typeface="Arial" pitchFamily="34" charset="0"/>
              <a:ea typeface="ＭＳ Ｐゴシック"/>
              <a:cs typeface="ＭＳ Ｐゴシック"/>
            </a:endParaRPr>
          </a:p>
        </p:txBody>
      </p:sp>
      <p:sp>
        <p:nvSpPr>
          <p:cNvPr id="23757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0154088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cs typeface="Arial" pitchFamily="34" charset="0"/>
              </a:rPr>
              <a:t>BEN</a:t>
            </a:r>
          </a:p>
          <a:p>
            <a:pPr>
              <a:spcBef>
                <a:spcPct val="0"/>
              </a:spcBef>
            </a:pPr>
            <a:r>
              <a:rPr lang="en-GB" dirty="0" smtClean="0">
                <a:latin typeface="Arial" pitchFamily="34" charset="0"/>
                <a:cs typeface="Arial" pitchFamily="34" charset="0"/>
              </a:rPr>
              <a:t>Maize markets in southern Ethiopia 2006-2011.</a:t>
            </a: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Source: WFP</a:t>
            </a:r>
          </a:p>
        </p:txBody>
      </p:sp>
      <p:sp>
        <p:nvSpPr>
          <p:cNvPr id="31334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9925051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p:spPr>
      </p:sp>
      <p:sp>
        <p:nvSpPr>
          <p:cNvPr id="31437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lvl="0"/>
            <a:r>
              <a:rPr lang="en-GB" sz="1200" b="1" kern="1200" dirty="0" smtClean="0">
                <a:solidFill>
                  <a:schemeClr val="tx1"/>
                </a:solidFill>
                <a:latin typeface="+mn-lt"/>
                <a:ea typeface="+mn-ea"/>
                <a:cs typeface="+mn-cs"/>
              </a:rPr>
              <a:t>INES </a:t>
            </a:r>
          </a:p>
          <a:p>
            <a:pPr lvl="0"/>
            <a:r>
              <a:rPr lang="en-GB" sz="1200" b="1" kern="1200" dirty="0" smtClean="0">
                <a:solidFill>
                  <a:schemeClr val="tx1"/>
                </a:solidFill>
                <a:latin typeface="+mn-lt"/>
                <a:ea typeface="+mn-ea"/>
                <a:cs typeface="+mn-cs"/>
              </a:rPr>
              <a:t>Market power</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brainstorming different forms of infrastructure and services</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flipchart, pens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With just title on slide, Elicit what participants think market power is. </a:t>
            </a:r>
            <a:r>
              <a:rPr lang="en-GB" sz="1200" b="1" kern="1200" dirty="0" smtClean="0">
                <a:solidFill>
                  <a:schemeClr val="tx1"/>
                </a:solidFill>
                <a:latin typeface="+mn-lt"/>
                <a:ea typeface="+mn-ea"/>
                <a:cs typeface="+mn-cs"/>
              </a:rPr>
              <a:t>Click slide to get</a:t>
            </a:r>
            <a:r>
              <a:rPr lang="en-GB" sz="1200" b="1" kern="1200" baseline="0" dirty="0" smtClean="0">
                <a:solidFill>
                  <a:schemeClr val="tx1"/>
                </a:solidFill>
                <a:latin typeface="+mn-lt"/>
                <a:ea typeface="+mn-ea"/>
                <a:cs typeface="+mn-cs"/>
              </a:rPr>
              <a:t> definition. </a:t>
            </a:r>
            <a:r>
              <a:rPr lang="en-GB" sz="1200" b="1" kern="1200" dirty="0" smtClean="0">
                <a:solidFill>
                  <a:schemeClr val="tx1"/>
                </a:solidFill>
                <a:latin typeface="+mn-lt"/>
                <a:ea typeface="+mn-ea"/>
                <a:cs typeface="+mn-cs"/>
              </a:rPr>
              <a:t>Read definition (above). </a:t>
            </a:r>
          </a:p>
          <a:p>
            <a:endParaRPr lang="en-GB" sz="1200" kern="1200" dirty="0" smtClean="0">
              <a:solidFill>
                <a:schemeClr val="tx1"/>
              </a:solidFill>
              <a:latin typeface="+mn-lt"/>
              <a:ea typeface="+mn-ea"/>
              <a:cs typeface="+mn-cs"/>
            </a:endParaRPr>
          </a:p>
          <a:p>
            <a:pPr>
              <a:spcBef>
                <a:spcPct val="0"/>
              </a:spcBef>
            </a:pPr>
            <a:r>
              <a:rPr lang="en-US" dirty="0" smtClean="0">
                <a:latin typeface="Arial" pitchFamily="34" charset="0"/>
                <a:cs typeface="Arial" pitchFamily="34" charset="0"/>
              </a:rPr>
              <a:t>o </a:t>
            </a:r>
            <a:r>
              <a:rPr lang="en-US" b="1" dirty="0" smtClean="0">
                <a:latin typeface="Arial" pitchFamily="34" charset="0"/>
                <a:cs typeface="Arial" pitchFamily="34" charset="0"/>
              </a:rPr>
              <a:t>Competition </a:t>
            </a:r>
            <a:r>
              <a:rPr lang="en-US" dirty="0" smtClean="0">
                <a:latin typeface="Arial" pitchFamily="34" charset="0"/>
                <a:cs typeface="Arial" pitchFamily="34" charset="0"/>
              </a:rPr>
              <a:t>= rivalry in the market place; where buyers/sellers have real choice between alternative market actors.</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o Opposite is </a:t>
            </a:r>
            <a:r>
              <a:rPr lang="en-US" b="1" dirty="0" smtClean="0">
                <a:latin typeface="Arial" pitchFamily="34" charset="0"/>
                <a:cs typeface="Arial" pitchFamily="34" charset="0"/>
              </a:rPr>
              <a:t>market power</a:t>
            </a:r>
            <a:r>
              <a:rPr lang="en-US" dirty="0" smtClean="0">
                <a:latin typeface="Arial" pitchFamily="34" charset="0"/>
                <a:cs typeface="Arial" pitchFamily="34" charset="0"/>
              </a:rPr>
              <a:t>, especially monopoly. Arises when a single market actor – or small cartel in collusion – able to dictate/strongly influence prices, so excess profits or control over resources, services or knowledge.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Ask participants how they think they could ‘see’ market power (number of actors, conditions of trade, variability of conditions of trade, price, access).  Give examples of market power and the impact of cartels. How can we address this?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Competition</a:t>
            </a:r>
            <a:r>
              <a:rPr lang="en-GB" sz="1200" kern="1200" baseline="0" dirty="0" smtClean="0">
                <a:solidFill>
                  <a:schemeClr val="tx1"/>
                </a:solidFill>
                <a:latin typeface="+mn-lt"/>
                <a:ea typeface="+mn-ea"/>
                <a:cs typeface="+mn-cs"/>
              </a:rPr>
              <a:t> and market power are dimensions of market conduct. There is positive and negative aspects of market conduct – they include the following: </a:t>
            </a:r>
          </a:p>
          <a:p>
            <a:r>
              <a:rPr lang="en-GB" sz="1200" i="1" kern="1200" dirty="0" smtClean="0">
                <a:solidFill>
                  <a:schemeClr val="tx1"/>
                </a:solidFill>
                <a:latin typeface="+mn-lt"/>
                <a:ea typeface="+mn-ea"/>
                <a:cs typeface="+mn-cs"/>
              </a:rPr>
              <a:t>Positive aspects of conduct </a:t>
            </a:r>
            <a:r>
              <a:rPr lang="en-GB" sz="1200" kern="1200" dirty="0" smtClean="0">
                <a:solidFill>
                  <a:schemeClr val="tx1"/>
                </a:solidFill>
                <a:latin typeface="+mn-lt"/>
                <a:ea typeface="+mn-ea"/>
                <a:cs typeface="+mn-cs"/>
              </a:rPr>
              <a:t>may include the following:</a:t>
            </a:r>
          </a:p>
          <a:p>
            <a:pPr lvl="1">
              <a:buFont typeface="Arial" pitchFamily="34" charset="0"/>
              <a:buChar char="•"/>
            </a:pPr>
            <a:r>
              <a:rPr lang="en-GB" sz="1200" kern="1200" dirty="0" smtClean="0">
                <a:solidFill>
                  <a:schemeClr val="tx1"/>
                </a:solidFill>
                <a:latin typeface="+mn-lt"/>
                <a:ea typeface="+mn-ea"/>
                <a:cs typeface="+mn-cs"/>
              </a:rPr>
              <a:t>competition: households have a good choice of alternative suppliers (retailers, traders);</a:t>
            </a:r>
          </a:p>
          <a:p>
            <a:pPr lvl="1">
              <a:buFont typeface="Arial" pitchFamily="34" charset="0"/>
              <a:buChar char="•"/>
            </a:pPr>
            <a:r>
              <a:rPr lang="en-GB" sz="1200" kern="1200" dirty="0" smtClean="0">
                <a:solidFill>
                  <a:schemeClr val="tx1"/>
                </a:solidFill>
                <a:latin typeface="+mn-lt"/>
                <a:ea typeface="+mn-ea"/>
                <a:cs typeface="+mn-cs"/>
              </a:rPr>
              <a:t>embedded services: wholesalers and retailers offer credit or other services to their customers;</a:t>
            </a:r>
          </a:p>
          <a:p>
            <a:pPr lvl="1">
              <a:buFont typeface="Arial" pitchFamily="34" charset="0"/>
              <a:buChar char="•"/>
            </a:pPr>
            <a:r>
              <a:rPr lang="en-GB" sz="1200" kern="1200" dirty="0" smtClean="0">
                <a:solidFill>
                  <a:schemeClr val="tx1"/>
                </a:solidFill>
                <a:latin typeface="+mn-lt"/>
                <a:ea typeface="+mn-ea"/>
                <a:cs typeface="+mn-cs"/>
              </a:rPr>
              <a:t>risk management: businesses guarantee sales or advance loans to their suppliers (e.g. farmers);</a:t>
            </a:r>
          </a:p>
          <a:p>
            <a:pPr lvl="1">
              <a:buFont typeface="Arial" pitchFamily="34" charset="0"/>
              <a:buChar char="•"/>
            </a:pPr>
            <a:r>
              <a:rPr lang="en-GB" sz="1200" kern="1200" dirty="0" smtClean="0">
                <a:solidFill>
                  <a:schemeClr val="tx1"/>
                </a:solidFill>
                <a:latin typeface="+mn-lt"/>
                <a:ea typeface="+mn-ea"/>
                <a:cs typeface="+mn-cs"/>
              </a:rPr>
              <a:t>collective market power: small-scale farmers market their produce collectively.</a:t>
            </a:r>
          </a:p>
          <a:p>
            <a:r>
              <a:rPr lang="en-GB" sz="1200" kern="1200" dirty="0" smtClean="0">
                <a:solidFill>
                  <a:schemeClr val="tx1"/>
                </a:solidFill>
                <a:latin typeface="+mn-lt"/>
                <a:ea typeface="+mn-ea"/>
                <a:cs typeface="+mn-cs"/>
              </a:rPr>
              <a:t> </a:t>
            </a:r>
          </a:p>
          <a:p>
            <a:r>
              <a:rPr lang="en-GB" sz="1200" i="1" kern="1200" dirty="0" smtClean="0">
                <a:solidFill>
                  <a:schemeClr val="tx1"/>
                </a:solidFill>
                <a:latin typeface="+mn-lt"/>
                <a:ea typeface="+mn-ea"/>
                <a:cs typeface="+mn-cs"/>
              </a:rPr>
              <a:t>Negative aspects of conduct </a:t>
            </a:r>
            <a:r>
              <a:rPr lang="en-GB" sz="1200" kern="1200" dirty="0" smtClean="0">
                <a:solidFill>
                  <a:schemeClr val="tx1"/>
                </a:solidFill>
                <a:latin typeface="+mn-lt"/>
                <a:ea typeface="+mn-ea"/>
                <a:cs typeface="+mn-cs"/>
              </a:rPr>
              <a:t>could include:</a:t>
            </a:r>
          </a:p>
          <a:p>
            <a:pPr lvl="1">
              <a:buFont typeface="Arial" pitchFamily="34" charset="0"/>
              <a:buChar char="•"/>
            </a:pPr>
            <a:r>
              <a:rPr lang="en-GB" sz="1200" kern="1200" dirty="0" smtClean="0">
                <a:solidFill>
                  <a:schemeClr val="tx1"/>
                </a:solidFill>
                <a:latin typeface="+mn-lt"/>
                <a:ea typeface="+mn-ea"/>
                <a:cs typeface="+mn-cs"/>
              </a:rPr>
              <a:t>monopolistic behaviour: collusion by groups of traders (cartels) to influence prices in their favour;</a:t>
            </a:r>
          </a:p>
          <a:p>
            <a:pPr lvl="1">
              <a:buFont typeface="Arial" pitchFamily="34" charset="0"/>
              <a:buChar char="•"/>
            </a:pPr>
            <a:r>
              <a:rPr lang="en-GB" sz="1200" kern="1200" dirty="0" smtClean="0">
                <a:solidFill>
                  <a:schemeClr val="tx1"/>
                </a:solidFill>
                <a:latin typeface="+mn-lt"/>
                <a:ea typeface="+mn-ea"/>
                <a:cs typeface="+mn-cs"/>
              </a:rPr>
              <a:t>market distortion: prices are set by government in ways which disadvantage the vulnerable or depress economic activity;</a:t>
            </a:r>
          </a:p>
          <a:p>
            <a:pPr lvl="1">
              <a:buFont typeface="Arial" pitchFamily="34" charset="0"/>
              <a:buChar char="•"/>
            </a:pPr>
            <a:r>
              <a:rPr lang="en-GB" sz="1200" kern="1200" dirty="0" smtClean="0">
                <a:solidFill>
                  <a:schemeClr val="tx1"/>
                </a:solidFill>
                <a:latin typeface="+mn-lt"/>
                <a:ea typeface="+mn-ea"/>
                <a:cs typeface="+mn-cs"/>
              </a:rPr>
              <a:t>exclusion / barriers to entry: restrictions on where and when certain actors can trade.</a:t>
            </a:r>
          </a:p>
          <a:p>
            <a:pPr>
              <a:spcBef>
                <a:spcPct val="0"/>
              </a:spcBef>
            </a:pPr>
            <a:endParaRPr lang="en-US" dirty="0" smtClean="0">
              <a:latin typeface="Arial" pitchFamily="34" charset="0"/>
              <a:cs typeface="Arial" pitchFamily="34" charset="0"/>
            </a:endParaRPr>
          </a:p>
          <a:p>
            <a:pPr>
              <a:spcBef>
                <a:spcPct val="0"/>
              </a:spcBef>
            </a:pPr>
            <a:r>
              <a:rPr lang="en-US" b="1" dirty="0" smtClean="0">
                <a:latin typeface="Arial" pitchFamily="34" charset="0"/>
                <a:cs typeface="Arial" pitchFamily="34" charset="0"/>
              </a:rPr>
              <a:t>Resources:</a:t>
            </a:r>
            <a:r>
              <a:rPr lang="en-US" b="1" baseline="0" dirty="0" smtClean="0">
                <a:latin typeface="Arial" pitchFamily="34" charset="0"/>
                <a:cs typeface="Arial" pitchFamily="34" charset="0"/>
              </a:rPr>
              <a:t> </a:t>
            </a:r>
            <a:r>
              <a:rPr lang="en-GB" dirty="0" smtClean="0">
                <a:latin typeface="Arial" pitchFamily="34" charset="0"/>
                <a:cs typeface="Arial" pitchFamily="34" charset="0"/>
              </a:rPr>
              <a:t>Market power definition page 143</a:t>
            </a:r>
          </a:p>
          <a:p>
            <a:pPr>
              <a:spcBef>
                <a:spcPct val="0"/>
              </a:spcBef>
            </a:pPr>
            <a:r>
              <a:rPr lang="en-GB" dirty="0" smtClean="0">
                <a:latin typeface="Arial" pitchFamily="34" charset="0"/>
                <a:cs typeface="Arial" pitchFamily="34" charset="0"/>
              </a:rPr>
              <a:t>Changes in competition and market power p 151</a:t>
            </a:r>
            <a:endParaRPr lang="en-US" baseline="0" dirty="0" smtClean="0">
              <a:latin typeface="Arial" pitchFamily="34" charset="0"/>
              <a:cs typeface="Arial" pitchFamily="34" charset="0"/>
            </a:endParaRPr>
          </a:p>
        </p:txBody>
      </p:sp>
      <p:sp>
        <p:nvSpPr>
          <p:cNvPr id="31437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165098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p:spPr>
      </p:sp>
      <p:sp>
        <p:nvSpPr>
          <p:cNvPr id="315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31539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8652739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INES</a:t>
            </a:r>
          </a:p>
          <a:p>
            <a:r>
              <a:rPr lang="en-GB" dirty="0" smtClean="0"/>
              <a:t>Remind participants of the mapping exercises that they have done (taxi etc) and what the 3 different levels</a:t>
            </a:r>
            <a:r>
              <a:rPr lang="en-GB" baseline="0" dirty="0" smtClean="0"/>
              <a:t> of focus are: </a:t>
            </a:r>
          </a:p>
          <a:p>
            <a:pPr>
              <a:buFont typeface="Arial" pitchFamily="34" charset="0"/>
              <a:buChar char="•"/>
            </a:pPr>
            <a:r>
              <a:rPr lang="en-GB" baseline="0" dirty="0" smtClean="0"/>
              <a:t>Institutions, rules, norms, trends,</a:t>
            </a:r>
          </a:p>
          <a:p>
            <a:pPr>
              <a:buFont typeface="Arial" pitchFamily="34" charset="0"/>
              <a:buChar char="•"/>
            </a:pPr>
            <a:r>
              <a:rPr lang="en-GB" baseline="0" dirty="0" smtClean="0"/>
              <a:t>Market actors and their linkages</a:t>
            </a:r>
          </a:p>
          <a:p>
            <a:pPr>
              <a:buFont typeface="Arial" pitchFamily="34" charset="0"/>
              <a:buChar char="•"/>
            </a:pPr>
            <a:r>
              <a:rPr lang="en-GB" baseline="0" dirty="0" smtClean="0"/>
              <a:t>Key infrastructure, inputs and market support services</a:t>
            </a:r>
          </a:p>
          <a:p>
            <a:pPr>
              <a:buFont typeface="Arial" pitchFamily="34" charset="0"/>
              <a:buNone/>
            </a:pPr>
            <a:endParaRPr lang="en-GB"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baseline="0" dirty="0" smtClean="0"/>
              <a:t>Ask the participants to offer ideas of what the key infrastructure, inputs and market support services in a variety of markets to elicit ideas about what these are: </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baseline="0" dirty="0" err="1" smtClean="0"/>
              <a:t>Ie</a:t>
            </a:r>
            <a:r>
              <a:rPr lang="en-GB" baseline="0" dirty="0" smtClean="0"/>
              <a:t>. In a fishing market (storage, transportation, ice....)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baseline="0" dirty="0" smtClean="0"/>
              <a:t>Maize markets (farm inputs, warehouse services, credit, rural buses, electricity....etc)</a:t>
            </a:r>
          </a:p>
          <a:p>
            <a:pPr>
              <a:buFont typeface="Arial" pitchFamily="34" charset="0"/>
              <a:buNone/>
            </a:pP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45425509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latin typeface="+mn-lt"/>
              </a:rPr>
              <a:t>INES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latin typeface="+mn-lt"/>
              </a:rPr>
              <a:t>Different actors always depend upon various forms of supporting infrastructure, inputs, and services from other enterprises, organizations, and governments.</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99459899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INES</a:t>
            </a:r>
            <a:br>
              <a:rPr lang="en-GB" dirty="0" smtClean="0"/>
            </a:br>
            <a:r>
              <a:rPr lang="en-GB" dirty="0" smtClean="0"/>
              <a:t>So, now we are looking at the market environment:</a:t>
            </a:r>
            <a:r>
              <a:rPr lang="en-GB" baseline="0" dirty="0" smtClean="0"/>
              <a:t> institutions, rules, norms and trends</a:t>
            </a:r>
          </a:p>
          <a:p>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baseline="0" dirty="0" smtClean="0">
                <a:solidFill>
                  <a:schemeClr val="tx1"/>
                </a:solidFill>
                <a:latin typeface="+mn-lt"/>
                <a:ea typeface="+mn-ea"/>
                <a:cs typeface="+mn-cs"/>
              </a:rPr>
              <a:t>The market environment is the place to look at the issues and trends that are significant influences on the </a:t>
            </a:r>
            <a:r>
              <a:rPr lang="en-GB" sz="1200" i="1" kern="1200" baseline="0" dirty="0" smtClean="0">
                <a:solidFill>
                  <a:schemeClr val="tx1"/>
                </a:solidFill>
                <a:latin typeface="+mn-lt"/>
                <a:ea typeface="+mn-ea"/>
                <a:cs typeface="+mn-cs"/>
              </a:rPr>
              <a:t>market environment in which producers, traders, </a:t>
            </a:r>
            <a:r>
              <a:rPr lang="en-GB" sz="1200" kern="1200" baseline="0" dirty="0" smtClean="0">
                <a:solidFill>
                  <a:schemeClr val="tx1"/>
                </a:solidFill>
                <a:latin typeface="+mn-lt"/>
                <a:ea typeface="+mn-ea"/>
                <a:cs typeface="+mn-cs"/>
              </a:rPr>
              <a:t>and other market actors operate. This environment is shaped by various policies, regulations, social and business practices, and trends.</a:t>
            </a:r>
          </a:p>
          <a:p>
            <a:endParaRPr lang="en-GB" dirty="0" smtClean="0"/>
          </a:p>
          <a:p>
            <a:r>
              <a:rPr lang="en-GB" dirty="0" smtClean="0"/>
              <a:t>Elicit from participants what they think some of these may be......(</a:t>
            </a:r>
            <a:r>
              <a:rPr lang="en-GB" dirty="0" err="1" smtClean="0"/>
              <a:t>tarriff</a:t>
            </a:r>
            <a:r>
              <a:rPr lang="en-GB" dirty="0" smtClean="0"/>
              <a:t> regimes, bank</a:t>
            </a:r>
            <a:r>
              <a:rPr lang="en-GB" baseline="0" dirty="0" smtClean="0"/>
              <a:t> interest rates, weather related risks, restrictive social norms, corruption </a:t>
            </a:r>
            <a:r>
              <a:rPr lang="en-GB" baseline="0" dirty="0" err="1" smtClean="0"/>
              <a:t>amoung</a:t>
            </a:r>
            <a:r>
              <a:rPr lang="en-GB" baseline="0" dirty="0" smtClean="0"/>
              <a:t> market officials....)</a:t>
            </a:r>
          </a:p>
          <a:p>
            <a:endParaRPr lang="en-GB" baseline="0" dirty="0" smtClean="0"/>
          </a:p>
          <a:p>
            <a:r>
              <a:rPr lang="en-GB" sz="1200" kern="1200" baseline="0" dirty="0" smtClean="0">
                <a:solidFill>
                  <a:schemeClr val="tx1"/>
                </a:solidFill>
                <a:latin typeface="+mn-lt"/>
                <a:ea typeface="+mn-ea"/>
                <a:cs typeface="+mn-cs"/>
              </a:rPr>
              <a:t>The market environment is also a good place to highlight any major long-term trends that were affecting the market system and target population even before the emergency: for example, economic trends, climate changes, population movements, and natural-resource constraints.</a:t>
            </a:r>
          </a:p>
          <a:p>
            <a:r>
              <a:rPr lang="en-GB" sz="1200" kern="1200" baseline="0" dirty="0" smtClean="0">
                <a:solidFill>
                  <a:schemeClr val="tx1"/>
                </a:solidFill>
                <a:latin typeface="+mn-lt"/>
                <a:ea typeface="+mn-ea"/>
                <a:cs typeface="+mn-cs"/>
              </a:rPr>
              <a:t>• Environmental trends, such as natural-resource depletion or climate change, that are affecting actors in the market system.</a:t>
            </a:r>
          </a:p>
          <a:p>
            <a:r>
              <a:rPr lang="en-GB" sz="1200" kern="1200" baseline="0" dirty="0" smtClean="0">
                <a:solidFill>
                  <a:schemeClr val="tx1"/>
                </a:solidFill>
                <a:latin typeface="+mn-lt"/>
                <a:ea typeface="+mn-ea"/>
                <a:cs typeface="+mn-cs"/>
              </a:rPr>
              <a:t>• Economic trends, for example in the international price of the critical food or item, or the value of the local currency.</a:t>
            </a:r>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5374326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50" kern="1200" baseline="0" dirty="0" smtClean="0">
                <a:solidFill>
                  <a:schemeClr val="tx1"/>
                </a:solidFill>
                <a:latin typeface="+mn-lt"/>
                <a:ea typeface="+mn-ea"/>
                <a:cs typeface="+mn-cs"/>
              </a:rPr>
              <a:t>INES</a:t>
            </a:r>
          </a:p>
          <a:p>
            <a:r>
              <a:rPr lang="en-GB" sz="1050" kern="1200" baseline="0" dirty="0" smtClean="0">
                <a:solidFill>
                  <a:schemeClr val="tx1"/>
                </a:solidFill>
                <a:latin typeface="+mn-lt"/>
                <a:ea typeface="+mn-ea"/>
                <a:cs typeface="+mn-cs"/>
              </a:rPr>
              <a:t>The market environment is the place to look at the issues and trends that are significant influences on the </a:t>
            </a:r>
            <a:r>
              <a:rPr lang="en-GB" sz="1050" i="1" kern="1200" baseline="0" dirty="0" smtClean="0">
                <a:solidFill>
                  <a:schemeClr val="tx1"/>
                </a:solidFill>
                <a:latin typeface="+mn-lt"/>
                <a:ea typeface="+mn-ea"/>
                <a:cs typeface="+mn-cs"/>
              </a:rPr>
              <a:t>market environment in which producers, traders, </a:t>
            </a:r>
            <a:r>
              <a:rPr lang="en-GB" sz="1050" kern="1200" baseline="0" dirty="0" smtClean="0">
                <a:solidFill>
                  <a:schemeClr val="tx1"/>
                </a:solidFill>
                <a:latin typeface="+mn-lt"/>
                <a:ea typeface="+mn-ea"/>
                <a:cs typeface="+mn-cs"/>
              </a:rPr>
              <a:t>and other market actors operate. This environment is shaped by various policies, regulations, social and business practices, and trends.</a:t>
            </a:r>
          </a:p>
          <a:p>
            <a:endParaRPr lang="en-GB" sz="1050" kern="1200" baseline="0" dirty="0" smtClean="0">
              <a:solidFill>
                <a:schemeClr val="tx1"/>
              </a:solidFill>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0543912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a:p>
            <a:pPr>
              <a:spcBef>
                <a:spcPct val="0"/>
              </a:spcBef>
            </a:pPr>
            <a:r>
              <a:rPr lang="en-GB" dirty="0" smtClean="0">
                <a:latin typeface="Arial" pitchFamily="34" charset="0"/>
                <a:cs typeface="Arial" pitchFamily="34" charset="0"/>
              </a:rPr>
              <a:t>Remind</a:t>
            </a:r>
            <a:r>
              <a:rPr lang="en-GB" baseline="0" dirty="0" smtClean="0">
                <a:latin typeface="Arial" pitchFamily="34" charset="0"/>
                <a:cs typeface="Arial" pitchFamily="34" charset="0"/>
              </a:rPr>
              <a:t> participants the we have been thinking about WHAT WE MEASURE to understand market performance</a:t>
            </a: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Where do we find the information?</a:t>
            </a:r>
          </a:p>
          <a:p>
            <a:pPr>
              <a:spcBef>
                <a:spcPct val="0"/>
              </a:spcBef>
            </a:pPr>
            <a:r>
              <a:rPr lang="en-GB" dirty="0" smtClean="0">
                <a:latin typeface="Arial" pitchFamily="34" charset="0"/>
                <a:cs typeface="Arial" pitchFamily="34" charset="0"/>
              </a:rPr>
              <a:t>The level of detail depends on the information gaps to be covered</a:t>
            </a:r>
          </a:p>
        </p:txBody>
      </p:sp>
      <p:sp>
        <p:nvSpPr>
          <p:cNvPr id="31642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8320834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lvl="0"/>
            <a:r>
              <a:rPr lang="en-GB" sz="1200" b="1" kern="1200" dirty="0" smtClean="0">
                <a:solidFill>
                  <a:schemeClr val="tx1"/>
                </a:solidFill>
                <a:latin typeface="+mn-lt"/>
                <a:ea typeface="+mn-ea"/>
                <a:cs typeface="+mn-cs"/>
              </a:rPr>
              <a:t>BEN</a:t>
            </a:r>
          </a:p>
          <a:p>
            <a:pPr lvl="0"/>
            <a:r>
              <a:rPr lang="en-GB" sz="1200" b="1" kern="1200" dirty="0" smtClean="0">
                <a:solidFill>
                  <a:schemeClr val="tx1"/>
                </a:solidFill>
                <a:latin typeface="+mn-lt"/>
                <a:ea typeface="+mn-ea"/>
                <a:cs typeface="+mn-cs"/>
              </a:rPr>
              <a:t>Timber Market mapping (30 minutes)</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how maps can convey information about market performance</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activity sheets with timber maps, and slide/poster of questions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Share the timber maps – baseline and emergency</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Set task. In groups, can the participants answer the following questions? </a:t>
            </a:r>
          </a:p>
          <a:p>
            <a:pPr lvl="0"/>
            <a:r>
              <a:rPr lang="en-GB" sz="1200" b="1" kern="1200" dirty="0" smtClean="0">
                <a:solidFill>
                  <a:schemeClr val="tx1"/>
                </a:solidFill>
                <a:latin typeface="+mn-lt"/>
                <a:ea typeface="+mn-ea"/>
                <a:cs typeface="+mn-cs"/>
              </a:rPr>
              <a:t>Which areas are the most affected?</a:t>
            </a:r>
            <a:r>
              <a:rPr lang="en-GB" sz="1200" kern="1200" dirty="0" smtClean="0">
                <a:solidFill>
                  <a:schemeClr val="tx1"/>
                </a:solidFill>
                <a:latin typeface="+mn-lt"/>
                <a:ea typeface="+mn-ea"/>
                <a:cs typeface="+mn-cs"/>
              </a:rPr>
              <a:t> (transportation routes, carpenters, regional retailers, warehousing)</a:t>
            </a:r>
          </a:p>
          <a:p>
            <a:pPr lvl="0"/>
            <a:r>
              <a:rPr lang="en-GB" sz="1200" b="1" kern="1200" dirty="0" smtClean="0">
                <a:solidFill>
                  <a:schemeClr val="tx1"/>
                </a:solidFill>
                <a:latin typeface="+mn-lt"/>
                <a:ea typeface="+mn-ea"/>
                <a:cs typeface="+mn-cs"/>
              </a:rPr>
              <a:t>How are the poor, fishing boat owners affected?</a:t>
            </a:r>
            <a:r>
              <a:rPr lang="en-GB" sz="1200" kern="1200" dirty="0" smtClean="0">
                <a:solidFill>
                  <a:schemeClr val="tx1"/>
                </a:solidFill>
                <a:latin typeface="+mn-lt"/>
                <a:ea typeface="+mn-ea"/>
                <a:cs typeface="+mn-cs"/>
              </a:rPr>
              <a:t> (prices have gone up, especially from local retailers)</a:t>
            </a:r>
          </a:p>
          <a:p>
            <a:pPr lvl="0"/>
            <a:r>
              <a:rPr lang="en-GB" sz="1200" b="1" kern="1200" dirty="0" smtClean="0">
                <a:solidFill>
                  <a:schemeClr val="tx1"/>
                </a:solidFill>
                <a:latin typeface="+mn-lt"/>
                <a:ea typeface="+mn-ea"/>
                <a:cs typeface="+mn-cs"/>
              </a:rPr>
              <a:t>How were the Regional Retailers affected?</a:t>
            </a:r>
            <a:r>
              <a:rPr lang="en-GB" sz="1200" kern="1200" dirty="0" smtClean="0">
                <a:solidFill>
                  <a:schemeClr val="tx1"/>
                </a:solidFill>
                <a:latin typeface="+mn-lt"/>
                <a:ea typeface="+mn-ea"/>
                <a:cs typeface="+mn-cs"/>
              </a:rPr>
              <a:t> (volumes reduced, prices increased)</a:t>
            </a:r>
          </a:p>
          <a:p>
            <a:pPr lvl="0"/>
            <a:r>
              <a:rPr lang="en-GB" sz="1200" b="1" kern="1200" dirty="0" smtClean="0">
                <a:solidFill>
                  <a:schemeClr val="tx1"/>
                </a:solidFill>
                <a:latin typeface="+mn-lt"/>
                <a:ea typeface="+mn-ea"/>
                <a:cs typeface="+mn-cs"/>
              </a:rPr>
              <a:t>Profit Margins: Who may be taking advantage of the situation with a higher profit margin? </a:t>
            </a:r>
            <a:r>
              <a:rPr lang="en-GB" sz="1200" kern="1200" dirty="0" smtClean="0">
                <a:solidFill>
                  <a:schemeClr val="tx1"/>
                </a:solidFill>
                <a:latin typeface="+mn-lt"/>
                <a:ea typeface="+mn-ea"/>
                <a:cs typeface="+mn-cs"/>
              </a:rPr>
              <a:t>(local retailers)</a:t>
            </a:r>
          </a:p>
          <a:p>
            <a:pPr lvl="0"/>
            <a:r>
              <a:rPr lang="en-GB" sz="1200" b="1" kern="1200" dirty="0" smtClean="0">
                <a:solidFill>
                  <a:schemeClr val="tx1"/>
                </a:solidFill>
                <a:latin typeface="+mn-lt"/>
                <a:ea typeface="+mn-ea"/>
                <a:cs typeface="+mn-cs"/>
              </a:rPr>
              <a:t>How might the higher profit margin of the local retailers be justified? (</a:t>
            </a:r>
            <a:r>
              <a:rPr lang="en-GB" sz="1200" kern="1200" dirty="0" smtClean="0">
                <a:solidFill>
                  <a:schemeClr val="tx1"/>
                </a:solidFill>
                <a:latin typeface="+mn-lt"/>
                <a:ea typeface="+mn-ea"/>
                <a:cs typeface="+mn-cs"/>
              </a:rPr>
              <a:t>volumes reduced)</a:t>
            </a:r>
          </a:p>
          <a:p>
            <a:pPr lvl="0"/>
            <a:r>
              <a:rPr lang="en-GB" sz="1200" b="1" kern="1200" dirty="0" smtClean="0">
                <a:solidFill>
                  <a:schemeClr val="tx1"/>
                </a:solidFill>
                <a:latin typeface="+mn-lt"/>
                <a:ea typeface="+mn-ea"/>
                <a:cs typeface="+mn-cs"/>
              </a:rPr>
              <a:t>What is the affect on the export market?</a:t>
            </a:r>
            <a:r>
              <a:rPr lang="en-GB" sz="1200" kern="1200" dirty="0" smtClean="0">
                <a:solidFill>
                  <a:schemeClr val="tx1"/>
                </a:solidFill>
                <a:latin typeface="+mn-lt"/>
                <a:ea typeface="+mn-ea"/>
                <a:cs typeface="+mn-cs"/>
              </a:rPr>
              <a:t> (some reduction, but not to the same extent as that affecting domestic sales, possibly indicating unaffected trade routes)</a:t>
            </a:r>
          </a:p>
          <a:p>
            <a:pPr lvl="0"/>
            <a:r>
              <a:rPr lang="en-GB" sz="1200" b="1" kern="1200" dirty="0" smtClean="0">
                <a:solidFill>
                  <a:schemeClr val="tx1"/>
                </a:solidFill>
                <a:latin typeface="+mn-lt"/>
                <a:ea typeface="+mn-ea"/>
                <a:cs typeface="+mn-cs"/>
              </a:rPr>
              <a:t>How has competition in this Market system changed since the emergency?</a:t>
            </a:r>
            <a:r>
              <a:rPr lang="en-GB" sz="1200" kern="1200" dirty="0" smtClean="0">
                <a:solidFill>
                  <a:schemeClr val="tx1"/>
                </a:solidFill>
                <a:latin typeface="+mn-lt"/>
                <a:ea typeface="+mn-ea"/>
                <a:cs typeface="+mn-cs"/>
              </a:rPr>
              <a:t> (number of retailers reduced)</a:t>
            </a:r>
          </a:p>
          <a:p>
            <a:pPr lvl="0"/>
            <a:r>
              <a:rPr lang="en-GB" sz="1200" b="1" kern="1200" dirty="0" smtClean="0">
                <a:solidFill>
                  <a:schemeClr val="tx1"/>
                </a:solidFill>
                <a:latin typeface="+mn-lt"/>
                <a:ea typeface="+mn-ea"/>
                <a:cs typeface="+mn-cs"/>
              </a:rPr>
              <a:t>How have volumes and prices changed since the shock and what does this say about changes to Supply/Demand?</a:t>
            </a:r>
            <a:r>
              <a:rPr lang="en-GB" sz="1200" kern="1200" dirty="0" smtClean="0">
                <a:solidFill>
                  <a:schemeClr val="tx1"/>
                </a:solidFill>
                <a:latin typeface="+mn-lt"/>
                <a:ea typeface="+mn-ea"/>
                <a:cs typeface="+mn-cs"/>
              </a:rPr>
              <a:t> (volumes have gone down and prices gone up; restrictions in supply)</a:t>
            </a:r>
          </a:p>
          <a:p>
            <a:pPr>
              <a:lnSpc>
                <a:spcPct val="90000"/>
              </a:lnSpc>
              <a:spcBef>
                <a:spcPct val="0"/>
              </a:spcBef>
            </a:pPr>
            <a:endParaRPr lang="en-US" dirty="0" smtClean="0">
              <a:latin typeface="Arial" pitchFamily="34" charset="0"/>
              <a:cs typeface="Arial" pitchFamily="34" charset="0"/>
            </a:endParaRPr>
          </a:p>
          <a:p>
            <a:r>
              <a:rPr lang="en-GB" sz="1200" b="1" kern="1200" dirty="0" smtClean="0">
                <a:solidFill>
                  <a:schemeClr val="tx1"/>
                </a:solidFill>
                <a:latin typeface="+mn-lt"/>
                <a:ea typeface="+mn-ea"/>
                <a:cs typeface="+mn-cs"/>
              </a:rPr>
              <a:t>Supporting Resources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Emma toolkit pages 115 - 126</a:t>
            </a:r>
          </a:p>
          <a:p>
            <a:pPr>
              <a:lnSpc>
                <a:spcPct val="90000"/>
              </a:lnSpc>
              <a:spcBef>
                <a:spcPct val="0"/>
              </a:spcBef>
              <a:buFontTx/>
              <a:buChar char="-"/>
            </a:pPr>
            <a:endParaRPr lang="en-US" dirty="0" smtClean="0">
              <a:latin typeface="Arial" pitchFamily="34" charset="0"/>
              <a:cs typeface="Arial" pitchFamily="34" charset="0"/>
            </a:endParaRPr>
          </a:p>
          <a:p>
            <a:pPr>
              <a:lnSpc>
                <a:spcPct val="90000"/>
              </a:lnSpc>
              <a:spcBef>
                <a:spcPct val="0"/>
              </a:spcBef>
            </a:pPr>
            <a:endParaRPr lang="en-US" dirty="0" smtClean="0">
              <a:latin typeface="Arial" pitchFamily="34" charset="0"/>
              <a:cs typeface="Arial" pitchFamily="34" charset="0"/>
            </a:endParaRPr>
          </a:p>
        </p:txBody>
      </p:sp>
      <p:sp>
        <p:nvSpPr>
          <p:cNvPr id="31846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41993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txBox="1">
            <a:spLocks noGrp="1" noChangeArrowheads="1"/>
          </p:cNvSpPr>
          <p:nvPr/>
        </p:nvSpPr>
        <p:spPr bwMode="auto">
          <a:xfrm>
            <a:off x="3833813" y="9374188"/>
            <a:ext cx="2932112" cy="493712"/>
          </a:xfrm>
          <a:prstGeom prst="rect">
            <a:avLst/>
          </a:prstGeom>
          <a:noFill/>
          <a:ln w="9525">
            <a:noFill/>
            <a:miter lim="800000"/>
            <a:headEnd/>
            <a:tailEnd/>
          </a:ln>
        </p:spPr>
        <p:txBody>
          <a:bodyPr anchor="b"/>
          <a:lstStyle/>
          <a:p>
            <a:pPr algn="r" eaLnBrk="0" hangingPunct="0"/>
            <a:fld id="{6D8588D5-4BFD-41C1-AB86-0092494ADF21}" type="slidenum">
              <a:rPr lang="en-US" sz="1200">
                <a:latin typeface="Calibri" pitchFamily="34" charset="0"/>
              </a:rPr>
              <a:pPr algn="r" eaLnBrk="0" hangingPunct="0"/>
              <a:t>117</a:t>
            </a:fld>
            <a:endParaRPr lang="en-US" sz="1200">
              <a:latin typeface="Calibri" pitchFamily="34" charset="0"/>
            </a:endParaRPr>
          </a:p>
        </p:txBody>
      </p:sp>
      <p:sp>
        <p:nvSpPr>
          <p:cNvPr id="3205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1908" name="Rectangle 3"/>
          <p:cNvSpPr>
            <a:spLocks noGrp="1" noChangeArrowheads="1"/>
          </p:cNvSpPr>
          <p:nvPr>
            <p:ph type="body" idx="1"/>
          </p:nvPr>
        </p:nvSpPr>
        <p:spPr bwMode="auto"/>
        <p:txBody>
          <a:bodyPr wrap="square" numCol="1" anchor="t" anchorCtr="0" compatLnSpc="1">
            <a:prstTxWarp prst="textNoShape">
              <a:avLst/>
            </a:prstTxWarp>
          </a:bodyPr>
          <a:lstStyle/>
          <a:p>
            <a:pPr marL="590550" indent="-533400" fontAlgn="auto">
              <a:spcBef>
                <a:spcPct val="0"/>
              </a:spcBef>
              <a:spcAft>
                <a:spcPts val="1200"/>
              </a:spcAft>
              <a:buFontTx/>
              <a:buNone/>
              <a:defRPr/>
            </a:pPr>
            <a:r>
              <a:rPr lang="en-GB" dirty="0" smtClean="0">
                <a:latin typeface="Arial" pitchFamily="34" charset="0"/>
                <a:cs typeface="Arial" pitchFamily="34" charset="0"/>
              </a:rPr>
              <a:t>BEN</a:t>
            </a:r>
          </a:p>
          <a:p>
            <a:pPr marL="590550" indent="-533400" fontAlgn="auto">
              <a:spcBef>
                <a:spcPct val="0"/>
              </a:spcBef>
              <a:spcAft>
                <a:spcPts val="1200"/>
              </a:spcAft>
              <a:buFontTx/>
              <a:buNone/>
              <a:defRPr/>
            </a:pPr>
            <a:r>
              <a:rPr lang="en-GB" dirty="0" smtClean="0">
                <a:latin typeface="Arial" pitchFamily="34" charset="0"/>
                <a:cs typeface="Arial" pitchFamily="34" charset="0"/>
              </a:rPr>
              <a:t>You have 30 minutes for this exercise</a:t>
            </a:r>
            <a:endParaRPr lang="en-GB" sz="2400" dirty="0" smtClean="0">
              <a:latin typeface="Arial" pitchFamily="34" charset="0"/>
              <a:ea typeface="ＭＳ Ｐゴシック"/>
              <a:cs typeface="ＭＳ Ｐゴシック"/>
            </a:endParaRPr>
          </a:p>
        </p:txBody>
      </p:sp>
      <p:sp>
        <p:nvSpPr>
          <p:cNvPr id="32051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975377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1" dirty="0" smtClean="0">
              <a:latin typeface="Arial" pitchFamily="34" charset="0"/>
              <a:ea typeface="ＭＳ Ｐゴシック"/>
              <a:cs typeface="ＭＳ Ｐゴシック"/>
            </a:endParaRPr>
          </a:p>
        </p:txBody>
      </p:sp>
      <p:sp>
        <p:nvSpPr>
          <p:cNvPr id="23859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9171780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GB" sz="1200" kern="1200" dirty="0" smtClean="0">
                <a:solidFill>
                  <a:schemeClr val="tx1"/>
                </a:solidFill>
                <a:latin typeface="+mn-lt"/>
                <a:ea typeface="+mn-ea"/>
                <a:cs typeface="+mn-cs"/>
              </a:rPr>
              <a:t>BEN</a:t>
            </a:r>
          </a:p>
          <a:p>
            <a:r>
              <a:rPr lang="en-GB" sz="1200" kern="1200" dirty="0" smtClean="0">
                <a:solidFill>
                  <a:schemeClr val="tx1"/>
                </a:solidFill>
                <a:latin typeface="+mn-lt"/>
                <a:ea typeface="+mn-ea"/>
                <a:cs typeface="+mn-cs"/>
              </a:rPr>
              <a:t>Set task. Additional and supporting questions</a:t>
            </a:r>
            <a:r>
              <a:rPr lang="en-GB" sz="1200" kern="1200" baseline="0" dirty="0" smtClean="0">
                <a:solidFill>
                  <a:schemeClr val="tx1"/>
                </a:solidFill>
                <a:latin typeface="+mn-lt"/>
                <a:ea typeface="+mn-ea"/>
                <a:cs typeface="+mn-cs"/>
              </a:rPr>
              <a:t> include.....</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Which areas are the most affected?</a:t>
            </a:r>
            <a:r>
              <a:rPr lang="en-GB" sz="1200" kern="1200" dirty="0" smtClean="0">
                <a:solidFill>
                  <a:schemeClr val="tx1"/>
                </a:solidFill>
                <a:latin typeface="+mn-lt"/>
                <a:ea typeface="+mn-ea"/>
                <a:cs typeface="+mn-cs"/>
              </a:rPr>
              <a:t> (transportation routes, carpenters, regional retailers, warehousing)</a:t>
            </a:r>
          </a:p>
          <a:p>
            <a:pPr lvl="0"/>
            <a:r>
              <a:rPr lang="en-GB" sz="1200" b="1" kern="1200" dirty="0" smtClean="0">
                <a:solidFill>
                  <a:schemeClr val="tx1"/>
                </a:solidFill>
                <a:latin typeface="+mn-lt"/>
                <a:ea typeface="+mn-ea"/>
                <a:cs typeface="+mn-cs"/>
              </a:rPr>
              <a:t>How are the poor, fishing boat owners affected?</a:t>
            </a:r>
            <a:r>
              <a:rPr lang="en-GB" sz="1200" kern="1200" dirty="0" smtClean="0">
                <a:solidFill>
                  <a:schemeClr val="tx1"/>
                </a:solidFill>
                <a:latin typeface="+mn-lt"/>
                <a:ea typeface="+mn-ea"/>
                <a:cs typeface="+mn-cs"/>
              </a:rPr>
              <a:t> (prices have gone up, especially from local retailers)</a:t>
            </a:r>
          </a:p>
          <a:p>
            <a:pPr lvl="0"/>
            <a:r>
              <a:rPr lang="en-GB" sz="1200" b="1" kern="1200" dirty="0" smtClean="0">
                <a:solidFill>
                  <a:schemeClr val="tx1"/>
                </a:solidFill>
                <a:latin typeface="+mn-lt"/>
                <a:ea typeface="+mn-ea"/>
                <a:cs typeface="+mn-cs"/>
              </a:rPr>
              <a:t>How were the Regional Retailers affected?</a:t>
            </a:r>
            <a:r>
              <a:rPr lang="en-GB" sz="1200" kern="1200" dirty="0" smtClean="0">
                <a:solidFill>
                  <a:schemeClr val="tx1"/>
                </a:solidFill>
                <a:latin typeface="+mn-lt"/>
                <a:ea typeface="+mn-ea"/>
                <a:cs typeface="+mn-cs"/>
              </a:rPr>
              <a:t> (volumes reduced, prices increased)</a:t>
            </a:r>
          </a:p>
          <a:p>
            <a:pPr lvl="0"/>
            <a:r>
              <a:rPr lang="en-GB" sz="1200" b="1" kern="1200" dirty="0" smtClean="0">
                <a:solidFill>
                  <a:schemeClr val="tx1"/>
                </a:solidFill>
                <a:latin typeface="+mn-lt"/>
                <a:ea typeface="+mn-ea"/>
                <a:cs typeface="+mn-cs"/>
              </a:rPr>
              <a:t>Profit Margins: Who may be taking advantage of the situation with a higher profit margin? </a:t>
            </a:r>
            <a:r>
              <a:rPr lang="en-GB" sz="1200" kern="1200" dirty="0" smtClean="0">
                <a:solidFill>
                  <a:schemeClr val="tx1"/>
                </a:solidFill>
                <a:latin typeface="+mn-lt"/>
                <a:ea typeface="+mn-ea"/>
                <a:cs typeface="+mn-cs"/>
              </a:rPr>
              <a:t>(local retailers)</a:t>
            </a:r>
          </a:p>
          <a:p>
            <a:pPr lvl="0"/>
            <a:r>
              <a:rPr lang="en-GB" sz="1200" b="1" kern="1200" dirty="0" smtClean="0">
                <a:solidFill>
                  <a:schemeClr val="tx1"/>
                </a:solidFill>
                <a:latin typeface="+mn-lt"/>
                <a:ea typeface="+mn-ea"/>
                <a:cs typeface="+mn-cs"/>
              </a:rPr>
              <a:t>How might the higher profit margin of the local retailers be justified? (</a:t>
            </a:r>
            <a:r>
              <a:rPr lang="en-GB" sz="1200" kern="1200" dirty="0" smtClean="0">
                <a:solidFill>
                  <a:schemeClr val="tx1"/>
                </a:solidFill>
                <a:latin typeface="+mn-lt"/>
                <a:ea typeface="+mn-ea"/>
                <a:cs typeface="+mn-cs"/>
              </a:rPr>
              <a:t>volumes reduced)</a:t>
            </a:r>
          </a:p>
          <a:p>
            <a:pPr lvl="0"/>
            <a:r>
              <a:rPr lang="en-GB" sz="1200" b="1" kern="1200" dirty="0" smtClean="0">
                <a:solidFill>
                  <a:schemeClr val="tx1"/>
                </a:solidFill>
                <a:latin typeface="+mn-lt"/>
                <a:ea typeface="+mn-ea"/>
                <a:cs typeface="+mn-cs"/>
              </a:rPr>
              <a:t>What is the affect on the export market?</a:t>
            </a:r>
            <a:r>
              <a:rPr lang="en-GB" sz="1200" kern="1200" dirty="0" smtClean="0">
                <a:solidFill>
                  <a:schemeClr val="tx1"/>
                </a:solidFill>
                <a:latin typeface="+mn-lt"/>
                <a:ea typeface="+mn-ea"/>
                <a:cs typeface="+mn-cs"/>
              </a:rPr>
              <a:t> (some reduction, but not to the same extent as that affecting domestic sales, possibly indicating unaffected trade routes)</a:t>
            </a:r>
          </a:p>
          <a:p>
            <a:pPr lvl="0"/>
            <a:r>
              <a:rPr lang="en-GB" sz="1200" b="1" kern="1200" dirty="0" smtClean="0">
                <a:solidFill>
                  <a:schemeClr val="tx1"/>
                </a:solidFill>
                <a:latin typeface="+mn-lt"/>
                <a:ea typeface="+mn-ea"/>
                <a:cs typeface="+mn-cs"/>
              </a:rPr>
              <a:t>How has competition in this Market system changed since the emergency?</a:t>
            </a:r>
            <a:r>
              <a:rPr lang="en-GB" sz="1200" kern="1200" dirty="0" smtClean="0">
                <a:solidFill>
                  <a:schemeClr val="tx1"/>
                </a:solidFill>
                <a:latin typeface="+mn-lt"/>
                <a:ea typeface="+mn-ea"/>
                <a:cs typeface="+mn-cs"/>
              </a:rPr>
              <a:t> (number of retailers reduced)</a:t>
            </a:r>
          </a:p>
          <a:p>
            <a:pPr lvl="0"/>
            <a:r>
              <a:rPr lang="en-GB" sz="1200" b="1" kern="1200" dirty="0" smtClean="0">
                <a:solidFill>
                  <a:schemeClr val="tx1"/>
                </a:solidFill>
                <a:latin typeface="+mn-lt"/>
                <a:ea typeface="+mn-ea"/>
                <a:cs typeface="+mn-cs"/>
              </a:rPr>
              <a:t>How have volumes and prices changed since the shock and what does this say about changes to Supply/Demand?</a:t>
            </a:r>
            <a:r>
              <a:rPr lang="en-GB" sz="1200" kern="1200" dirty="0" smtClean="0">
                <a:solidFill>
                  <a:schemeClr val="tx1"/>
                </a:solidFill>
                <a:latin typeface="+mn-lt"/>
                <a:ea typeface="+mn-ea"/>
                <a:cs typeface="+mn-cs"/>
              </a:rPr>
              <a:t> (volumes have gone down and prices gone up; restrictions in supply)</a:t>
            </a:r>
          </a:p>
          <a:p>
            <a:pPr>
              <a:lnSpc>
                <a:spcPct val="90000"/>
              </a:lnSpc>
              <a:spcBef>
                <a:spcPct val="0"/>
              </a:spcBef>
            </a:pPr>
            <a:endParaRPr lang="en-US" dirty="0" smtClean="0">
              <a:latin typeface="Arial" pitchFamily="34" charset="0"/>
              <a:cs typeface="Arial" pitchFamily="34" charset="0"/>
            </a:endParaRPr>
          </a:p>
          <a:p>
            <a:pPr>
              <a:lnSpc>
                <a:spcPct val="90000"/>
              </a:lnSpc>
              <a:spcBef>
                <a:spcPct val="0"/>
              </a:spcBef>
            </a:pPr>
            <a:endParaRPr lang="en-US" dirty="0" smtClean="0">
              <a:latin typeface="Arial" pitchFamily="34" charset="0"/>
              <a:cs typeface="Arial" pitchFamily="34" charset="0"/>
            </a:endParaRPr>
          </a:p>
          <a:p>
            <a:r>
              <a:rPr lang="en-GB" sz="1200" b="1" kern="1200" dirty="0" smtClean="0">
                <a:solidFill>
                  <a:schemeClr val="tx1"/>
                </a:solidFill>
                <a:latin typeface="+mn-lt"/>
                <a:ea typeface="+mn-ea"/>
                <a:cs typeface="+mn-cs"/>
              </a:rPr>
              <a:t>Supporting Resources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Emma toolkit pages 115 – 126</a:t>
            </a:r>
          </a:p>
        </p:txBody>
      </p:sp>
      <p:sp>
        <p:nvSpPr>
          <p:cNvPr id="3194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0185489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3215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0663841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a:p>
            <a:pPr>
              <a:spcBef>
                <a:spcPct val="0"/>
              </a:spcBef>
            </a:pPr>
            <a:r>
              <a:rPr lang="en-GB" dirty="0" smtClean="0"/>
              <a:t>Recap on three stands of EMMA – gap analysis (understanding the priority needs of the target population), market analysis (understanding each critical market system in terms of its constraints and capabilities to play a role in the emergency response), response analysis (exploring different possible responses).</a:t>
            </a:r>
          </a:p>
          <a:p>
            <a:pPr>
              <a:spcBef>
                <a:spcPct val="0"/>
              </a:spcBef>
            </a:pPr>
            <a:r>
              <a:rPr lang="en-GB" dirty="0" smtClean="0"/>
              <a:t> </a:t>
            </a:r>
          </a:p>
          <a:p>
            <a:pPr>
              <a:spcBef>
                <a:spcPct val="0"/>
              </a:spcBef>
            </a:pPr>
            <a:r>
              <a:rPr lang="en-GB" dirty="0" smtClean="0"/>
              <a:t>Gap analysis can be focused by asking: </a:t>
            </a:r>
          </a:p>
          <a:p>
            <a:pPr>
              <a:spcBef>
                <a:spcPct val="0"/>
              </a:spcBef>
            </a:pPr>
            <a:r>
              <a:rPr lang="en-GB" dirty="0" smtClean="0"/>
              <a:t>What are the (quantitative and qualitative) needs of targeted populations / groups with regards to the critical market (key needs)?</a:t>
            </a:r>
          </a:p>
          <a:p>
            <a:pPr>
              <a:spcBef>
                <a:spcPct val="0"/>
              </a:spcBef>
            </a:pPr>
            <a:r>
              <a:rPr lang="en-GB" dirty="0" smtClean="0"/>
              <a:t>How does the target population / group relate (interact / depend) to the market?</a:t>
            </a:r>
          </a:p>
          <a:p>
            <a:pPr>
              <a:spcBef>
                <a:spcPct val="0"/>
              </a:spcBef>
            </a:pPr>
            <a:endParaRPr lang="en-GB" dirty="0" smtClean="0"/>
          </a:p>
          <a:p>
            <a:pPr>
              <a:spcBef>
                <a:spcPct val="0"/>
              </a:spcBef>
            </a:pPr>
            <a:r>
              <a:rPr lang="en-GB" dirty="0" smtClean="0"/>
              <a:t>Remember to think broadly – depending on agency response intentions,</a:t>
            </a:r>
            <a:r>
              <a:rPr lang="en-GB" baseline="0" dirty="0" smtClean="0"/>
              <a:t> mandate and capacity, </a:t>
            </a:r>
            <a:r>
              <a:rPr lang="en-GB" dirty="0" smtClean="0"/>
              <a:t>how can we propose a wider range of response options that look at market support or go beyond preparedness to emergencies but can also think to strengthen access to basic goods,</a:t>
            </a:r>
            <a:r>
              <a:rPr lang="en-GB" baseline="0" dirty="0" smtClean="0"/>
              <a:t> services and income markets now. </a:t>
            </a:r>
            <a:endParaRPr lang="en-GB" dirty="0" smtClean="0"/>
          </a:p>
          <a:p>
            <a:pPr>
              <a:spcBef>
                <a:spcPct val="0"/>
              </a:spcBef>
            </a:pPr>
            <a:endParaRPr lang="en-GB" dirty="0" smtClean="0"/>
          </a:p>
        </p:txBody>
      </p:sp>
      <p:sp>
        <p:nvSpPr>
          <p:cNvPr id="32256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0855683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a:p>
            <a:pPr>
              <a:spcBef>
                <a:spcPct val="0"/>
              </a:spcBef>
            </a:pPr>
            <a:r>
              <a:rPr lang="en-GB" dirty="0" smtClean="0">
                <a:latin typeface="Arial" pitchFamily="34" charset="0"/>
                <a:cs typeface="Arial" pitchFamily="34" charset="0"/>
              </a:rPr>
              <a:t>What is the household gap?</a:t>
            </a:r>
          </a:p>
          <a:p>
            <a:pPr>
              <a:spcBef>
                <a:spcPct val="0"/>
              </a:spcBef>
            </a:pPr>
            <a:r>
              <a:rPr lang="en-GB" dirty="0" smtClean="0">
                <a:latin typeface="Arial" pitchFamily="34" charset="0"/>
                <a:cs typeface="Arial" pitchFamily="34" charset="0"/>
              </a:rPr>
              <a:t>Even if we are looking at the capacity of the market to cover the HH gap, we need to know if the market can cover all the needs</a:t>
            </a:r>
          </a:p>
          <a:p>
            <a:pPr>
              <a:spcBef>
                <a:spcPct val="0"/>
              </a:spcBef>
            </a:pPr>
            <a:endParaRPr lang="en-GB" b="1" dirty="0" smtClean="0"/>
          </a:p>
          <a:p>
            <a:pPr>
              <a:spcBef>
                <a:spcPct val="0"/>
              </a:spcBef>
            </a:pPr>
            <a:r>
              <a:rPr lang="en-GB" b="1" dirty="0" smtClean="0"/>
              <a:t>EMMAs core logic is based on: </a:t>
            </a:r>
            <a:endParaRPr lang="en-GB" dirty="0" smtClean="0"/>
          </a:p>
          <a:p>
            <a:pPr>
              <a:spcBef>
                <a:spcPct val="0"/>
              </a:spcBef>
            </a:pPr>
            <a:r>
              <a:rPr lang="en-GB" b="1" dirty="0" smtClean="0"/>
              <a:t>Baseline: </a:t>
            </a:r>
            <a:r>
              <a:rPr lang="en-GB" dirty="0" smtClean="0"/>
              <a:t>How was the market system functioning before the emergency?</a:t>
            </a:r>
          </a:p>
          <a:p>
            <a:pPr>
              <a:spcBef>
                <a:spcPct val="0"/>
              </a:spcBef>
            </a:pPr>
            <a:r>
              <a:rPr lang="en-GB" b="1" dirty="0" smtClean="0"/>
              <a:t>Emergency: </a:t>
            </a:r>
            <a:r>
              <a:rPr lang="en-GB" dirty="0" smtClean="0"/>
              <a:t>How has the market system been affected by the emergency? How does it function now? What are the major </a:t>
            </a:r>
            <a:r>
              <a:rPr lang="en-GB" b="1" dirty="0" smtClean="0"/>
              <a:t>constraints </a:t>
            </a:r>
            <a:r>
              <a:rPr lang="en-GB" dirty="0" smtClean="0"/>
              <a:t>affecting the market? How can they be mitigated? </a:t>
            </a:r>
          </a:p>
          <a:p>
            <a:pPr marL="0" marR="0" indent="0" algn="l" defTabSz="914400" rtl="0" eaLnBrk="1" fontAlgn="base" latinLnBrk="0" hangingPunct="1">
              <a:lnSpc>
                <a:spcPct val="100000"/>
              </a:lnSpc>
              <a:spcBef>
                <a:spcPct val="0"/>
              </a:spcBef>
              <a:spcAft>
                <a:spcPct val="0"/>
              </a:spcAft>
              <a:buClrTx/>
              <a:buSzTx/>
              <a:buFontTx/>
              <a:buNone/>
              <a:tabLst/>
              <a:defRPr/>
            </a:pPr>
            <a:r>
              <a:rPr lang="en-GB" b="1" dirty="0" smtClean="0"/>
              <a:t>Expandability: </a:t>
            </a:r>
            <a:r>
              <a:rPr lang="en-GB" dirty="0" smtClean="0"/>
              <a:t>What is the expandability of the market capacity? How could it be reached?</a:t>
            </a:r>
            <a:r>
              <a:rPr lang="en-GB" b="1" dirty="0" smtClean="0"/>
              <a:t> </a:t>
            </a:r>
            <a:r>
              <a:rPr lang="en-GB" dirty="0" smtClean="0"/>
              <a:t>Expandability is about what the potential of the market could be if carefully designed responses were able to strength its operation and functionality. For this we need to know how the market functions under certain conditions.  </a:t>
            </a:r>
          </a:p>
          <a:p>
            <a:pPr>
              <a:spcBef>
                <a:spcPct val="0"/>
              </a:spcBef>
            </a:pPr>
            <a:r>
              <a:rPr lang="en-GB" dirty="0" smtClean="0"/>
              <a:t> </a:t>
            </a:r>
          </a:p>
          <a:p>
            <a:pPr>
              <a:spcBef>
                <a:spcPct val="0"/>
              </a:spcBef>
            </a:pPr>
            <a:r>
              <a:rPr lang="en-GB" dirty="0" smtClean="0"/>
              <a:t>These questions help to determine the </a:t>
            </a:r>
            <a:r>
              <a:rPr lang="en-GB" b="1" dirty="0" smtClean="0"/>
              <a:t>capacity of market</a:t>
            </a:r>
            <a:r>
              <a:rPr lang="en-GB" dirty="0" smtClean="0"/>
              <a:t> to </a:t>
            </a:r>
            <a:r>
              <a:rPr lang="en-GB" b="1" dirty="0" smtClean="0"/>
              <a:t>meet the gap between peoples’ needs and access to critical commodities/income</a:t>
            </a:r>
            <a:r>
              <a:rPr lang="en-GB" dirty="0" smtClean="0"/>
              <a:t>, and under which conditions</a:t>
            </a:r>
          </a:p>
        </p:txBody>
      </p:sp>
      <p:sp>
        <p:nvSpPr>
          <p:cNvPr id="3235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5078154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0" dirty="0" smtClean="0"/>
              <a:t>INES</a:t>
            </a:r>
          </a:p>
          <a:p>
            <a:pPr>
              <a:spcBef>
                <a:spcPct val="0"/>
              </a:spcBef>
            </a:pPr>
            <a:r>
              <a:rPr lang="en-GB" b="0" dirty="0" smtClean="0"/>
              <a:t>When</a:t>
            </a:r>
            <a:r>
              <a:rPr lang="en-GB" b="0" baseline="0" dirty="0" smtClean="0"/>
              <a:t> you are using pre-crisis market assessments, (i</a:t>
            </a:r>
            <a:r>
              <a:rPr lang="en-GB" b="0" dirty="0" smtClean="0"/>
              <a:t>n slow onset crises, or when dealing with preparedness, contingency planning or mitigation), the gap analysis will more than likely have </a:t>
            </a:r>
            <a:r>
              <a:rPr lang="en-GB" b="1" dirty="0" smtClean="0"/>
              <a:t>emergency needs, and chronic needs. </a:t>
            </a:r>
          </a:p>
          <a:p>
            <a:pPr>
              <a:spcBef>
                <a:spcPct val="0"/>
              </a:spcBef>
            </a:pPr>
            <a:endParaRPr lang="en-GB" b="0" dirty="0" smtClean="0"/>
          </a:p>
          <a:p>
            <a:pPr>
              <a:spcBef>
                <a:spcPct val="0"/>
              </a:spcBef>
            </a:pPr>
            <a:r>
              <a:rPr lang="en-GB" b="0" dirty="0" smtClean="0"/>
              <a:t>This slide is animated – so that it shows in order:  </a:t>
            </a:r>
          </a:p>
          <a:p>
            <a:pPr>
              <a:spcBef>
                <a:spcPct val="0"/>
              </a:spcBef>
            </a:pPr>
            <a:r>
              <a:rPr lang="en-GB" b="0" dirty="0" smtClean="0"/>
              <a:t>1 – similar to last slide (just adds</a:t>
            </a:r>
            <a:r>
              <a:rPr lang="en-GB" b="0" baseline="0" dirty="0" smtClean="0"/>
              <a:t> in what people needs people can cover – coping strategies)</a:t>
            </a:r>
          </a:p>
          <a:p>
            <a:pPr marL="228600" indent="-228600">
              <a:spcBef>
                <a:spcPct val="0"/>
              </a:spcBef>
              <a:buAutoNum type="arabicPeriod" startAt="2"/>
            </a:pPr>
            <a:r>
              <a:rPr lang="en-GB" b="0" baseline="0" dirty="0" smtClean="0"/>
              <a:t>looking at the needs, what people can cover, where the baseline assessment shows the market able to meet needs, with emergency and expandability</a:t>
            </a:r>
          </a:p>
          <a:p>
            <a:pPr marL="228600" indent="-228600">
              <a:spcBef>
                <a:spcPct val="0"/>
              </a:spcBef>
              <a:buAutoNum type="arabicPeriod" startAt="2"/>
            </a:pPr>
            <a:r>
              <a:rPr lang="en-GB" b="0" baseline="0" dirty="0" smtClean="0"/>
              <a:t>Then shows that actually, in many cases in using pre-crisis market analysis, can identify chronic shortfall of needs (gap between what people need and what they can access/what markets can cover)</a:t>
            </a:r>
          </a:p>
          <a:p>
            <a:pPr marL="228600" indent="-228600">
              <a:spcBef>
                <a:spcPct val="0"/>
              </a:spcBef>
              <a:buAutoNum type="arabicPeriod" startAt="2"/>
            </a:pPr>
            <a:endParaRPr lang="en-GB" b="0" baseline="0" dirty="0" smtClean="0"/>
          </a:p>
          <a:p>
            <a:pPr marL="228600" indent="-228600">
              <a:spcBef>
                <a:spcPct val="0"/>
              </a:spcBef>
              <a:buAutoNum type="arabicPeriod" startAt="2"/>
            </a:pPr>
            <a:r>
              <a:rPr lang="en-GB" b="0" baseline="0" dirty="0" smtClean="0"/>
              <a:t>Understanding the gap between emergency and chronic needs and how they are being met both in emergency contexts and in day-to-day contexts allows people to understand market functioning for preparedness as well as underlying structural market systems issues that could be addressed earlier. (no regret activities, longer term development links etc) </a:t>
            </a:r>
          </a:p>
          <a:p>
            <a:pPr>
              <a:spcBef>
                <a:spcPct val="0"/>
              </a:spcBef>
            </a:pPr>
            <a:endParaRPr lang="en-GB" b="1" dirty="0" smtClean="0"/>
          </a:p>
        </p:txBody>
      </p:sp>
      <p:sp>
        <p:nvSpPr>
          <p:cNvPr id="32461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4822746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BEN</a:t>
            </a:r>
          </a:p>
          <a:p>
            <a:r>
              <a:rPr lang="en-GB" dirty="0" smtClean="0"/>
              <a:t>Pre-crisis</a:t>
            </a:r>
            <a:r>
              <a:rPr lang="en-GB" baseline="0" dirty="0" smtClean="0"/>
              <a:t> market analysis, as mentioned in the previous slides, allows people to understand current (non crisis) needs and state of the market and to forecast emergency needs and market functionality in crisis contexts. </a:t>
            </a:r>
          </a:p>
          <a:p>
            <a:endParaRPr lang="en-GB" baseline="0" dirty="0" smtClean="0"/>
          </a:p>
          <a:p>
            <a:r>
              <a:rPr lang="en-GB" baseline="0" dirty="0" smtClean="0"/>
              <a:t>This happened during a pre-crisis market assessment in the slums of </a:t>
            </a:r>
            <a:r>
              <a:rPr lang="en-GB" baseline="0" dirty="0" err="1" smtClean="0"/>
              <a:t>Mukuru</a:t>
            </a:r>
            <a:r>
              <a:rPr lang="en-GB" baseline="0" dirty="0" smtClean="0"/>
              <a:t> in Nairobi. </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29010756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BEN</a:t>
            </a:r>
          </a:p>
          <a:p>
            <a:r>
              <a:rPr lang="en-GB" sz="1200" kern="1200" dirty="0" smtClean="0">
                <a:solidFill>
                  <a:schemeClr val="tx1"/>
                </a:solidFill>
                <a:latin typeface="+mn-lt"/>
                <a:ea typeface="+mn-ea"/>
                <a:cs typeface="+mn-cs"/>
              </a:rPr>
              <a:t>The market assessment team was led by Oxfam GB, but included staff from three other international agencies together with three local partner organisations.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 this assessment, June 2013 was selected to represent the baseline year, with June 2011 signifying the emergency year. </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42708976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200" kern="1200" dirty="0" smtClean="0">
                <a:solidFill>
                  <a:schemeClr val="tx1"/>
                </a:solidFill>
                <a:latin typeface="+mn-lt"/>
                <a:ea typeface="+mn-ea"/>
                <a:cs typeface="+mn-cs"/>
              </a:rPr>
              <a:t>BEN</a:t>
            </a:r>
          </a:p>
          <a:p>
            <a:r>
              <a:rPr lang="en-GB" sz="1200" kern="1200" dirty="0" smtClean="0">
                <a:solidFill>
                  <a:schemeClr val="tx1"/>
                </a:solidFill>
                <a:latin typeface="+mn-lt"/>
                <a:ea typeface="+mn-ea"/>
                <a:cs typeface="+mn-cs"/>
              </a:rPr>
              <a:t>People living in the informal settlements of Nairobi constitute around 60% of the city’s population. They depend on precarious livelihood strategies, predominantly from micro and small enterprises and from casual jobs.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 recent Oxfam report has found that there are four distinct wealth groups in Nairobi’s informal settlements. These groups comprise the wealthy (10%), middle poor (20%), chronic poor (50%) and the very poor (10%). </a:t>
            </a:r>
          </a:p>
          <a:p>
            <a:pPr marL="228600" indent="-228600">
              <a:buAutoNum type="alphaUcPeriod"/>
            </a:pPr>
            <a:r>
              <a:rPr lang="en-GB" sz="1200" kern="1200" dirty="0" err="1" smtClean="0">
                <a:solidFill>
                  <a:schemeClr val="tx1"/>
                </a:solidFill>
                <a:latin typeface="+mn-lt"/>
                <a:ea typeface="+mn-ea"/>
                <a:cs typeface="+mn-cs"/>
              </a:rPr>
              <a:t>Heyer</a:t>
            </a:r>
            <a:r>
              <a:rPr lang="en-GB" sz="1200" kern="1200" dirty="0" smtClean="0">
                <a:solidFill>
                  <a:schemeClr val="tx1"/>
                </a:solidFill>
                <a:latin typeface="+mn-lt"/>
                <a:ea typeface="+mn-ea"/>
                <a:cs typeface="+mn-cs"/>
              </a:rPr>
              <a:t> and A. </a:t>
            </a:r>
            <a:r>
              <a:rPr lang="en-GB" sz="1200" kern="1200" dirty="0" err="1" smtClean="0">
                <a:solidFill>
                  <a:schemeClr val="tx1"/>
                </a:solidFill>
                <a:latin typeface="+mn-lt"/>
                <a:ea typeface="+mn-ea"/>
                <a:cs typeface="+mn-cs"/>
              </a:rPr>
              <a:t>Crosskey</a:t>
            </a:r>
            <a:r>
              <a:rPr lang="en-GB" sz="1200" kern="1200" dirty="0" smtClean="0">
                <a:solidFill>
                  <a:schemeClr val="tx1"/>
                </a:solidFill>
                <a:latin typeface="+mn-lt"/>
                <a:ea typeface="+mn-ea"/>
                <a:cs typeface="+mn-cs"/>
              </a:rPr>
              <a:t> (2008) ‘Oxfam Response to Urban Food Crisis: A Situational Analysis and Strategy Options’, Oxford: Oxfam</a:t>
            </a:r>
          </a:p>
          <a:p>
            <a:pPr marL="228600" indent="-228600">
              <a:buAutoNum type="alphaUcPeriod"/>
            </a:pP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breakdown of wealth groups has raised a number of key points. </a:t>
            </a:r>
          </a:p>
          <a:p>
            <a:r>
              <a:rPr lang="en-GB" sz="1200" kern="1200" dirty="0" smtClean="0">
                <a:solidFill>
                  <a:schemeClr val="tx1"/>
                </a:solidFill>
                <a:latin typeface="+mn-lt"/>
                <a:ea typeface="+mn-ea"/>
                <a:cs typeface="+mn-cs"/>
              </a:rPr>
              <a:t>1. Livelihoods are precarious. During an emergency it was observed that the number of people that can be categorised as being part of the wealthy group generally remains relatively stable. However, during crises and periods of economic stress, a significant number of people from the middle poor group slide down into the chronic poor wealth group. Similarly, significant numbers of the chronic poor also shift into the lower very poor wealth group. This highlights that the majority of the inhabitants of the informal settlements lack any effective resilience to crises.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2. his wealth group breakdown clearly points out the disparity between minimum estimated food and rent needs, and actual income, in an average non-emergency year. </a:t>
            </a:r>
          </a:p>
          <a:p>
            <a:r>
              <a:rPr lang="en-GB" sz="1200" kern="1200" dirty="0" smtClean="0">
                <a:solidFill>
                  <a:schemeClr val="tx1"/>
                </a:solidFill>
                <a:latin typeface="+mn-lt"/>
                <a:ea typeface="+mn-ea"/>
                <a:cs typeface="+mn-cs"/>
              </a:rPr>
              <a:t>The ‘very poor’ wealth group typically has an annual average income of 20,000 to 40,000 Kenyan shillings (approx. $247 - $ 494 USD). In comparison, the income required to cover basic needs is about 60,000 Kenyan shillings (approx. $741 USD) leaving a deficit of 40,000 to 20,000 Kenyan shillings.  </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2319962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9717572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INES</a:t>
            </a:r>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56214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To be adapted to suit needs</a:t>
            </a:r>
            <a:endParaRPr lang="en-GB" b="1"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INES</a:t>
            </a:r>
          </a:p>
          <a:p>
            <a:pPr>
              <a:spcBef>
                <a:spcPct val="0"/>
              </a:spcBef>
            </a:pPr>
            <a:endParaRPr lang="en-GB" b="1"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THIS STILL NEEDS FIXING</a:t>
            </a:r>
            <a:endParaRPr lang="en-GB" dirty="0" smtClean="0">
              <a:latin typeface="Arial" pitchFamily="34" charset="0"/>
              <a:cs typeface="Arial" pitchFamily="34" charset="0"/>
            </a:endParaRPr>
          </a:p>
        </p:txBody>
      </p:sp>
      <p:sp>
        <p:nvSpPr>
          <p:cNvPr id="23962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99246938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the </a:t>
            </a:r>
            <a:r>
              <a:rPr lang="en-GB" sz="1200" kern="1200" dirty="0" smtClean="0">
                <a:solidFill>
                  <a:schemeClr val="tx1"/>
                </a:solidFill>
                <a:latin typeface="+mn-lt"/>
                <a:ea typeface="+mn-ea"/>
                <a:cs typeface="+mn-cs"/>
              </a:rPr>
              <a:t>context of the informal settlements, characterised by income poverty and insecurity, a lack of social protection, a heavily market based economy - </a:t>
            </a:r>
            <a:r>
              <a:rPr lang="en-US" sz="1200" kern="1200" dirty="0" smtClean="0">
                <a:solidFill>
                  <a:schemeClr val="tx1"/>
                </a:solidFill>
                <a:latin typeface="+mn-lt"/>
                <a:ea typeface="+mn-ea"/>
                <a:cs typeface="+mn-cs"/>
              </a:rPr>
              <a:t>access to credit is vital.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a:t>
            </a:r>
            <a:r>
              <a:rPr lang="en-GB" sz="1200" kern="1200" dirty="0" smtClean="0">
                <a:solidFill>
                  <a:schemeClr val="tx1"/>
                </a:solidFill>
                <a:latin typeface="+mn-lt"/>
                <a:ea typeface="+mn-ea"/>
                <a:cs typeface="+mn-cs"/>
              </a:rPr>
              <a:t>Kenya Food Security Steering Group of 2011 </a:t>
            </a:r>
            <a:r>
              <a:rPr lang="en-US" sz="1200" kern="1200" dirty="0" smtClean="0">
                <a:solidFill>
                  <a:schemeClr val="tx1"/>
                </a:solidFill>
                <a:latin typeface="+mn-lt"/>
                <a:ea typeface="+mn-ea"/>
                <a:cs typeface="+mn-cs"/>
              </a:rPr>
              <a:t>, gauged that, in emergencies, 40% of the urban population is dependent on accessing credit to buy food. </a:t>
            </a:r>
            <a:r>
              <a:rPr lang="en-GB" sz="1200" kern="1200" dirty="0" smtClean="0">
                <a:solidFill>
                  <a:schemeClr val="tx1"/>
                </a:solidFill>
                <a:latin typeface="+mn-lt"/>
                <a:ea typeface="+mn-ea"/>
                <a:cs typeface="+mn-cs"/>
              </a:rPr>
              <a:t>Kenya Food Security Steering Group (KFSSG) Short Rains Assessment Survey (February 2011),</a:t>
            </a:r>
          </a:p>
          <a:p>
            <a:endParaRPr lang="en-GB" dirty="0" smtClean="0"/>
          </a:p>
          <a:p>
            <a:r>
              <a:rPr lang="en-GB" dirty="0" smtClean="0"/>
              <a:t>Many forms of formal and informal credit, accessed by different groups, predominantly because of pre-conditions</a:t>
            </a:r>
            <a:r>
              <a:rPr lang="en-GB" baseline="0" dirty="0" smtClean="0"/>
              <a:t> set to access credit. Small traders (</a:t>
            </a:r>
            <a:r>
              <a:rPr lang="en-GB" b="1" baseline="0" dirty="0" smtClean="0"/>
              <a:t>middle poor) </a:t>
            </a:r>
            <a:r>
              <a:rPr lang="en-GB" baseline="0" dirty="0" smtClean="0"/>
              <a:t>very important in the credit market system and </a:t>
            </a:r>
            <a:r>
              <a:rPr lang="en-GB" sz="1200" kern="1200" dirty="0" smtClean="0">
                <a:solidFill>
                  <a:schemeClr val="tx1"/>
                </a:solidFill>
                <a:latin typeface="+mn-lt"/>
                <a:ea typeface="+mn-ea"/>
                <a:cs typeface="+mn-cs"/>
              </a:rPr>
              <a:t>provide essential credit to a number of poorer households, ranging from </a:t>
            </a:r>
            <a:r>
              <a:rPr lang="en-GB" sz="1200" kern="1200" dirty="0" err="1" smtClean="0">
                <a:solidFill>
                  <a:schemeClr val="tx1"/>
                </a:solidFill>
                <a:latin typeface="+mn-lt"/>
                <a:ea typeface="+mn-ea"/>
                <a:cs typeface="+mn-cs"/>
              </a:rPr>
              <a:t>Ksh</a:t>
            </a:r>
            <a:r>
              <a:rPr lang="en-GB" sz="1200" kern="1200" dirty="0" smtClean="0">
                <a:solidFill>
                  <a:schemeClr val="tx1"/>
                </a:solidFill>
                <a:latin typeface="+mn-lt"/>
                <a:ea typeface="+mn-ea"/>
                <a:cs typeface="+mn-cs"/>
              </a:rPr>
              <a:t> 200-300 per person at any given time. </a:t>
            </a:r>
            <a:endParaRPr lang="en-GB" baseline="0" dirty="0" smtClean="0"/>
          </a:p>
          <a:p>
            <a:endParaRPr lang="en-GB" baseline="0" dirty="0" smtClean="0"/>
          </a:p>
          <a:p>
            <a:r>
              <a:rPr lang="en-GB" sz="1200" kern="1200" dirty="0" err="1" smtClean="0">
                <a:solidFill>
                  <a:schemeClr val="tx1"/>
                </a:solidFill>
                <a:latin typeface="+mn-lt"/>
                <a:ea typeface="+mn-ea"/>
                <a:cs typeface="+mn-cs"/>
              </a:rPr>
              <a:t>Mukuru’s</a:t>
            </a:r>
            <a:r>
              <a:rPr lang="en-GB" sz="1200" kern="120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poor wealth group </a:t>
            </a:r>
            <a:r>
              <a:rPr lang="en-GB" sz="1200" kern="1200" dirty="0" smtClean="0">
                <a:solidFill>
                  <a:schemeClr val="tx1"/>
                </a:solidFill>
                <a:latin typeface="+mn-lt"/>
                <a:ea typeface="+mn-ea"/>
                <a:cs typeface="+mn-cs"/>
              </a:rPr>
              <a:t>depends on casual jobs and petty trade for income. Those in casual jobs have a highly volatile income, and for those engaged in petty trade have limited funds to secure sufficient business capital. </a:t>
            </a:r>
          </a:p>
          <a:p>
            <a:r>
              <a:rPr lang="en-GB" sz="1200" kern="1200" dirty="0" smtClean="0">
                <a:solidFill>
                  <a:schemeClr val="tx1"/>
                </a:solidFill>
                <a:latin typeface="+mn-lt"/>
                <a:ea typeface="+mn-ea"/>
                <a:cs typeface="+mn-cs"/>
              </a:rPr>
              <a:t>To address regular household needs, the majority of this group access credit either in kind (in the form of food from other petty traders), or, much less frequently, in cash from local </a:t>
            </a:r>
            <a:r>
              <a:rPr lang="en-GB" sz="1200" kern="1200" dirty="0" err="1" smtClean="0">
                <a:solidFill>
                  <a:schemeClr val="tx1"/>
                </a:solidFill>
                <a:latin typeface="+mn-lt"/>
                <a:ea typeface="+mn-ea"/>
                <a:cs typeface="+mn-cs"/>
              </a:rPr>
              <a:t>chama</a:t>
            </a:r>
            <a:r>
              <a:rPr lang="en-GB" sz="1200" kern="1200" dirty="0" smtClean="0">
                <a:solidFill>
                  <a:schemeClr val="tx1"/>
                </a:solidFill>
                <a:latin typeface="+mn-lt"/>
                <a:ea typeface="+mn-ea"/>
                <a:cs typeface="+mn-cs"/>
              </a:rPr>
              <a:t>. This type of credit serves to meet this groups’ survival needs – in that it allows for the poor to access enough food for the day, or to restock their shops on a very small scale.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 turn, the poor are also an essential part of the market system, in that they lend to the very poor. This is mostly in kind, through food credit, although food donations are also common. </a:t>
            </a:r>
          </a:p>
          <a:p>
            <a:endParaRPr lang="en-GB" dirty="0" smtClean="0"/>
          </a:p>
          <a:p>
            <a:r>
              <a:rPr lang="en-GB" sz="1200" kern="1200" dirty="0" smtClean="0">
                <a:solidFill>
                  <a:schemeClr val="tx1"/>
                </a:solidFill>
                <a:latin typeface="+mn-lt"/>
                <a:ea typeface="+mn-ea"/>
                <a:cs typeface="+mn-cs"/>
              </a:rPr>
              <a:t>The </a:t>
            </a:r>
            <a:r>
              <a:rPr lang="en-GB" sz="1200" b="1" kern="1200" dirty="0" smtClean="0">
                <a:solidFill>
                  <a:schemeClr val="tx1"/>
                </a:solidFill>
                <a:latin typeface="+mn-lt"/>
                <a:ea typeface="+mn-ea"/>
                <a:cs typeface="+mn-cs"/>
              </a:rPr>
              <a:t>very poor</a:t>
            </a:r>
            <a:r>
              <a:rPr lang="en-GB" sz="1200" kern="1200" dirty="0" smtClean="0">
                <a:solidFill>
                  <a:schemeClr val="tx1"/>
                </a:solidFill>
                <a:latin typeface="+mn-lt"/>
                <a:ea typeface="+mn-ea"/>
                <a:cs typeface="+mn-cs"/>
              </a:rPr>
              <a:t> lack any real access to credit. This group does not have any regular source of income and mostly depends on gifts and donations from neighbours and friends. </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6218670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During emergencies, small traders (</a:t>
            </a:r>
            <a:r>
              <a:rPr lang="en-GB" sz="1200" b="1" kern="1200" dirty="0" smtClean="0">
                <a:solidFill>
                  <a:schemeClr val="tx1"/>
                </a:solidFill>
                <a:latin typeface="+mn-lt"/>
                <a:ea typeface="+mn-ea"/>
                <a:cs typeface="+mn-cs"/>
              </a:rPr>
              <a:t>middle poor</a:t>
            </a:r>
            <a:r>
              <a:rPr lang="en-GB" sz="1200" kern="1200" dirty="0" smtClean="0">
                <a:solidFill>
                  <a:schemeClr val="tx1"/>
                </a:solidFill>
                <a:latin typeface="+mn-lt"/>
                <a:ea typeface="+mn-ea"/>
                <a:cs typeface="+mn-cs"/>
              </a:rPr>
              <a:t>) are likely to be greatly affected. During non-crisis (chronic) periods, this group is just able to cover their expenditure. In an emergency this group is unlikely to be able to maintain their livelihoods and will move to the poor wealth group. This has severe implications for their ability to provide essential credit to the target group. Reaching out to this group with a response mechanism will help to keep the credit links live and will also help in reducing the number of target population to be reached in the next crisis.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 emergencies, the poor do not give credit to the very poor. During the annual hunger period, the poor cut down on the number of meals they consume per day as well as cutting down on other expenses such as education, health and water and sanitation. During these times this group generally try and adopt many livelihood strategies to boost their incomes sufficiently to meet their survival needs. Due to the small scale of their businesses, emergencies significantly increase the risk of falling into the very poor wealth category.</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For the very poor, emergencies signal the drying up of their already meagre sources of both credit and in kind donations. Credit tends to only be available to the very poor, from the religious institutions which offer very small scale cash credit of Ksh100.</a:t>
            </a:r>
          </a:p>
          <a:p>
            <a:endParaRPr lang="en-GB" baseline="0" dirty="0" smtClean="0"/>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5354578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INES</a:t>
            </a:r>
          </a:p>
          <a:p>
            <a:r>
              <a:rPr lang="en-GB" sz="1200" kern="1200" dirty="0" smtClean="0">
                <a:solidFill>
                  <a:schemeClr val="tx1"/>
                </a:solidFill>
                <a:latin typeface="+mn-lt"/>
                <a:ea typeface="+mn-ea"/>
                <a:cs typeface="+mn-cs"/>
              </a:rPr>
              <a:t>This assessment strongly demonstrated that, while it is necessary to be better prepared to understand and respond to emergency survival needs.... market analysis can produce repose options that deal with the very real chronic needs faced by many populations.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showed that it is relevant, appropriate and necessary to look beyond survival needs to analyse what is necessary to support livelihood protection and promotion. </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0980925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a:p>
            <a:pPr>
              <a:spcBef>
                <a:spcPct val="0"/>
              </a:spcBef>
            </a:pPr>
            <a:r>
              <a:rPr lang="en-GB" dirty="0" smtClean="0">
                <a:latin typeface="Arial" pitchFamily="34" charset="0"/>
                <a:cs typeface="Arial" pitchFamily="34" charset="0"/>
              </a:rPr>
              <a:t>Refer to EMMA toolkit, Ga</a:t>
            </a:r>
            <a:r>
              <a:rPr lang="en-GB" baseline="0" dirty="0" smtClean="0">
                <a:latin typeface="Arial" pitchFamily="34" charset="0"/>
                <a:cs typeface="Arial" pitchFamily="34" charset="0"/>
              </a:rPr>
              <a:t>p Analysis, starting </a:t>
            </a:r>
            <a:r>
              <a:rPr lang="en-GB" baseline="0" smtClean="0">
                <a:latin typeface="Arial" pitchFamily="34" charset="0"/>
                <a:cs typeface="Arial" pitchFamily="34" charset="0"/>
              </a:rPr>
              <a:t>on page 127.</a:t>
            </a:r>
          </a:p>
          <a:p>
            <a:pPr>
              <a:spcBef>
                <a:spcPct val="0"/>
              </a:spcBef>
            </a:pPr>
            <a:endParaRPr lang="en-GB" dirty="0" smtClean="0">
              <a:latin typeface="Arial" pitchFamily="34" charset="0"/>
              <a:cs typeface="Arial" pitchFamily="34" charset="0"/>
            </a:endParaRPr>
          </a:p>
        </p:txBody>
      </p:sp>
      <p:sp>
        <p:nvSpPr>
          <p:cNvPr id="32563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5744315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p:spPr>
      </p:sp>
      <p:sp>
        <p:nvSpPr>
          <p:cNvPr id="326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3266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1479655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p:txBody>
      </p:sp>
      <p:sp>
        <p:nvSpPr>
          <p:cNvPr id="3276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6558719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1BEB346B-96F4-6A44-BF1F-996833A3936E}" type="slidenum">
              <a:rPr lang="en-US"/>
              <a:pPr/>
              <a:t>135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spcBef>
                <a:spcPct val="0"/>
              </a:spcBef>
            </a:pPr>
            <a:endParaRPr lang="en-GB" sz="240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92346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BEN</a:t>
            </a:r>
          </a:p>
          <a:p>
            <a:pPr>
              <a:spcBef>
                <a:spcPct val="0"/>
              </a:spcBef>
            </a:pPr>
            <a:r>
              <a:rPr lang="en-GB" dirty="0" smtClean="0"/>
              <a:t>THIS IS THE ONLY SLIDE ABOUT</a:t>
            </a:r>
            <a:r>
              <a:rPr lang="en-GB" baseline="0" dirty="0" smtClean="0"/>
              <a:t> WHICH I HAVE QUESTIONS</a:t>
            </a:r>
          </a:p>
          <a:p>
            <a:pPr>
              <a:spcBef>
                <a:spcPct val="0"/>
              </a:spcBef>
            </a:pPr>
            <a:endParaRPr lang="en-GB" dirty="0" smtClean="0"/>
          </a:p>
          <a:p>
            <a:pPr>
              <a:spcBef>
                <a:spcPct val="0"/>
              </a:spcBef>
            </a:pPr>
            <a:r>
              <a:rPr lang="en-GB" dirty="0" smtClean="0"/>
              <a:t>Depending on the context and objective of the market assessment, together with the capacity of the participants, you can select the straight forward gap analysis table, or the gap analysis table that also records chronic needs. </a:t>
            </a:r>
          </a:p>
          <a:p>
            <a:pPr>
              <a:spcBef>
                <a:spcPct val="0"/>
              </a:spcBef>
            </a:pPr>
            <a:endParaRPr lang="en-GB" dirty="0" smtClean="0"/>
          </a:p>
          <a:p>
            <a:pPr>
              <a:spcBef>
                <a:spcPct val="0"/>
              </a:spcBef>
            </a:pPr>
            <a:r>
              <a:rPr lang="en-GB" dirty="0" smtClean="0"/>
              <a:t>THIS FIRST</a:t>
            </a:r>
            <a:r>
              <a:rPr lang="en-GB" baseline="0" dirty="0" smtClean="0"/>
              <a:t> TABLE TRIES TO MEASURE THE GAP IN AN EMERGENCY. </a:t>
            </a:r>
            <a:endParaRPr lang="en-GB" dirty="0" smtClean="0"/>
          </a:p>
          <a:p>
            <a:pPr>
              <a:spcBef>
                <a:spcPct val="0"/>
              </a:spcBef>
            </a:pPr>
            <a:endParaRPr lang="en-GB" dirty="0" smtClean="0"/>
          </a:p>
          <a:p>
            <a:pPr>
              <a:spcBef>
                <a:spcPct val="0"/>
              </a:spcBef>
            </a:pPr>
            <a:r>
              <a:rPr lang="en-GB" dirty="0" smtClean="0"/>
              <a:t>If you record chronic needs –this will enrich the response recommendations, not only for preparedness and contingency planning for survival needs, but also for immediate short-longer term livelihood protection and promotion. </a:t>
            </a:r>
          </a:p>
          <a:p>
            <a:pPr>
              <a:spcBef>
                <a:spcPct val="0"/>
              </a:spcBef>
            </a:pPr>
            <a:endParaRPr lang="en-GB" dirty="0" smtClean="0"/>
          </a:p>
          <a:p>
            <a:pPr>
              <a:spcBef>
                <a:spcPct val="0"/>
              </a:spcBef>
            </a:pPr>
            <a:r>
              <a:rPr lang="en-GB" dirty="0" smtClean="0"/>
              <a:t>IF YOU WANT TO INCLUDE EMERGENCY AND CHRONIS</a:t>
            </a:r>
            <a:r>
              <a:rPr lang="en-GB" baseline="0" dirty="0" smtClean="0"/>
              <a:t> NEEDS – YOU COULD USE THE SECOND TABLE ON THE NEXT SLIDE</a:t>
            </a:r>
            <a:endParaRPr lang="en-GB" dirty="0" smtClean="0"/>
          </a:p>
        </p:txBody>
      </p:sp>
      <p:sp>
        <p:nvSpPr>
          <p:cNvPr id="32870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44019528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Ensure that participants know that if they want to look at chronic</a:t>
            </a:r>
            <a:r>
              <a:rPr lang="en-GB" baseline="0" dirty="0" smtClean="0"/>
              <a:t> alongside emergency needs, this will have to followed through into the questionnaire. </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24054616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BEN</a:t>
            </a:r>
          </a:p>
        </p:txBody>
      </p:sp>
      <p:sp>
        <p:nvSpPr>
          <p:cNvPr id="3297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67192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cs typeface="Arial" pitchFamily="34" charset="0"/>
              </a:rPr>
              <a:t>Put this on flip chart</a:t>
            </a:r>
            <a:r>
              <a:rPr lang="en-GB" b="1" baseline="0" dirty="0" smtClean="0">
                <a:latin typeface="Arial" pitchFamily="34" charset="0"/>
                <a:cs typeface="Arial" pitchFamily="34" charset="0"/>
              </a:rPr>
              <a:t> paper on wall</a:t>
            </a:r>
            <a:endParaRPr lang="en-GB" b="1" dirty="0" smtClean="0">
              <a:latin typeface="Arial" pitchFamily="34" charset="0"/>
              <a:cs typeface="Arial" pitchFamily="34" charset="0"/>
            </a:endParaRPr>
          </a:p>
        </p:txBody>
      </p:sp>
      <p:sp>
        <p:nvSpPr>
          <p:cNvPr id="24064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3907257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 It is </a:t>
            </a:r>
            <a:r>
              <a:rPr lang="en-GB" sz="1200" b="1" kern="1200" dirty="0" smtClean="0">
                <a:solidFill>
                  <a:schemeClr val="tx1"/>
                </a:solidFill>
                <a:latin typeface="+mn-lt"/>
                <a:ea typeface="+mn-ea"/>
                <a:cs typeface="+mn-cs"/>
              </a:rPr>
              <a:t>essential</a:t>
            </a:r>
            <a:r>
              <a:rPr lang="en-GB" sz="1200" kern="1200" dirty="0" smtClean="0">
                <a:solidFill>
                  <a:schemeClr val="tx1"/>
                </a:solidFill>
                <a:latin typeface="+mn-lt"/>
                <a:ea typeface="+mn-ea"/>
                <a:cs typeface="+mn-cs"/>
              </a:rPr>
              <a:t> that the groups come back together </a:t>
            </a:r>
            <a:r>
              <a:rPr lang="en-GB" sz="1200" b="1" kern="1200" dirty="0" smtClean="0">
                <a:solidFill>
                  <a:schemeClr val="tx1"/>
                </a:solidFill>
                <a:latin typeface="+mn-lt"/>
                <a:ea typeface="+mn-ea"/>
                <a:cs typeface="+mn-cs"/>
              </a:rPr>
              <a:t>each evening</a:t>
            </a:r>
            <a:r>
              <a:rPr lang="en-GB" sz="1200" kern="1200" dirty="0" smtClean="0">
                <a:solidFill>
                  <a:schemeClr val="tx1"/>
                </a:solidFill>
                <a:latin typeface="+mn-lt"/>
                <a:ea typeface="+mn-ea"/>
                <a:cs typeface="+mn-cs"/>
              </a:rPr>
              <a:t> after fieldwork to discuss findings and re-prioritise fieldwork activities. As this is an iterative process, key analytical questions may change. This process will enable the facilitator, team leaders and participants to reflect on findings to date (including assumptions made about the target group, needs, and the initial market system), how this fits into the evolving theory of how the market system functions, and what they need to find out next.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Data collection is an </a:t>
            </a:r>
            <a:r>
              <a:rPr lang="en-GB" sz="1200" b="1" kern="1200" dirty="0" smtClean="0">
                <a:solidFill>
                  <a:schemeClr val="tx1"/>
                </a:solidFill>
                <a:latin typeface="+mn-lt"/>
                <a:ea typeface="+mn-ea"/>
                <a:cs typeface="+mn-cs"/>
              </a:rPr>
              <a:t>iterative process </a:t>
            </a:r>
            <a:r>
              <a:rPr lang="en-GB" sz="1200" kern="1200" dirty="0" smtClean="0">
                <a:solidFill>
                  <a:schemeClr val="tx1"/>
                </a:solidFill>
                <a:latin typeface="+mn-lt"/>
                <a:ea typeface="+mn-ea"/>
                <a:cs typeface="+mn-cs"/>
              </a:rPr>
              <a:t>that will lead to the formulation and reformulation of ideas about the relationships in the market system, volumes and prices. Data collection allows you to </a:t>
            </a:r>
            <a:r>
              <a:rPr lang="en-GB" sz="1200" b="1" kern="1200" dirty="0" smtClean="0">
                <a:solidFill>
                  <a:schemeClr val="tx1"/>
                </a:solidFill>
                <a:latin typeface="+mn-lt"/>
                <a:ea typeface="+mn-ea"/>
                <a:cs typeface="+mn-cs"/>
              </a:rPr>
              <a:t>hypothesise, verify, quantify and adapt. </a:t>
            </a:r>
          </a:p>
          <a:p>
            <a:endParaRPr lang="en-GB" dirty="0" smtClean="0">
              <a:latin typeface="Arial" pitchFamily="34" charset="0"/>
              <a:cs typeface="Arial" pitchFamily="34" charset="0"/>
            </a:endParaRPr>
          </a:p>
        </p:txBody>
      </p:sp>
      <p:sp>
        <p:nvSpPr>
          <p:cNvPr id="33075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4218270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bwMode="auto">
          <a:xfrm>
            <a:off x="676275" y="4687888"/>
            <a:ext cx="5413375" cy="4638550"/>
          </a:xfrm>
          <a:noFill/>
        </p:spPr>
        <p:txBody>
          <a:bodyPr wrap="square" numCol="1" anchor="t" anchorCtr="0" compatLnSpc="1">
            <a:prstTxWarp prst="textNoShape">
              <a:avLst/>
            </a:prstTxWarp>
            <a:normAutofit fontScale="62500" lnSpcReduction="20000"/>
          </a:bodyPr>
          <a:lstStyle/>
          <a:p>
            <a:r>
              <a:rPr lang="en-GB" sz="1800" kern="1200" dirty="0" smtClean="0">
                <a:solidFill>
                  <a:schemeClr val="tx1"/>
                </a:solidFill>
                <a:latin typeface="+mn-lt"/>
                <a:ea typeface="+mn-ea"/>
                <a:cs typeface="+mn-cs"/>
              </a:rPr>
              <a:t>Before beginning the fieldwork and analysis, it is critical to understand the </a:t>
            </a:r>
            <a:r>
              <a:rPr lang="en-GB" sz="1800" b="1" kern="1200" dirty="0" smtClean="0">
                <a:solidFill>
                  <a:schemeClr val="tx1"/>
                </a:solidFill>
                <a:latin typeface="+mn-lt"/>
                <a:ea typeface="+mn-ea"/>
                <a:cs typeface="+mn-cs"/>
              </a:rPr>
              <a:t>breadth of the possible responses</a:t>
            </a:r>
            <a:r>
              <a:rPr lang="en-GB" sz="1800" kern="1200" dirty="0" smtClean="0">
                <a:solidFill>
                  <a:schemeClr val="tx1"/>
                </a:solidFill>
                <a:latin typeface="+mn-lt"/>
                <a:ea typeface="+mn-ea"/>
                <a:cs typeface="+mn-cs"/>
              </a:rPr>
              <a:t>. Are you looking to understand just baseline needs and emergency needs (for preparedness or emergency response), or do you want to take a broader perspective and look at baseline, emergency and ideal needs, to allow the creation of longer term and broader responses options. </a:t>
            </a:r>
          </a:p>
          <a:p>
            <a:r>
              <a:rPr lang="en-GB" sz="1800" kern="1200" dirty="0" smtClean="0">
                <a:solidFill>
                  <a:schemeClr val="tx1"/>
                </a:solidFill>
                <a:latin typeface="+mn-lt"/>
                <a:ea typeface="+mn-ea"/>
                <a:cs typeface="+mn-cs"/>
              </a:rPr>
              <a:t> </a:t>
            </a:r>
          </a:p>
          <a:p>
            <a:r>
              <a:rPr lang="en-GB" sz="1800" kern="1200" dirty="0" smtClean="0">
                <a:solidFill>
                  <a:schemeClr val="tx1"/>
                </a:solidFill>
                <a:latin typeface="+mn-lt"/>
                <a:ea typeface="+mn-ea"/>
                <a:cs typeface="+mn-cs"/>
              </a:rPr>
              <a:t>It is also necessary to ensure that we have a shared understanding of </a:t>
            </a:r>
            <a:r>
              <a:rPr lang="en-GB" sz="1800" b="1" kern="1200" dirty="0" smtClean="0">
                <a:solidFill>
                  <a:schemeClr val="tx1"/>
                </a:solidFill>
                <a:latin typeface="+mn-lt"/>
                <a:ea typeface="+mn-ea"/>
                <a:cs typeface="+mn-cs"/>
              </a:rPr>
              <a:t>who</a:t>
            </a:r>
            <a:r>
              <a:rPr lang="en-GB" sz="1800" kern="1200" dirty="0" smtClean="0">
                <a:solidFill>
                  <a:schemeClr val="tx1"/>
                </a:solidFill>
                <a:latin typeface="+mn-lt"/>
                <a:ea typeface="+mn-ea"/>
                <a:cs typeface="+mn-cs"/>
              </a:rPr>
              <a:t> the target group are. For example, if we are looking at the poor and very poor wealth groups, how will we distinguish these? What will some of the defining characteristics be? </a:t>
            </a:r>
          </a:p>
          <a:p>
            <a:r>
              <a:rPr lang="en-GB" sz="1800" kern="1200" dirty="0" smtClean="0">
                <a:solidFill>
                  <a:schemeClr val="tx1"/>
                </a:solidFill>
                <a:latin typeface="+mn-lt"/>
                <a:ea typeface="+mn-ea"/>
                <a:cs typeface="+mn-cs"/>
              </a:rPr>
              <a:t> </a:t>
            </a:r>
          </a:p>
          <a:p>
            <a:r>
              <a:rPr lang="en-GB" sz="1800" b="1" kern="1200" dirty="0" smtClean="0">
                <a:solidFill>
                  <a:schemeClr val="tx1"/>
                </a:solidFill>
                <a:latin typeface="+mn-lt"/>
                <a:ea typeface="+mn-ea"/>
                <a:cs typeface="+mn-cs"/>
              </a:rPr>
              <a:t>Areas</a:t>
            </a:r>
            <a:r>
              <a:rPr lang="en-GB" sz="1800" kern="1200" dirty="0" smtClean="0">
                <a:solidFill>
                  <a:schemeClr val="tx1"/>
                </a:solidFill>
                <a:latin typeface="+mn-lt"/>
                <a:ea typeface="+mn-ea"/>
                <a:cs typeface="+mn-cs"/>
              </a:rPr>
              <a:t> selected for the assessment should offer some comparison, so that the fuller picture of the market systems for the target groups emerges. </a:t>
            </a:r>
          </a:p>
          <a:p>
            <a:r>
              <a:rPr lang="en-GB" sz="1800" kern="1200" dirty="0" smtClean="0">
                <a:solidFill>
                  <a:schemeClr val="tx1"/>
                </a:solidFill>
                <a:latin typeface="+mn-lt"/>
                <a:ea typeface="+mn-ea"/>
                <a:cs typeface="+mn-cs"/>
              </a:rPr>
              <a:t> </a:t>
            </a:r>
          </a:p>
          <a:p>
            <a:r>
              <a:rPr lang="en-GB" sz="1800" kern="1200" dirty="0" smtClean="0">
                <a:solidFill>
                  <a:schemeClr val="tx1"/>
                </a:solidFill>
                <a:latin typeface="+mn-lt"/>
                <a:ea typeface="+mn-ea"/>
                <a:cs typeface="+mn-cs"/>
              </a:rPr>
              <a:t>It is important to </a:t>
            </a:r>
            <a:r>
              <a:rPr lang="en-GB" sz="1800" b="1" kern="1200" dirty="0" smtClean="0">
                <a:solidFill>
                  <a:schemeClr val="tx1"/>
                </a:solidFill>
                <a:latin typeface="+mn-lt"/>
                <a:ea typeface="+mn-ea"/>
                <a:cs typeface="+mn-cs"/>
              </a:rPr>
              <a:t>coordinate</a:t>
            </a:r>
            <a:r>
              <a:rPr lang="en-GB" sz="1800" kern="1200" dirty="0" smtClean="0">
                <a:solidFill>
                  <a:schemeClr val="tx1"/>
                </a:solidFill>
                <a:latin typeface="+mn-lt"/>
                <a:ea typeface="+mn-ea"/>
                <a:cs typeface="+mn-cs"/>
              </a:rPr>
              <a:t> with other teams, so that there is not an influx of fieldwork activities all in the same area, at the same time. Moreover, coordination may mean that teams covering market system A, can ask questions on behalf of the team looking at market system B. Clearly, this will need thinking through to see if it is appropriate. It is also important to think though how the teams will be </a:t>
            </a:r>
            <a:r>
              <a:rPr lang="en-GB" sz="1800" b="1" kern="1200" dirty="0" smtClean="0">
                <a:solidFill>
                  <a:schemeClr val="tx1"/>
                </a:solidFill>
                <a:latin typeface="+mn-lt"/>
                <a:ea typeface="+mn-ea"/>
                <a:cs typeface="+mn-cs"/>
              </a:rPr>
              <a:t>organised</a:t>
            </a:r>
            <a:r>
              <a:rPr lang="en-GB" sz="1800" kern="1200" dirty="0" smtClean="0">
                <a:solidFill>
                  <a:schemeClr val="tx1"/>
                </a:solidFill>
                <a:latin typeface="+mn-lt"/>
                <a:ea typeface="+mn-ea"/>
                <a:cs typeface="+mn-cs"/>
              </a:rPr>
              <a:t> throughout the fieldwork. Is it better to conduct interviews as individuals, in pairs, in groups? Are there any gender issues that you need to think through in terms of interviewing. </a:t>
            </a:r>
          </a:p>
          <a:p>
            <a:r>
              <a:rPr lang="en-GB" sz="1800" kern="1200" dirty="0" smtClean="0">
                <a:solidFill>
                  <a:schemeClr val="tx1"/>
                </a:solidFill>
                <a:latin typeface="+mn-lt"/>
                <a:ea typeface="+mn-ea"/>
                <a:cs typeface="+mn-cs"/>
              </a:rPr>
              <a:t> </a:t>
            </a:r>
          </a:p>
          <a:p>
            <a:pPr>
              <a:spcBef>
                <a:spcPts val="0"/>
              </a:spcBef>
            </a:pPr>
            <a:r>
              <a:rPr lang="en-GB" sz="1800" kern="1200" dirty="0" smtClean="0">
                <a:solidFill>
                  <a:schemeClr val="tx1"/>
                </a:solidFill>
                <a:latin typeface="+mn-lt"/>
                <a:ea typeface="+mn-ea"/>
                <a:cs typeface="+mn-cs"/>
              </a:rPr>
              <a:t>It is important to aim to have balanced teams and balance within teams. You may wish to consider:  gender, </a:t>
            </a:r>
            <a:r>
              <a:rPr lang="en-GB" sz="1800" kern="1200" dirty="0" err="1" smtClean="0">
                <a:solidFill>
                  <a:schemeClr val="tx1"/>
                </a:solidFill>
                <a:latin typeface="+mn-lt"/>
                <a:ea typeface="+mn-ea"/>
                <a:cs typeface="+mn-cs"/>
              </a:rPr>
              <a:t>sectoral</a:t>
            </a:r>
            <a:r>
              <a:rPr lang="en-GB" sz="1800" kern="1200" dirty="0" smtClean="0">
                <a:solidFill>
                  <a:schemeClr val="tx1"/>
                </a:solidFill>
                <a:latin typeface="+mn-lt"/>
                <a:ea typeface="+mn-ea"/>
                <a:cs typeface="+mn-cs"/>
              </a:rPr>
              <a:t> experience,  capacity, domestic and international staff, </a:t>
            </a:r>
          </a:p>
          <a:p>
            <a:pPr lvl="0">
              <a:spcBef>
                <a:spcPts val="0"/>
              </a:spcBef>
            </a:pPr>
            <a:r>
              <a:rPr lang="en-GB" sz="1800" kern="1200" dirty="0" smtClean="0">
                <a:solidFill>
                  <a:schemeClr val="tx1"/>
                </a:solidFill>
                <a:latin typeface="+mn-lt"/>
                <a:ea typeface="+mn-ea"/>
                <a:cs typeface="+mn-cs"/>
              </a:rPr>
              <a:t>local language speakers, partners and NGOs</a:t>
            </a:r>
          </a:p>
          <a:p>
            <a:pPr>
              <a:spcBef>
                <a:spcPts val="0"/>
              </a:spcBef>
            </a:pPr>
            <a:r>
              <a:rPr lang="en-GB" sz="1800" kern="1200" dirty="0" smtClean="0">
                <a:solidFill>
                  <a:schemeClr val="tx1"/>
                </a:solidFill>
                <a:latin typeface="+mn-lt"/>
                <a:ea typeface="+mn-ea"/>
                <a:cs typeface="+mn-cs"/>
              </a:rPr>
              <a:t> </a:t>
            </a:r>
          </a:p>
          <a:p>
            <a:r>
              <a:rPr lang="en-GB" sz="1800" kern="1200" dirty="0" smtClean="0">
                <a:solidFill>
                  <a:schemeClr val="tx1"/>
                </a:solidFill>
                <a:latin typeface="+mn-lt"/>
                <a:ea typeface="+mn-ea"/>
                <a:cs typeface="+mn-cs"/>
              </a:rPr>
              <a:t>It is always important to try generate a </a:t>
            </a:r>
            <a:r>
              <a:rPr lang="en-GB" sz="1800" b="1" kern="1200" dirty="0" smtClean="0">
                <a:solidFill>
                  <a:schemeClr val="tx1"/>
                </a:solidFill>
                <a:latin typeface="+mn-lt"/>
                <a:ea typeface="+mn-ea"/>
                <a:cs typeface="+mn-cs"/>
              </a:rPr>
              <a:t>gender perspective</a:t>
            </a:r>
            <a:r>
              <a:rPr lang="en-GB" sz="1800" kern="1200" dirty="0" smtClean="0">
                <a:solidFill>
                  <a:schemeClr val="tx1"/>
                </a:solidFill>
                <a:latin typeface="+mn-lt"/>
                <a:ea typeface="+mn-ea"/>
                <a:cs typeface="+mn-cs"/>
              </a:rPr>
              <a:t> of the market system. As such, it is a good idea to ask in interviews about the role of gender in the market chain and market environment. </a:t>
            </a:r>
          </a:p>
          <a:p>
            <a:endParaRPr lang="en-GB" sz="1200" kern="1200" dirty="0" smtClean="0">
              <a:solidFill>
                <a:schemeClr val="tx1"/>
              </a:solidFill>
              <a:latin typeface="+mn-lt"/>
              <a:ea typeface="+mn-ea"/>
              <a:cs typeface="+mn-cs"/>
            </a:endParaRPr>
          </a:p>
        </p:txBody>
      </p:sp>
      <p:sp>
        <p:nvSpPr>
          <p:cNvPr id="33178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945610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lvl="0">
              <a:spcBef>
                <a:spcPts val="0"/>
              </a:spcBef>
            </a:pPr>
            <a:r>
              <a:rPr lang="en-GB" b="1" dirty="0" smtClean="0"/>
              <a:t>Who, where and how? (20 minutes)</a:t>
            </a:r>
            <a:endParaRPr lang="en-GB" dirty="0" smtClean="0"/>
          </a:p>
          <a:p>
            <a:pPr>
              <a:spcBef>
                <a:spcPts val="0"/>
              </a:spcBef>
            </a:pPr>
            <a:r>
              <a:rPr lang="en-GB" u="sng" dirty="0" smtClean="0"/>
              <a:t>Objective:</a:t>
            </a:r>
            <a:r>
              <a:rPr lang="en-GB" dirty="0" smtClean="0"/>
              <a:t> to develop a shared understanding of the fieldwork  </a:t>
            </a:r>
          </a:p>
          <a:p>
            <a:pPr>
              <a:spcBef>
                <a:spcPts val="0"/>
              </a:spcBef>
            </a:pPr>
            <a:r>
              <a:rPr lang="en-GB" u="sng" dirty="0" smtClean="0"/>
              <a:t>Resources needed: </a:t>
            </a:r>
            <a:r>
              <a:rPr lang="en-GB" dirty="0" smtClean="0"/>
              <a:t>flipchart to record information, maps of the area</a:t>
            </a:r>
          </a:p>
          <a:p>
            <a:pPr>
              <a:spcBef>
                <a:spcPts val="0"/>
              </a:spcBef>
            </a:pPr>
            <a:r>
              <a:rPr lang="en-GB" dirty="0" smtClean="0"/>
              <a:t> </a:t>
            </a:r>
          </a:p>
          <a:p>
            <a:pPr>
              <a:spcBef>
                <a:spcPts val="0"/>
              </a:spcBef>
            </a:pPr>
            <a:r>
              <a:rPr lang="en-GB" dirty="0" smtClean="0"/>
              <a:t>Write Who, Where and How on three separate flipchart sheets.  In plenary, discuss:</a:t>
            </a:r>
          </a:p>
          <a:p>
            <a:pPr lvl="0">
              <a:spcBef>
                <a:spcPts val="0"/>
              </a:spcBef>
            </a:pPr>
            <a:r>
              <a:rPr lang="en-GB" dirty="0" smtClean="0"/>
              <a:t>How we can distinguish the target group. What are their typical characteristics?</a:t>
            </a:r>
          </a:p>
          <a:p>
            <a:pPr lvl="0">
              <a:spcBef>
                <a:spcPts val="0"/>
              </a:spcBef>
            </a:pPr>
            <a:r>
              <a:rPr lang="en-GB" dirty="0" smtClean="0"/>
              <a:t>Where are the areas we will work (finding 2-3 for comparison purposes). Why are we choosing these areas? </a:t>
            </a:r>
          </a:p>
          <a:p>
            <a:pPr>
              <a:spcBef>
                <a:spcPts val="0"/>
              </a:spcBef>
            </a:pPr>
            <a:r>
              <a:rPr lang="en-GB" dirty="0" smtClean="0"/>
              <a:t>How can we organise our teams to ensure better working practices. This could involve sharing a few critical questions, and will include questions of how to avoid overlap, how the teams will be divided for interviews, and what logistics should we consider</a:t>
            </a:r>
            <a:endParaRPr lang="en-US" dirty="0" smtClean="0">
              <a:cs typeface="Arial" pitchFamily="34" charset="0"/>
            </a:endParaRPr>
          </a:p>
          <a:p>
            <a:pPr>
              <a:spcBef>
                <a:spcPct val="0"/>
              </a:spcBef>
            </a:pPr>
            <a:endParaRPr lang="en-US" dirty="0" smtClean="0">
              <a:cs typeface="Arial" pitchFamily="34" charset="0"/>
            </a:endParaRPr>
          </a:p>
          <a:p>
            <a:pPr>
              <a:spcBef>
                <a:spcPct val="0"/>
              </a:spcBef>
            </a:pPr>
            <a:r>
              <a:rPr lang="en-GB" dirty="0" smtClean="0"/>
              <a:t>In designing fieldwork – we need to understand: </a:t>
            </a:r>
          </a:p>
          <a:p>
            <a:pPr>
              <a:spcBef>
                <a:spcPct val="0"/>
              </a:spcBef>
            </a:pPr>
            <a:r>
              <a:rPr lang="en-GB" dirty="0" smtClean="0"/>
              <a:t>How we can identify our target group;</a:t>
            </a:r>
          </a:p>
          <a:p>
            <a:pPr>
              <a:spcBef>
                <a:spcPct val="0"/>
              </a:spcBef>
            </a:pPr>
            <a:r>
              <a:rPr lang="en-GB" dirty="0" smtClean="0"/>
              <a:t>Which areas will be selected for interviews and why;</a:t>
            </a:r>
          </a:p>
          <a:p>
            <a:pPr>
              <a:spcBef>
                <a:spcPct val="0"/>
              </a:spcBef>
            </a:pPr>
            <a:r>
              <a:rPr lang="en-GB" dirty="0" smtClean="0"/>
              <a:t>Which actors/households/authorities will be interviewed;</a:t>
            </a:r>
          </a:p>
          <a:p>
            <a:pPr>
              <a:spcBef>
                <a:spcPct val="0"/>
              </a:spcBef>
            </a:pPr>
            <a:r>
              <a:rPr lang="en-GB" dirty="0" smtClean="0"/>
              <a:t>Which methodology will be followed (focus group discussion, household interview? Stakeholder interview);</a:t>
            </a:r>
          </a:p>
          <a:p>
            <a:pPr>
              <a:spcBef>
                <a:spcPct val="0"/>
              </a:spcBef>
            </a:pPr>
            <a:r>
              <a:rPr lang="en-GB" dirty="0" smtClean="0"/>
              <a:t>How the teams will be organised;</a:t>
            </a:r>
          </a:p>
          <a:p>
            <a:pPr>
              <a:spcBef>
                <a:spcPct val="0"/>
              </a:spcBef>
            </a:pPr>
            <a:r>
              <a:rPr lang="en-GB" dirty="0" smtClean="0"/>
              <a:t>How we can coordinate with other teams;</a:t>
            </a:r>
          </a:p>
          <a:p>
            <a:pPr>
              <a:spcBef>
                <a:spcPct val="0"/>
              </a:spcBef>
            </a:pPr>
            <a:r>
              <a:rPr lang="en-GB" dirty="0" smtClean="0"/>
              <a:t>How the data collection is planned;</a:t>
            </a:r>
          </a:p>
          <a:p>
            <a:pPr>
              <a:spcBef>
                <a:spcPct val="0"/>
              </a:spcBef>
            </a:pPr>
            <a:r>
              <a:rPr lang="en-GB" dirty="0" smtClean="0"/>
              <a:t>What is the plan for data collection over the length of the fieldwork days;</a:t>
            </a:r>
          </a:p>
          <a:p>
            <a:pPr>
              <a:spcBef>
                <a:spcPct val="0"/>
              </a:spcBef>
            </a:pPr>
            <a:r>
              <a:rPr lang="en-GB" dirty="0" smtClean="0"/>
              <a:t>The data collection questionnaires. </a:t>
            </a:r>
          </a:p>
          <a:p>
            <a:pPr>
              <a:spcBef>
                <a:spcPct val="0"/>
              </a:spcBef>
            </a:pPr>
            <a:endParaRPr lang="en-US" dirty="0" smtClean="0">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cs typeface="Arial" pitchFamily="34" charset="0"/>
              </a:rPr>
              <a:t>Resources: EMMA toolkit</a:t>
            </a:r>
            <a:r>
              <a:rPr lang="en-US" baseline="0" dirty="0" smtClean="0">
                <a:cs typeface="Arial" pitchFamily="34" charset="0"/>
              </a:rPr>
              <a:t> </a:t>
            </a:r>
            <a:r>
              <a:rPr lang="en-US" dirty="0" smtClean="0">
                <a:cs typeface="Arial" pitchFamily="34" charset="0"/>
              </a:rPr>
              <a:t>Step 4 page 75</a:t>
            </a:r>
          </a:p>
          <a:p>
            <a:pPr>
              <a:spcBef>
                <a:spcPct val="0"/>
              </a:spcBef>
            </a:pPr>
            <a:endParaRPr lang="en-US" dirty="0" smtClean="0">
              <a:latin typeface="Arial" pitchFamily="34" charset="0"/>
              <a:cs typeface="Arial" pitchFamily="34" charset="0"/>
            </a:endParaRPr>
          </a:p>
        </p:txBody>
      </p:sp>
      <p:sp>
        <p:nvSpPr>
          <p:cNvPr id="33280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749477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GB" b="1" dirty="0" smtClean="0"/>
              <a:t>Designing questionnaires (1 hour 15)</a:t>
            </a:r>
            <a:endParaRPr lang="en-GB" dirty="0" smtClean="0"/>
          </a:p>
          <a:p>
            <a:r>
              <a:rPr lang="en-GB" u="sng" dirty="0" smtClean="0"/>
              <a:t>Objective:</a:t>
            </a:r>
            <a:r>
              <a:rPr lang="en-GB" dirty="0" smtClean="0"/>
              <a:t> to design a questionnaire  </a:t>
            </a:r>
          </a:p>
          <a:p>
            <a:r>
              <a:rPr lang="en-GB" u="sng" dirty="0" smtClean="0"/>
              <a:t>Resources needed: </a:t>
            </a:r>
            <a:r>
              <a:rPr lang="en-GB" dirty="0" smtClean="0"/>
              <a:t> resources for transcribing agreed questionnaires (paper, pens, computers, printer etc)</a:t>
            </a:r>
          </a:p>
          <a:p>
            <a:r>
              <a:rPr lang="en-GB" dirty="0" smtClean="0"/>
              <a:t> </a:t>
            </a:r>
          </a:p>
          <a:p>
            <a:r>
              <a:rPr lang="en-GB" dirty="0" smtClean="0"/>
              <a:t>In groups, recap the information that is needed to understand the market system. Recall the key analytical questions. In groups agree on: </a:t>
            </a:r>
          </a:p>
          <a:p>
            <a:pPr lvl="0"/>
            <a:r>
              <a:rPr lang="en-GB" dirty="0" smtClean="0"/>
              <a:t>List the actors that you will interview to complete maps and analysis</a:t>
            </a:r>
          </a:p>
          <a:p>
            <a:pPr lvl="0"/>
            <a:r>
              <a:rPr lang="en-GB" dirty="0" smtClean="0"/>
              <a:t>Prepare interview questions</a:t>
            </a:r>
          </a:p>
          <a:p>
            <a:pPr lvl="0"/>
            <a:r>
              <a:rPr lang="en-GB" dirty="0" smtClean="0"/>
              <a:t>Organize fieldwork and share tasks among your group</a:t>
            </a:r>
          </a:p>
          <a:p>
            <a:r>
              <a:rPr lang="en-GB" dirty="0" smtClean="0"/>
              <a:t>Share the questionnaires for feedback from the larger group. Print and prepare for the field.</a:t>
            </a:r>
            <a:endParaRPr lang="en-US" dirty="0" smtClean="0">
              <a:latin typeface="Arial" pitchFamily="34" charset="0"/>
              <a:cs typeface="Arial" pitchFamily="34" charset="0"/>
            </a:endParaRPr>
          </a:p>
        </p:txBody>
      </p:sp>
      <p:sp>
        <p:nvSpPr>
          <p:cNvPr id="33382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93398469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latin typeface="Arial" pitchFamily="34" charset="0"/>
              <a:ea typeface="ＭＳ Ｐゴシック"/>
              <a:cs typeface="ＭＳ Ｐゴシック"/>
            </a:endParaRPr>
          </a:p>
        </p:txBody>
      </p:sp>
      <p:sp>
        <p:nvSpPr>
          <p:cNvPr id="33485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00972316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GB" sz="1200" b="1" kern="1200" dirty="0" smtClean="0">
                <a:solidFill>
                  <a:schemeClr val="tx1"/>
                </a:solidFill>
                <a:latin typeface="+mn-lt"/>
                <a:ea typeface="+mn-ea"/>
                <a:cs typeface="+mn-cs"/>
              </a:rPr>
              <a:t>Presentation of results, per critical market, per group (30 </a:t>
            </a:r>
            <a:r>
              <a:rPr lang="en-GB" sz="1200" b="1" kern="1200" dirty="0" err="1" smtClean="0">
                <a:solidFill>
                  <a:schemeClr val="tx1"/>
                </a:solidFill>
                <a:latin typeface="+mn-lt"/>
                <a:ea typeface="+mn-ea"/>
                <a:cs typeface="+mn-cs"/>
              </a:rPr>
              <a:t>mins</a:t>
            </a:r>
            <a:r>
              <a:rPr lang="en-GB" sz="1200" b="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present work and data collected</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maps, household typology/information, seasonal calendar, gap analysis</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Each group presents to the whole group: </a:t>
            </a:r>
          </a:p>
          <a:p>
            <a:pPr lvl="0"/>
            <a:r>
              <a:rPr lang="en-GB" sz="1200" kern="1200" dirty="0" smtClean="0">
                <a:solidFill>
                  <a:schemeClr val="tx1"/>
                </a:solidFill>
                <a:latin typeface="+mn-lt"/>
                <a:ea typeface="+mn-ea"/>
                <a:cs typeface="+mn-cs"/>
              </a:rPr>
              <a:t>HH typology</a:t>
            </a:r>
          </a:p>
          <a:p>
            <a:pPr lvl="0"/>
            <a:r>
              <a:rPr lang="en-GB" sz="1200" kern="1200" dirty="0" smtClean="0">
                <a:solidFill>
                  <a:schemeClr val="tx1"/>
                </a:solidFill>
                <a:latin typeface="+mn-lt"/>
                <a:ea typeface="+mn-ea"/>
                <a:cs typeface="+mn-cs"/>
              </a:rPr>
              <a:t>Gap analysis</a:t>
            </a:r>
          </a:p>
          <a:p>
            <a:pPr lvl="0"/>
            <a:r>
              <a:rPr lang="en-GB" sz="1200" kern="1200" dirty="0" smtClean="0">
                <a:solidFill>
                  <a:schemeClr val="tx1"/>
                </a:solidFill>
                <a:latin typeface="+mn-lt"/>
                <a:ea typeface="+mn-ea"/>
                <a:cs typeface="+mn-cs"/>
              </a:rPr>
              <a:t>Seasonal calendar</a:t>
            </a:r>
          </a:p>
          <a:p>
            <a:pPr lvl="0"/>
            <a:r>
              <a:rPr lang="en-GB" sz="1200" kern="1200" dirty="0" smtClean="0">
                <a:solidFill>
                  <a:schemeClr val="tx1"/>
                </a:solidFill>
                <a:latin typeface="+mn-lt"/>
                <a:ea typeface="+mn-ea"/>
                <a:cs typeface="+mn-cs"/>
              </a:rPr>
              <a:t>Market maps</a:t>
            </a:r>
          </a:p>
          <a:p>
            <a:pPr>
              <a:spcBef>
                <a:spcPct val="0"/>
              </a:spcBef>
            </a:pPr>
            <a:endParaRPr lang="en-GB" dirty="0" smtClean="0"/>
          </a:p>
        </p:txBody>
      </p:sp>
      <p:sp>
        <p:nvSpPr>
          <p:cNvPr id="33587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7237800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b="1" kern="1200" dirty="0" smtClean="0">
                <a:solidFill>
                  <a:schemeClr val="tx1"/>
                </a:solidFill>
                <a:latin typeface="+mn-lt"/>
                <a:ea typeface="+mn-ea"/>
                <a:cs typeface="+mn-cs"/>
              </a:rPr>
              <a:t>Gap and market analysis (1 ½ hours)</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what the maps indicate</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market maps generated by each group</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dirty="0" smtClean="0"/>
              <a:t>On the basis of the market system map, gap and market analysis, ask each group each to identify opportunities and bottlenecks / constraints that would influence your response design looking at substantial issues on:</a:t>
            </a:r>
          </a:p>
          <a:p>
            <a:pPr lvl="0"/>
            <a:r>
              <a:rPr lang="en-GB" sz="1200" kern="1200" dirty="0" smtClean="0">
                <a:solidFill>
                  <a:schemeClr val="tx1"/>
                </a:solidFill>
                <a:latin typeface="+mn-lt"/>
                <a:ea typeface="+mn-ea"/>
                <a:cs typeface="+mn-cs"/>
              </a:rPr>
              <a:t>Market power;</a:t>
            </a:r>
          </a:p>
          <a:p>
            <a:pPr lvl="0"/>
            <a:r>
              <a:rPr lang="en-GB" sz="1200" kern="1200" dirty="0" smtClean="0">
                <a:solidFill>
                  <a:schemeClr val="tx1"/>
                </a:solidFill>
                <a:latin typeface="+mn-lt"/>
                <a:ea typeface="+mn-ea"/>
                <a:cs typeface="+mn-cs"/>
              </a:rPr>
              <a:t>Market integration;</a:t>
            </a:r>
          </a:p>
          <a:p>
            <a:pPr lvl="0"/>
            <a:r>
              <a:rPr lang="en-GB" sz="1200" kern="1200" dirty="0" smtClean="0">
                <a:solidFill>
                  <a:schemeClr val="tx1"/>
                </a:solidFill>
                <a:latin typeface="+mn-lt"/>
                <a:ea typeface="+mn-ea"/>
                <a:cs typeface="+mn-cs"/>
              </a:rPr>
              <a:t>Environment and regulations</a:t>
            </a:r>
          </a:p>
          <a:p>
            <a:pPr lvl="0"/>
            <a:r>
              <a:rPr lang="en-GB" sz="1200" kern="1200" dirty="0" smtClean="0">
                <a:solidFill>
                  <a:schemeClr val="tx1"/>
                </a:solidFill>
                <a:latin typeface="+mn-lt"/>
                <a:ea typeface="+mn-ea"/>
                <a:cs typeface="+mn-cs"/>
              </a:rPr>
              <a:t>Focus in particular on what will determine the project design.</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Decide: </a:t>
            </a:r>
          </a:p>
          <a:p>
            <a:pPr lvl="0"/>
            <a:r>
              <a:rPr lang="en-GB" sz="1200" kern="1200" dirty="0" smtClean="0">
                <a:solidFill>
                  <a:schemeClr val="tx1"/>
                </a:solidFill>
                <a:latin typeface="+mn-lt"/>
                <a:ea typeface="+mn-ea"/>
                <a:cs typeface="+mn-cs"/>
              </a:rPr>
              <a:t>Is it a supply side or demand side problem? </a:t>
            </a:r>
          </a:p>
          <a:p>
            <a:pPr lvl="0"/>
            <a:r>
              <a:rPr lang="en-GB" sz="1200" kern="1200" dirty="0" smtClean="0">
                <a:solidFill>
                  <a:schemeClr val="tx1"/>
                </a:solidFill>
                <a:latin typeface="+mn-lt"/>
                <a:ea typeface="+mn-ea"/>
                <a:cs typeface="+mn-cs"/>
              </a:rPr>
              <a:t>Can the market cover the gap between forecasted/existing needs and what people can access? </a:t>
            </a:r>
          </a:p>
          <a:p>
            <a:pPr lvl="0"/>
            <a:r>
              <a:rPr lang="en-GB" sz="1200" kern="1200" dirty="0" smtClean="0">
                <a:solidFill>
                  <a:schemeClr val="tx1"/>
                </a:solidFill>
                <a:latin typeface="+mn-lt"/>
                <a:ea typeface="+mn-ea"/>
                <a:cs typeface="+mn-cs"/>
              </a:rPr>
              <a:t>Can we use the market to design the response? If yes, under which conditions.</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62281720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latin typeface="Arial" pitchFamily="34" charset="0"/>
                <a:ea typeface="ＭＳ Ｐゴシック"/>
                <a:cs typeface="ＭＳ Ｐゴシック"/>
              </a:rPr>
              <a:t>Looking wider</a:t>
            </a:r>
          </a:p>
          <a:p>
            <a:pPr>
              <a:spcBef>
                <a:spcPct val="0"/>
              </a:spcBef>
            </a:pPr>
            <a:r>
              <a:rPr lang="en-GB" smtClean="0"/>
              <a:t>The purpose of response analysis is to identify the responses that are most appropriate to local people, feasible, cost effective and cost efficient that can be implemented by Agencies, partners and other actors.</a:t>
            </a:r>
          </a:p>
          <a:p>
            <a:pPr>
              <a:spcBef>
                <a:spcPct val="0"/>
              </a:spcBef>
            </a:pPr>
            <a:r>
              <a:rPr lang="en-GB" smtClean="0"/>
              <a:t> </a:t>
            </a:r>
          </a:p>
          <a:p>
            <a:pPr>
              <a:spcBef>
                <a:spcPct val="0"/>
              </a:spcBef>
            </a:pPr>
            <a:r>
              <a:rPr lang="en-GB" smtClean="0"/>
              <a:t>Response analysis comes directly after situation analysis in the programme cycle and feeds into response design and implementation. </a:t>
            </a:r>
          </a:p>
          <a:p>
            <a:pPr>
              <a:spcBef>
                <a:spcPct val="0"/>
              </a:spcBef>
            </a:pPr>
            <a:r>
              <a:rPr lang="en-GB" smtClean="0"/>
              <a:t> </a:t>
            </a:r>
          </a:p>
          <a:p>
            <a:pPr>
              <a:spcBef>
                <a:spcPct val="0"/>
              </a:spcBef>
            </a:pPr>
            <a:r>
              <a:rPr lang="en-GB" smtClean="0"/>
              <a:t>This can be direct or indirect responses, and have an emergency, resilience building, early recovery and market support function. </a:t>
            </a:r>
          </a:p>
          <a:p>
            <a:pPr>
              <a:spcBef>
                <a:spcPct val="0"/>
              </a:spcBef>
            </a:pPr>
            <a:r>
              <a:rPr lang="en-GB" smtClean="0"/>
              <a:t> </a:t>
            </a:r>
          </a:p>
          <a:p>
            <a:pPr>
              <a:spcBef>
                <a:spcPct val="0"/>
              </a:spcBef>
            </a:pPr>
            <a:r>
              <a:rPr lang="en-GB" smtClean="0"/>
              <a:t>Markets needs to be monitored on key parameters and indicators as early warning indicators, as part of contingency planning and preparedness. </a:t>
            </a:r>
          </a:p>
          <a:p>
            <a:pPr>
              <a:spcBef>
                <a:spcPct val="0"/>
              </a:spcBef>
            </a:pPr>
            <a:endParaRPr lang="en-GB" smtClean="0">
              <a:latin typeface="Arial" pitchFamily="34" charset="0"/>
              <a:ea typeface="ＭＳ Ｐゴシック"/>
              <a:cs typeface="ＭＳ Ｐゴシック"/>
            </a:endParaRPr>
          </a:p>
        </p:txBody>
      </p:sp>
      <p:sp>
        <p:nvSpPr>
          <p:cNvPr id="33792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5070714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8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cs typeface="Times New Roman" pitchFamily="18" charset="0"/>
              </a:rPr>
              <a:t>Ask the participants:</a:t>
            </a:r>
          </a:p>
          <a:p>
            <a:pPr>
              <a:spcBef>
                <a:spcPct val="0"/>
              </a:spcBef>
            </a:pPr>
            <a:r>
              <a:rPr lang="en-GB" i="1" smtClean="0">
                <a:latin typeface="Arial" pitchFamily="34" charset="0"/>
                <a:cs typeface="Times New Roman" pitchFamily="18" charset="0"/>
              </a:rPr>
              <a:t>what are the implications of this definition for the information they will require to carry out a response analysis</a:t>
            </a:r>
            <a:r>
              <a:rPr lang="en-GB" i="1" smtClean="0">
                <a:latin typeface="Arial" pitchFamily="34" charset="0"/>
                <a:cs typeface="Arial" pitchFamily="34" charset="0"/>
              </a:rPr>
              <a:t>? </a:t>
            </a:r>
          </a:p>
          <a:p>
            <a:pPr>
              <a:spcBef>
                <a:spcPct val="0"/>
              </a:spcBef>
            </a:pPr>
            <a:endParaRPr lang="en-GB" i="1" smtClean="0">
              <a:latin typeface="Arial" pitchFamily="34" charset="0"/>
              <a:cs typeface="Arial" pitchFamily="34" charset="0"/>
            </a:endParaRPr>
          </a:p>
          <a:p>
            <a:pPr>
              <a:spcBef>
                <a:spcPct val="0"/>
              </a:spcBef>
            </a:pPr>
            <a:r>
              <a:rPr lang="en-GB" smtClean="0">
                <a:latin typeface="Arial" pitchFamily="34" charset="0"/>
                <a:cs typeface="Arial" pitchFamily="34" charset="0"/>
              </a:rPr>
              <a:t>We need to know, which responses will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most effectively meet needs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do least harm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culturally acceptable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affordable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timely </a:t>
            </a:r>
            <a:endParaRPr lang="en-GB" smtClean="0">
              <a:latin typeface="Arial" pitchFamily="34" charset="0"/>
              <a:cs typeface="Times New Roman" pitchFamily="18" charset="0"/>
            </a:endParaRPr>
          </a:p>
          <a:p>
            <a:pPr>
              <a:spcBef>
                <a:spcPct val="0"/>
              </a:spcBef>
            </a:pPr>
            <a:r>
              <a:rPr lang="en-GB" smtClean="0">
                <a:latin typeface="Arial" pitchFamily="34" charset="0"/>
                <a:cs typeface="Arial" pitchFamily="34" charset="0"/>
              </a:rPr>
              <a:t> </a:t>
            </a:r>
            <a:endParaRPr lang="en-GB" smtClean="0">
              <a:latin typeface="Arial" pitchFamily="34" charset="0"/>
              <a:cs typeface="Times New Roman" pitchFamily="18" charset="0"/>
            </a:endParaRPr>
          </a:p>
          <a:p>
            <a:pPr>
              <a:spcBef>
                <a:spcPct val="0"/>
              </a:spcBef>
            </a:pPr>
            <a:r>
              <a:rPr lang="en-GB" smtClean="0">
                <a:latin typeface="Arial" pitchFamily="34" charset="0"/>
                <a:cs typeface="Arial" pitchFamily="34" charset="0"/>
              </a:rPr>
              <a:t>Roles &amp; responsibilities of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governments</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private sectors / markets</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LNGOs </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UN</a:t>
            </a:r>
            <a:endParaRPr lang="en-GB" smtClean="0">
              <a:latin typeface="Arial" pitchFamily="34" charset="0"/>
              <a:cs typeface="Times New Roman" pitchFamily="18" charset="0"/>
            </a:endParaRPr>
          </a:p>
          <a:p>
            <a:pPr>
              <a:spcBef>
                <a:spcPct val="0"/>
              </a:spcBef>
            </a:pPr>
            <a:r>
              <a:rPr lang="en-GB" smtClean="0">
                <a:latin typeface="Symbol" pitchFamily="18" charset="2"/>
                <a:cs typeface="Arial" pitchFamily="34" charset="0"/>
              </a:rPr>
              <a:t>·</a:t>
            </a:r>
            <a:r>
              <a:rPr lang="en-GB" smtClean="0">
                <a:latin typeface="Times New Roman" pitchFamily="18" charset="0"/>
                <a:cs typeface="Times New Roman" pitchFamily="18" charset="0"/>
              </a:rPr>
              <a:t>         </a:t>
            </a:r>
            <a:r>
              <a:rPr lang="en-GB" smtClean="0">
                <a:latin typeface="Arial" pitchFamily="34" charset="0"/>
                <a:cs typeface="Arial" pitchFamily="34" charset="0"/>
              </a:rPr>
              <a:t>INGOs </a:t>
            </a:r>
            <a:endParaRPr lang="en-GB" smtClean="0">
              <a:latin typeface="Arial" pitchFamily="34" charset="0"/>
              <a:cs typeface="Times New Roman" pitchFamily="18" charset="0"/>
            </a:endParaRPr>
          </a:p>
          <a:p>
            <a:pPr>
              <a:spcBef>
                <a:spcPct val="0"/>
              </a:spcBef>
            </a:pPr>
            <a:endParaRPr lang="en-GB" smtClean="0">
              <a:latin typeface="Arial" pitchFamily="34" charset="0"/>
              <a:cs typeface="Arial" pitchFamily="34" charset="0"/>
            </a:endParaRPr>
          </a:p>
        </p:txBody>
      </p:sp>
      <p:sp>
        <p:nvSpPr>
          <p:cNvPr id="33894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39844900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4099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96819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it is!</a:t>
            </a:r>
          </a:p>
          <a:p>
            <a:r>
              <a:rPr lang="en-GB" baseline="0" dirty="0" smtClean="0"/>
              <a:t>I have squeeze it,  so as that we reach end of day one as in the original training and baseline maps are done before lunch as you suggested.</a:t>
            </a:r>
          </a:p>
          <a:p>
            <a:r>
              <a:rPr lang="en-GB" baseline="0" dirty="0" smtClean="0"/>
              <a:t>I think that the morning session is very dense  and we will need to rush, rush, rush</a:t>
            </a:r>
          </a:p>
          <a:p>
            <a:r>
              <a:rPr lang="en-GB" baseline="0" dirty="0" smtClean="0"/>
              <a:t>We might consider to move scenario selection and need analysis to day 2. </a:t>
            </a:r>
          </a:p>
          <a:p>
            <a:r>
              <a:rPr lang="en-GB" baseline="0" dirty="0" smtClean="0"/>
              <a:t>And then leave the whole afternoon </a:t>
            </a:r>
            <a:r>
              <a:rPr lang="en-GB" baseline="0" smtClean="0"/>
              <a:t>for the maps….. </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5402591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9971" name="Rectangle 3"/>
          <p:cNvSpPr>
            <a:spLocks noGrp="1" noChangeArrowheads="1"/>
          </p:cNvSpPr>
          <p:nvPr>
            <p:ph type="body" idx="1"/>
          </p:nvPr>
        </p:nvSpPr>
        <p:spPr bwMode="auto">
          <a:xfrm>
            <a:off x="901700" y="4687888"/>
            <a:ext cx="4962525" cy="4440237"/>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buFontTx/>
              <a:buChar char="•"/>
            </a:pPr>
            <a:r>
              <a:rPr lang="en-GB" dirty="0" smtClean="0">
                <a:latin typeface="Arial" pitchFamily="34" charset="0"/>
                <a:cs typeface="Arial" pitchFamily="34" charset="0"/>
              </a:rPr>
              <a:t>In the project management cycle......</a:t>
            </a:r>
            <a:r>
              <a:rPr lang="en-GB" b="1" dirty="0" smtClean="0">
                <a:latin typeface="Arial" pitchFamily="34" charset="0"/>
                <a:cs typeface="Arial" pitchFamily="34" charset="0"/>
              </a:rPr>
              <a:t>Response analysis is a separate activity to situation analysis </a:t>
            </a: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Discussion questions</a:t>
            </a:r>
          </a:p>
          <a:p>
            <a:pPr>
              <a:spcBef>
                <a:spcPct val="0"/>
              </a:spcBef>
              <a:buFontTx/>
              <a:buChar char="•"/>
            </a:pPr>
            <a:r>
              <a:rPr lang="en-GB" dirty="0" smtClean="0">
                <a:latin typeface="Arial" pitchFamily="34" charset="0"/>
                <a:cs typeface="Arial" pitchFamily="34" charset="0"/>
              </a:rPr>
              <a:t>why is it important that response analysis is separate from situation analysis ?</a:t>
            </a:r>
            <a:endParaRPr lang="en-GB" dirty="0" smtClean="0">
              <a:latin typeface="Arial" pitchFamily="34" charset="0"/>
              <a:cs typeface="Times New Roman" pitchFamily="18" charset="0"/>
            </a:endParaRPr>
          </a:p>
          <a:p>
            <a:pPr>
              <a:spcBef>
                <a:spcPct val="0"/>
              </a:spcBef>
              <a:buFontTx/>
              <a:buChar char="•"/>
            </a:pPr>
            <a:r>
              <a:rPr lang="en-GB" dirty="0" smtClean="0">
                <a:latin typeface="Arial" pitchFamily="34" charset="0"/>
                <a:cs typeface="Times New Roman" pitchFamily="18" charset="0"/>
              </a:rPr>
              <a:t>Can they think of an example of where a lack of response analysis leads to inappropriate response? </a:t>
            </a:r>
          </a:p>
          <a:p>
            <a:pPr>
              <a:spcBef>
                <a:spcPct val="0"/>
              </a:spcBef>
            </a:pPr>
            <a:endParaRPr lang="en-GB" dirty="0" smtClean="0">
              <a:latin typeface="Arial" pitchFamily="34" charset="0"/>
              <a:cs typeface="Times New Roman" pitchFamily="18" charset="0"/>
            </a:endParaRPr>
          </a:p>
          <a:p>
            <a:pPr>
              <a:spcBef>
                <a:spcPct val="0"/>
              </a:spcBef>
            </a:pPr>
            <a:r>
              <a:rPr lang="en-GB" dirty="0" smtClean="0">
                <a:latin typeface="Arial" pitchFamily="34" charset="0"/>
                <a:cs typeface="Times New Roman" pitchFamily="18" charset="0"/>
              </a:rPr>
              <a:t>Answers </a:t>
            </a:r>
          </a:p>
          <a:p>
            <a:pPr>
              <a:spcBef>
                <a:spcPct val="0"/>
              </a:spcBef>
              <a:buFontTx/>
              <a:buChar char="•"/>
            </a:pPr>
            <a:r>
              <a:rPr lang="en-GB" dirty="0" smtClean="0">
                <a:latin typeface="Arial" pitchFamily="34" charset="0"/>
                <a:cs typeface="Arial" pitchFamily="34" charset="0"/>
              </a:rPr>
              <a:t>Ensures that the above factors are taken into consideration </a:t>
            </a:r>
            <a:endParaRPr lang="en-GB" dirty="0" smtClean="0">
              <a:latin typeface="Arial" pitchFamily="34" charset="0"/>
              <a:cs typeface="Times New Roman" pitchFamily="18" charset="0"/>
            </a:endParaRPr>
          </a:p>
          <a:p>
            <a:pPr>
              <a:spcBef>
                <a:spcPct val="0"/>
              </a:spcBef>
              <a:buFontTx/>
              <a:buChar char="•"/>
            </a:pPr>
            <a:r>
              <a:rPr lang="en-GB" dirty="0" smtClean="0">
                <a:latin typeface="Arial" pitchFamily="34" charset="0"/>
                <a:cs typeface="Arial" pitchFamily="34" charset="0"/>
              </a:rPr>
              <a:t>Therefore ensures that responses are appropriate </a:t>
            </a:r>
            <a:endParaRPr lang="en-GB" dirty="0" smtClean="0">
              <a:latin typeface="Arial" pitchFamily="34" charset="0"/>
              <a:cs typeface="Times New Roman" pitchFamily="18" charset="0"/>
            </a:endParaRPr>
          </a:p>
          <a:p>
            <a:pPr>
              <a:spcBef>
                <a:spcPct val="0"/>
              </a:spcBef>
              <a:buFontTx/>
              <a:buChar char="•"/>
            </a:pPr>
            <a:r>
              <a:rPr lang="en-GB" dirty="0" smtClean="0">
                <a:latin typeface="Arial" pitchFamily="34" charset="0"/>
                <a:cs typeface="Arial" pitchFamily="34" charset="0"/>
              </a:rPr>
              <a:t>Ensures international assistance does not undermine national capacities </a:t>
            </a:r>
            <a:endParaRPr lang="en-GB" dirty="0" smtClean="0">
              <a:latin typeface="Arial" pitchFamily="34" charset="0"/>
              <a:cs typeface="Times New Roman" pitchFamily="18" charset="0"/>
            </a:endParaRPr>
          </a:p>
          <a:p>
            <a:pPr>
              <a:spcBef>
                <a:spcPct val="0"/>
              </a:spcBef>
              <a:buFontTx/>
              <a:buChar char="•"/>
            </a:pPr>
            <a:r>
              <a:rPr lang="en-GB" dirty="0" smtClean="0">
                <a:latin typeface="Arial" pitchFamily="34" charset="0"/>
                <a:cs typeface="Times New Roman" pitchFamily="18" charset="0"/>
              </a:rPr>
              <a:t>An example is when the number of food insecure people is assumed to be the number of people needing in-kind food aid </a:t>
            </a:r>
          </a:p>
          <a:p>
            <a:pPr>
              <a:spcBef>
                <a:spcPct val="0"/>
              </a:spcBef>
              <a:buFontTx/>
              <a:buChar char="•"/>
            </a:pPr>
            <a:endParaRPr lang="en-GB" dirty="0" smtClean="0">
              <a:latin typeface="Arial" pitchFamily="34" charset="0"/>
              <a:cs typeface="Times New Roman" pitchFamily="18" charset="0"/>
            </a:endParaRPr>
          </a:p>
        </p:txBody>
      </p:sp>
      <p:sp>
        <p:nvSpPr>
          <p:cNvPr id="33997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6222872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40549327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3072808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p:spPr>
      </p:sp>
      <p:sp>
        <p:nvSpPr>
          <p:cNvPr id="34201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GB" sz="1200" b="1" kern="1200" dirty="0" smtClean="0">
                <a:solidFill>
                  <a:schemeClr val="tx1"/>
                </a:solidFill>
                <a:latin typeface="+mn-lt"/>
                <a:ea typeface="+mn-ea"/>
                <a:cs typeface="+mn-cs"/>
              </a:rPr>
              <a:t>Current projects and strategies (30 minutes)</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what other responses are operating/projected in the target areas and to build response recommendations taking into account learning from past responses</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presentation be focal point</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dirty="0" smtClean="0"/>
              <a:t>Presentation of present or planned projects in the target areas (very quick presentation: objectives, activities, target groups and specific areas of engagement). This presentation is important to provide an overview of existing and planned programming, so that response recommendations take into account other initiatives and are embedded in strategy / programmes and seize opportunities of synergy / integration</a:t>
            </a:r>
          </a:p>
          <a:p>
            <a:r>
              <a:rPr lang="en-GB" sz="1200" b="1" kern="1200" dirty="0" smtClean="0">
                <a:solidFill>
                  <a:schemeClr val="tx1"/>
                </a:solidFill>
                <a:latin typeface="+mn-lt"/>
                <a:ea typeface="+mn-ea"/>
                <a:cs typeface="+mn-cs"/>
              </a:rPr>
              <a:t> </a:t>
            </a:r>
            <a:endParaRPr lang="en-GB" sz="1200" kern="1200" dirty="0">
              <a:solidFill>
                <a:schemeClr val="tx1"/>
              </a:solidFill>
              <a:latin typeface="+mn-lt"/>
              <a:ea typeface="+mn-ea"/>
              <a:cs typeface="+mn-cs"/>
            </a:endParaRPr>
          </a:p>
        </p:txBody>
      </p:sp>
      <p:sp>
        <p:nvSpPr>
          <p:cNvPr id="34202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18274098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GB" sz="1200" dirty="0" smtClean="0">
              <a:latin typeface="Arial" pitchFamily="34" charset="0"/>
              <a:ea typeface="ＭＳ Ｐゴシック"/>
              <a:cs typeface="ＭＳ Ｐゴシック"/>
            </a:endParaRPr>
          </a:p>
          <a:p>
            <a:pPr>
              <a:spcBef>
                <a:spcPct val="0"/>
              </a:spcBef>
            </a:pPr>
            <a:r>
              <a:rPr lang="en-GB" sz="1200" dirty="0" smtClean="0">
                <a:latin typeface="Arial" pitchFamily="34" charset="0"/>
                <a:ea typeface="ＭＳ Ｐゴシック"/>
                <a:cs typeface="ＭＳ Ｐゴシック"/>
              </a:rPr>
              <a:t>Emphasise that activities before and after an emergency should be complementary and with the overall aim of helping people to live independent, autonomous lives.</a:t>
            </a:r>
          </a:p>
          <a:p>
            <a:pPr>
              <a:spcBef>
                <a:spcPct val="0"/>
              </a:spcBef>
            </a:pPr>
            <a:endParaRPr lang="en-GB" sz="1200" dirty="0" smtClean="0">
              <a:latin typeface="Arial" pitchFamily="34" charset="0"/>
              <a:ea typeface="ＭＳ Ｐゴシック"/>
              <a:cs typeface="ＭＳ Ｐゴシック"/>
            </a:endParaRPr>
          </a:p>
          <a:p>
            <a:pPr>
              <a:spcBef>
                <a:spcPct val="0"/>
              </a:spcBef>
            </a:pPr>
            <a:r>
              <a:rPr lang="en-GB" sz="1200" dirty="0" smtClean="0">
                <a:latin typeface="Arial" pitchFamily="34" charset="0"/>
                <a:ea typeface="ＭＳ Ｐゴシック"/>
                <a:cs typeface="ＭＳ Ｐゴシック"/>
              </a:rPr>
              <a:t>CTP provides a link between ‘life saving’ activities immediately after a disaster, and recovery activities, contributing to rebuilding infrastructure and livelihoods, and building on people’s capacities leading to sustainable development activities. This link is sometimes known as early recovery. Preparedness is essential when dealing in multi-sector response: agreeing modality, feasibility, etc in advance of the emergency is vital.</a:t>
            </a:r>
            <a:endParaRPr lang="en-GB" sz="800" dirty="0" smtClean="0">
              <a:latin typeface="Arial" pitchFamily="34" charset="0"/>
              <a:ea typeface="ＭＳ Ｐゴシック"/>
              <a:cs typeface="ＭＳ Ｐゴシック"/>
            </a:endParaRPr>
          </a:p>
          <a:p>
            <a:pPr>
              <a:spcBef>
                <a:spcPct val="0"/>
              </a:spcBef>
            </a:pPr>
            <a:endParaRPr lang="en-GB" sz="1200" dirty="0" smtClean="0">
              <a:latin typeface="Arial" pitchFamily="34" charset="0"/>
              <a:ea typeface="ＭＳ Ｐゴシック"/>
              <a:cs typeface="ＭＳ Ｐゴシック"/>
            </a:endParaRPr>
          </a:p>
          <a:p>
            <a:pPr>
              <a:spcBef>
                <a:spcPct val="0"/>
              </a:spcBef>
            </a:pPr>
            <a:r>
              <a:rPr lang="en-GB" sz="1200" dirty="0" smtClean="0">
                <a:latin typeface="Arial" pitchFamily="34" charset="0"/>
                <a:ea typeface="ＭＳ Ｐゴシック"/>
                <a:cs typeface="ＭＳ Ｐゴシック"/>
              </a:rPr>
              <a:t>The separation of relief and recovery from sustainable development activities is not always satisfying to participants. All are important, but the bias here is partly the result of </a:t>
            </a:r>
            <a:r>
              <a:rPr lang="en-GB" sz="1200" dirty="0" err="1" smtClean="0">
                <a:latin typeface="Arial" pitchFamily="34" charset="0"/>
                <a:ea typeface="ＭＳ Ｐゴシック"/>
                <a:cs typeface="ＭＳ Ｐゴシック"/>
              </a:rPr>
              <a:t>CaLP</a:t>
            </a:r>
            <a:r>
              <a:rPr lang="en-GB" sz="1200" dirty="0" smtClean="0">
                <a:latin typeface="Arial" pitchFamily="34" charset="0"/>
                <a:ea typeface="ＭＳ Ｐゴシック"/>
                <a:cs typeface="ＭＳ Ｐゴシック"/>
              </a:rPr>
              <a:t> and ECHO mandates focusing on relief and recovery.</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05349178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Remind participants about the breadth of responses</a:t>
            </a:r>
            <a:r>
              <a:rPr lang="en-GB" baseline="0" dirty="0" smtClean="0"/>
              <a:t>  - from preparedness to mitigation and helping to build </a:t>
            </a:r>
            <a:r>
              <a:rPr lang="en-GB" baseline="0" dirty="0" err="1" smtClean="0"/>
              <a:t>resislience</a:t>
            </a:r>
            <a:r>
              <a:rPr lang="en-GB" baseline="0" dirty="0" smtClean="0"/>
              <a:t>. </a:t>
            </a:r>
          </a:p>
          <a:p>
            <a:pPr>
              <a:spcBef>
                <a:spcPct val="0"/>
              </a:spcBef>
            </a:pPr>
            <a:endParaRPr lang="en-GB" baseline="0" dirty="0" smtClean="0"/>
          </a:p>
          <a:p>
            <a:pPr>
              <a:spcBef>
                <a:spcPct val="0"/>
              </a:spcBef>
            </a:pPr>
            <a:r>
              <a:rPr lang="en-GB" baseline="0" dirty="0" smtClean="0"/>
              <a:t>Remind participants, too, about the breadth of market based programmes. </a:t>
            </a:r>
            <a:endParaRPr lang="en-GB" dirty="0" smtClean="0"/>
          </a:p>
          <a:p>
            <a:pPr>
              <a:spcBef>
                <a:spcPct val="0"/>
              </a:spcBef>
            </a:pPr>
            <a:r>
              <a:rPr lang="en-GB" dirty="0" smtClean="0"/>
              <a:t> </a:t>
            </a:r>
          </a:p>
          <a:p>
            <a:pPr>
              <a:spcBef>
                <a:spcPct val="0"/>
              </a:spcBef>
            </a:pPr>
            <a:r>
              <a:rPr lang="en-GB" dirty="0" smtClean="0"/>
              <a:t>From the moment that the initial market analysis is done, response options can be designed and implemented, so that certain parts of the market are strengthened, helping to support both access to basic needs and livelihoods so that they could, potentially, better withstand shocks. This can begin to address the long term, or ‘chronic’ nature of vulnerability and poverty in some areas. </a:t>
            </a:r>
          </a:p>
          <a:p>
            <a:pPr>
              <a:spcBef>
                <a:spcPct val="0"/>
              </a:spcBef>
            </a:pPr>
            <a:endParaRPr lang="en-GB" dirty="0" smtClean="0"/>
          </a:p>
          <a:p>
            <a:pPr>
              <a:spcBef>
                <a:spcPct val="0"/>
              </a:spcBef>
            </a:pPr>
            <a:endParaRPr lang="en-GB" dirty="0" smtClean="0"/>
          </a:p>
        </p:txBody>
      </p:sp>
      <p:sp>
        <p:nvSpPr>
          <p:cNvPr id="34406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0829960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450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069615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lvl="0"/>
            <a:r>
              <a:rPr lang="en-GB" sz="1200" b="1" kern="1200" dirty="0" smtClean="0">
                <a:solidFill>
                  <a:schemeClr val="tx1"/>
                </a:solidFill>
                <a:latin typeface="+mn-lt"/>
                <a:ea typeface="+mn-ea"/>
                <a:cs typeface="+mn-cs"/>
              </a:rPr>
              <a:t>Response options and recommendation (2 hour)</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design response options and response recommendations</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 flipchart paper and pens for recording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Part 1 (1 hour)</a:t>
            </a:r>
          </a:p>
          <a:p>
            <a:pPr lvl="0"/>
            <a:r>
              <a:rPr lang="en-GB" sz="1200" kern="1200" dirty="0" smtClean="0">
                <a:solidFill>
                  <a:schemeClr val="tx1"/>
                </a:solidFill>
                <a:latin typeface="+mn-lt"/>
                <a:ea typeface="+mn-ea"/>
                <a:cs typeface="+mn-cs"/>
              </a:rPr>
              <a:t>Brainstorm potential response options and discuss advantages and disadvantages;</a:t>
            </a:r>
          </a:p>
          <a:p>
            <a:pPr lvl="0"/>
            <a:r>
              <a:rPr lang="en-GB" sz="1200" kern="1200" dirty="0" smtClean="0">
                <a:solidFill>
                  <a:schemeClr val="tx1"/>
                </a:solidFill>
                <a:latin typeface="+mn-lt"/>
                <a:ea typeface="+mn-ea"/>
                <a:cs typeface="+mn-cs"/>
              </a:rPr>
              <a:t>On flipcharts, for 3 to 5 preferred response options suggested by your response analysis, and for each of them, evaluate risks and assumptions, effects on markets and population, feasibility, timing and feasibility.</a:t>
            </a:r>
          </a:p>
          <a:p>
            <a:pPr lvl="0"/>
            <a:r>
              <a:rPr lang="en-GB" sz="1200" kern="1200" dirty="0" smtClean="0">
                <a:solidFill>
                  <a:schemeClr val="tx1"/>
                </a:solidFill>
                <a:latin typeface="+mn-lt"/>
                <a:ea typeface="+mn-ea"/>
                <a:cs typeface="+mn-cs"/>
              </a:rPr>
              <a:t>Out of the 1 hour, take 30 min to discuss operational details for the chosen modality (delivery mechanism, type of contract with traders / suppliers, who receives, who delivers, monitoring system, accountability system)</a:t>
            </a:r>
          </a:p>
          <a:p>
            <a:pPr lvl="0"/>
            <a:r>
              <a:rPr lang="en-GB" sz="1200" kern="1200" dirty="0" smtClean="0">
                <a:solidFill>
                  <a:schemeClr val="tx1"/>
                </a:solidFill>
                <a:latin typeface="+mn-lt"/>
                <a:ea typeface="+mn-ea"/>
                <a:cs typeface="+mn-cs"/>
              </a:rPr>
              <a:t>When listing the response options, include any recommendation including for preparedness / CP, DRR, early recovery as long as it comes directly from the present analysis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When discussing consider the following questions:</a:t>
            </a:r>
          </a:p>
          <a:p>
            <a:pPr lvl="0"/>
            <a:r>
              <a:rPr lang="en-GB" sz="1200" kern="1200" dirty="0" smtClean="0">
                <a:solidFill>
                  <a:schemeClr val="tx1"/>
                </a:solidFill>
                <a:latin typeface="+mn-lt"/>
                <a:ea typeface="+mn-ea"/>
                <a:cs typeface="+mn-cs"/>
              </a:rPr>
              <a:t>What responses could allow people meet their needs?</a:t>
            </a:r>
          </a:p>
          <a:p>
            <a:pPr lvl="0"/>
            <a:r>
              <a:rPr lang="en-GB" sz="1200" kern="1200" dirty="0" smtClean="0">
                <a:solidFill>
                  <a:schemeClr val="tx1"/>
                </a:solidFill>
                <a:latin typeface="+mn-lt"/>
                <a:ea typeface="+mn-ea"/>
                <a:cs typeface="+mn-cs"/>
              </a:rPr>
              <a:t>What would give a fairer access to the target group to the market systems, in emergency and chronic situations?</a:t>
            </a:r>
          </a:p>
          <a:p>
            <a:pPr lvl="0"/>
            <a:r>
              <a:rPr lang="en-GB" sz="1200" kern="1200" dirty="0" smtClean="0">
                <a:solidFill>
                  <a:schemeClr val="tx1"/>
                </a:solidFill>
                <a:latin typeface="+mn-lt"/>
                <a:ea typeface="+mn-ea"/>
                <a:cs typeface="+mn-cs"/>
              </a:rPr>
              <a:t>What actions or support to markets might allow responses to meet people’s needs and support market recovery / strengthening?</a:t>
            </a:r>
          </a:p>
          <a:p>
            <a:pPr lvl="0"/>
            <a:r>
              <a:rPr lang="en-GB" sz="1200" kern="1200" dirty="0" smtClean="0">
                <a:solidFill>
                  <a:schemeClr val="tx1"/>
                </a:solidFill>
                <a:latin typeface="+mn-lt"/>
                <a:ea typeface="+mn-ea"/>
                <a:cs typeface="+mn-cs"/>
              </a:rPr>
              <a:t>What could be the impact of different response options on markets and people’s access to market? What are the risks?</a:t>
            </a:r>
          </a:p>
          <a:p>
            <a:pPr lvl="0"/>
            <a:r>
              <a:rPr lang="en-GB" sz="1200" kern="1200" dirty="0" smtClean="0">
                <a:solidFill>
                  <a:schemeClr val="tx1"/>
                </a:solidFill>
                <a:latin typeface="+mn-lt"/>
                <a:ea typeface="+mn-ea"/>
                <a:cs typeface="+mn-cs"/>
              </a:rPr>
              <a:t>What actions could mitigate those risks?</a:t>
            </a:r>
          </a:p>
          <a:p>
            <a:pPr>
              <a:spcBef>
                <a:spcPct val="0"/>
              </a:spcBef>
            </a:pPr>
            <a:endParaRPr lang="en-GB" dirty="0" smtClean="0"/>
          </a:p>
        </p:txBody>
      </p:sp>
      <p:sp>
        <p:nvSpPr>
          <p:cNvPr id="34611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32168098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7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z="2400" smtClean="0">
              <a:latin typeface="Arial" pitchFamily="34" charset="0"/>
              <a:ea typeface="ＭＳ Ｐゴシック"/>
              <a:cs typeface="ＭＳ Ｐゴシック"/>
            </a:endParaRPr>
          </a:p>
        </p:txBody>
      </p:sp>
      <p:sp>
        <p:nvSpPr>
          <p:cNvPr id="3471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25126758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latin typeface="+mn-lt"/>
                <a:ea typeface="+mn-ea"/>
                <a:cs typeface="+mn-cs"/>
              </a:rPr>
              <a:t>Part 2 (1 hour)</a:t>
            </a:r>
          </a:p>
          <a:p>
            <a:r>
              <a:rPr lang="en-GB" sz="1200" b="1" kern="1200" dirty="0" smtClean="0">
                <a:solidFill>
                  <a:schemeClr val="tx1"/>
                </a:solidFill>
                <a:latin typeface="+mn-lt"/>
                <a:ea typeface="+mn-ea"/>
                <a:cs typeface="+mn-cs"/>
              </a:rPr>
              <a:t>Presentation of the response options to the groups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plenary, agreement on:</a:t>
            </a:r>
          </a:p>
          <a:p>
            <a:pPr lvl="0"/>
            <a:r>
              <a:rPr lang="en-GB" sz="1200" kern="1200" dirty="0" smtClean="0">
                <a:solidFill>
                  <a:schemeClr val="tx1"/>
                </a:solidFill>
                <a:latin typeface="+mn-lt"/>
                <a:ea typeface="+mn-ea"/>
                <a:cs typeface="+mn-cs"/>
              </a:rPr>
              <a:t>Response recommendations</a:t>
            </a:r>
          </a:p>
          <a:p>
            <a:pPr lvl="0"/>
            <a:r>
              <a:rPr lang="en-GB" sz="1200" kern="1200" dirty="0" smtClean="0">
                <a:solidFill>
                  <a:schemeClr val="tx1"/>
                </a:solidFill>
                <a:latin typeface="+mn-lt"/>
                <a:ea typeface="+mn-ea"/>
                <a:cs typeface="+mn-cs"/>
              </a:rPr>
              <a:t>Recommended action points and further researches</a:t>
            </a:r>
          </a:p>
          <a:p>
            <a:pPr>
              <a:spcBef>
                <a:spcPct val="0"/>
              </a:spcBef>
            </a:pPr>
            <a:endParaRPr lang="en-GB" sz="2400" dirty="0" smtClean="0">
              <a:latin typeface="Arial" pitchFamily="34" charset="0"/>
              <a:ea typeface="ＭＳ Ｐゴシック"/>
              <a:cs typeface="ＭＳ Ｐゴシック"/>
            </a:endParaRPr>
          </a:p>
        </p:txBody>
      </p:sp>
      <p:sp>
        <p:nvSpPr>
          <p:cNvPr id="34816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842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cs typeface="Arial" pitchFamily="34" charset="0"/>
              </a:rPr>
              <a:t>INES</a:t>
            </a:r>
          </a:p>
        </p:txBody>
      </p:sp>
      <p:sp>
        <p:nvSpPr>
          <p:cNvPr id="24166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15005391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b="1" kern="1200" dirty="0" smtClean="0">
                <a:solidFill>
                  <a:schemeClr val="tx1"/>
                </a:solidFill>
                <a:latin typeface="+mn-lt"/>
                <a:ea typeface="+mn-ea"/>
                <a:cs typeface="+mn-cs"/>
              </a:rPr>
              <a:t>Monitoring markets</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design response options and response recommendations</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 flipchart paper and pens for recording </a:t>
            </a:r>
          </a:p>
          <a:p>
            <a:r>
              <a:rPr lang="en-GB" sz="1200" kern="1200" dirty="0" smtClean="0">
                <a:solidFill>
                  <a:schemeClr val="tx1"/>
                </a:solidFill>
                <a:latin typeface="+mn-lt"/>
                <a:ea typeface="+mn-ea"/>
                <a:cs typeface="+mn-cs"/>
              </a:rPr>
              <a:t> </a:t>
            </a:r>
          </a:p>
          <a:p>
            <a:r>
              <a:rPr lang="en-GB" dirty="0" smtClean="0"/>
              <a:t>Discuss early warning systems and existing monitoring systems. </a:t>
            </a:r>
          </a:p>
          <a:p>
            <a:r>
              <a:rPr lang="en-GB" dirty="0" smtClean="0"/>
              <a:t>Brainstorm: </a:t>
            </a:r>
          </a:p>
          <a:p>
            <a:pPr lvl="1">
              <a:buFont typeface="Arial" pitchFamily="34" charset="0"/>
              <a:buChar char="•"/>
            </a:pPr>
            <a:r>
              <a:rPr lang="en-GB" sz="1200" kern="1200" dirty="0" smtClean="0">
                <a:solidFill>
                  <a:schemeClr val="tx1"/>
                </a:solidFill>
                <a:latin typeface="+mn-lt"/>
                <a:ea typeface="+mn-ea"/>
                <a:cs typeface="+mn-cs"/>
              </a:rPr>
              <a:t>Identify key indicators that should be monitored as early warning indicators; Specify thresholds (for triggers) where possible &amp; relevant;</a:t>
            </a:r>
          </a:p>
          <a:p>
            <a:pPr lvl="1">
              <a:buFont typeface="Arial" pitchFamily="34" charset="0"/>
              <a:buChar char="•"/>
            </a:pPr>
            <a:r>
              <a:rPr lang="en-GB" sz="1200" kern="1200" dirty="0" smtClean="0">
                <a:solidFill>
                  <a:schemeClr val="tx1"/>
                </a:solidFill>
                <a:latin typeface="+mn-lt"/>
                <a:ea typeface="+mn-ea"/>
                <a:cs typeface="+mn-cs"/>
              </a:rPr>
              <a:t>How and when / how frequently should they be collected? Where can the information be found?</a:t>
            </a:r>
          </a:p>
          <a:p>
            <a:pPr lvl="1">
              <a:buFont typeface="Arial" pitchFamily="34" charset="0"/>
              <a:buChar char="•"/>
            </a:pPr>
            <a:r>
              <a:rPr lang="en-GB" sz="1200" kern="1200" dirty="0" smtClean="0">
                <a:solidFill>
                  <a:schemeClr val="tx1"/>
                </a:solidFill>
                <a:latin typeface="+mn-lt"/>
                <a:ea typeface="+mn-ea"/>
                <a:cs typeface="+mn-cs"/>
              </a:rPr>
              <a:t>Identify key indicators / market parameters that should be updated in the market map prior to designing and planning an emergency response</a:t>
            </a:r>
          </a:p>
          <a:p>
            <a:pPr lvl="1">
              <a:buFont typeface="Arial" pitchFamily="34" charset="0"/>
              <a:buChar char="•"/>
            </a:pPr>
            <a:r>
              <a:rPr lang="en-GB" sz="1200" kern="1200" dirty="0" smtClean="0">
                <a:solidFill>
                  <a:schemeClr val="tx1"/>
                </a:solidFill>
                <a:latin typeface="+mn-lt"/>
                <a:ea typeface="+mn-ea"/>
                <a:cs typeface="+mn-cs"/>
              </a:rPr>
              <a:t>How and when should they be collected?</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42681381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GB" sz="1200" b="1" kern="1200" dirty="0" smtClean="0">
                <a:solidFill>
                  <a:schemeClr val="tx1"/>
                </a:solidFill>
                <a:latin typeface="+mn-lt"/>
                <a:ea typeface="+mn-ea"/>
                <a:cs typeface="+mn-cs"/>
              </a:rPr>
              <a:t>Action plan (30 minutes) </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translate the learning into practice</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 flipchart paper and post it notes</a:t>
            </a:r>
          </a:p>
          <a:p>
            <a:r>
              <a:rPr lang="en-GB" sz="1200" kern="1200" dirty="0" smtClean="0">
                <a:solidFill>
                  <a:schemeClr val="tx1"/>
                </a:solidFill>
                <a:latin typeface="+mn-lt"/>
                <a:ea typeface="+mn-ea"/>
                <a:cs typeface="+mn-cs"/>
              </a:rPr>
              <a:t>Ask participants to think about what they will do next with this learning. Share. </a:t>
            </a:r>
          </a:p>
          <a:p>
            <a:r>
              <a:rPr lang="en-GB" sz="1200" kern="1200" dirty="0" smtClean="0">
                <a:solidFill>
                  <a:schemeClr val="tx1"/>
                </a:solidFill>
                <a:latin typeface="+mn-lt"/>
                <a:ea typeface="+mn-ea"/>
                <a:cs typeface="+mn-cs"/>
              </a:rPr>
              <a:t> </a:t>
            </a:r>
          </a:p>
          <a:p>
            <a:pPr lvl="0"/>
            <a:r>
              <a:rPr lang="en-GB" sz="1200" b="1" kern="1200" dirty="0" smtClean="0">
                <a:solidFill>
                  <a:schemeClr val="tx1"/>
                </a:solidFill>
                <a:latin typeface="+mn-lt"/>
                <a:ea typeface="+mn-ea"/>
                <a:cs typeface="+mn-cs"/>
              </a:rPr>
              <a:t>Evaluation and Wrap up</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pPr lvl="0"/>
            <a:r>
              <a:rPr lang="en-GB" sz="1200" b="1" kern="1200" dirty="0" smtClean="0">
                <a:solidFill>
                  <a:schemeClr val="tx1"/>
                </a:solidFill>
                <a:latin typeface="+mn-lt"/>
                <a:ea typeface="+mn-ea"/>
                <a:cs typeface="+mn-cs"/>
              </a:rPr>
              <a:t>Presentation to key stakeholder/other agencies (this can be done on a separate day)</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share findings and response recommendations</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 maps, seasonal calendars, household information, gap analysis, response options and recommendations</a:t>
            </a:r>
          </a:p>
          <a:p>
            <a:r>
              <a:rPr lang="en-GB" sz="1200" kern="1200" dirty="0" smtClean="0">
                <a:solidFill>
                  <a:schemeClr val="tx1"/>
                </a:solidFill>
                <a:latin typeface="+mn-lt"/>
                <a:ea typeface="+mn-ea"/>
                <a:cs typeface="+mn-cs"/>
              </a:rPr>
              <a:t>Presentations to key stakeholders, partners, other organisations</a:t>
            </a:r>
            <a:endParaRPr lang="en-GB" dirty="0" smtClean="0"/>
          </a:p>
        </p:txBody>
      </p:sp>
      <p:sp>
        <p:nvSpPr>
          <p:cNvPr id="3491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97209629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cs typeface="Arial" pitchFamily="34" charset="0"/>
            </a:endParaRPr>
          </a:p>
        </p:txBody>
      </p:sp>
      <p:sp>
        <p:nvSpPr>
          <p:cNvPr id="35021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20806070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1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ea typeface="ＭＳ Ｐゴシック"/>
                <a:cs typeface="ＭＳ Ｐゴシック"/>
              </a:rPr>
              <a:t>Photo credit: Tomas Munita/AP</a:t>
            </a:r>
          </a:p>
        </p:txBody>
      </p:sp>
      <p:sp>
        <p:nvSpPr>
          <p:cNvPr id="35123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4878797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22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45080506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3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ea typeface="ＭＳ Ｐゴシック"/>
                <a:cs typeface="ＭＳ Ｐゴシック"/>
              </a:rPr>
              <a:t>Back to the taxi market map =&gt; we did the baseline one, now we will do the emergency one</a:t>
            </a:r>
          </a:p>
          <a:p>
            <a:pPr>
              <a:spcBef>
                <a:spcPct val="0"/>
              </a:spcBef>
            </a:pPr>
            <a:endParaRPr lang="en-GB" smtClean="0">
              <a:latin typeface="Arial" pitchFamily="34" charset="0"/>
              <a:ea typeface="ＭＳ Ｐゴシック"/>
              <a:cs typeface="ＭＳ Ｐゴシック"/>
            </a:endParaRPr>
          </a:p>
          <a:p>
            <a:pPr>
              <a:spcBef>
                <a:spcPct val="0"/>
              </a:spcBef>
            </a:pPr>
            <a:endParaRPr lang="en-GB" smtClean="0">
              <a:latin typeface="Arial" pitchFamily="34" charset="0"/>
              <a:ea typeface="ＭＳ Ｐゴシック"/>
              <a:cs typeface="ＭＳ Ｐゴシック"/>
            </a:endParaRPr>
          </a:p>
        </p:txBody>
      </p:sp>
      <p:sp>
        <p:nvSpPr>
          <p:cNvPr id="3532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8632995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Haiti Photo credit Jane Beesley/ Oxfam </a:t>
            </a:r>
          </a:p>
          <a:p>
            <a:pPr>
              <a:spcBef>
                <a:spcPct val="0"/>
              </a:spcBef>
            </a:pPr>
            <a:endParaRPr lang="en-GB" smtClean="0"/>
          </a:p>
          <a:p>
            <a:pPr>
              <a:spcBef>
                <a:spcPct val="0"/>
              </a:spcBef>
            </a:pPr>
            <a:r>
              <a:rPr lang="en-GB" smtClean="0"/>
              <a:t>Marie Carole is one of the 56 women who ran Oxfam’s very first community canteens. The canteens started in March 2010 and ran for two months in some of the areas of Port-au-Prince. Oxfam supported her financially so that she could feed 80 of the most vulnerable people in her immediate community and make a profit for herself, as a first step to regaining her own livelihood.</a:t>
            </a:r>
            <a:endParaRPr lang="en-GB" smtClean="0">
              <a:latin typeface="Arial" pitchFamily="34" charset="0"/>
              <a:cs typeface="Arial" pitchFamily="34" charset="0"/>
            </a:endParaRPr>
          </a:p>
        </p:txBody>
      </p:sp>
      <p:sp>
        <p:nvSpPr>
          <p:cNvPr id="35430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38873692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Haiti – photo credit Kateryna Perus</a:t>
            </a:r>
          </a:p>
          <a:p>
            <a:pPr>
              <a:spcBef>
                <a:spcPct val="0"/>
              </a:spcBef>
            </a:pPr>
            <a:endParaRPr lang="en-GB" smtClean="0"/>
          </a:p>
          <a:p>
            <a:pPr>
              <a:spcBef>
                <a:spcPct val="0"/>
              </a:spcBef>
            </a:pPr>
            <a:r>
              <a:rPr lang="en-GB" smtClean="0"/>
              <a:t>Marie Carole – from the last slide....</a:t>
            </a:r>
            <a:br>
              <a:rPr lang="en-GB" smtClean="0"/>
            </a:br>
            <a:r>
              <a:rPr lang="en-GB" smtClean="0"/>
              <a:t/>
            </a:r>
            <a:br>
              <a:rPr lang="en-GB" smtClean="0"/>
            </a:br>
            <a:r>
              <a:rPr lang="en-GB" smtClean="0"/>
              <a:t>‘With the grant we’ve been given -- and the loan we received from CECACHE thanks to Oxfam -- a lot of us got solid support that will empower even the worst affected people. In my case, the domestic responsibilities are major obstacle to my business expansion, but I’m confident. I know I’m not alone in this fight. I believe God is by my side. When I think about January 12th and the first days after this disaster, I can say there was no more hope. And now, it’s just amazing: I’m back on my feet!’</a:t>
            </a:r>
            <a:endParaRPr lang="en-GB" smtClean="0">
              <a:latin typeface="Arial" pitchFamily="34" charset="0"/>
              <a:cs typeface="Arial" pitchFamily="34" charset="0"/>
            </a:endParaRPr>
          </a:p>
        </p:txBody>
      </p:sp>
      <p:sp>
        <p:nvSpPr>
          <p:cNvPr id="3553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88708315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cs typeface="Arial" pitchFamily="34" charset="0"/>
              </a:rPr>
              <a:t>Banda Aceh – immediate response post Tsunami photo credit Jim Holmes/ Oxfam</a:t>
            </a:r>
          </a:p>
          <a:p>
            <a:pPr>
              <a:spcBef>
                <a:spcPct val="0"/>
              </a:spcBef>
            </a:pPr>
            <a:endParaRPr lang="en-GB" smtClean="0">
              <a:latin typeface="Arial" pitchFamily="34" charset="0"/>
              <a:cs typeface="Arial" pitchFamily="34" charset="0"/>
            </a:endParaRPr>
          </a:p>
          <a:p>
            <a:pPr>
              <a:spcBef>
                <a:spcPct val="0"/>
              </a:spcBef>
            </a:pPr>
            <a:r>
              <a:rPr lang="en-GB" b="1" smtClean="0"/>
              <a:t>Caption</a:t>
            </a:r>
          </a:p>
          <a:p>
            <a:pPr>
              <a:spcBef>
                <a:spcPct val="0"/>
              </a:spcBef>
            </a:pPr>
            <a:r>
              <a:rPr lang="en-GB" smtClean="0"/>
              <a:t>Traders and shoppers crowd Lambaro, the largest traditional market after the tsunami in Banda Aceh. There is fish, meat, fruit and vegetables.</a:t>
            </a:r>
          </a:p>
          <a:p>
            <a:pPr>
              <a:spcBef>
                <a:spcPct val="0"/>
              </a:spcBef>
            </a:pPr>
            <a:endParaRPr lang="en-GB" smtClean="0">
              <a:latin typeface="Arial" pitchFamily="34" charset="0"/>
              <a:cs typeface="Arial" pitchFamily="34" charset="0"/>
            </a:endParaRPr>
          </a:p>
          <a:p>
            <a:pPr>
              <a:spcBef>
                <a:spcPct val="0"/>
              </a:spcBef>
            </a:pPr>
            <a:endParaRPr lang="en-GB" smtClean="0">
              <a:latin typeface="Arial" pitchFamily="34" charset="0"/>
              <a:cs typeface="Arial" pitchFamily="34" charset="0"/>
            </a:endParaRPr>
          </a:p>
        </p:txBody>
      </p:sp>
      <p:sp>
        <p:nvSpPr>
          <p:cNvPr id="35635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49609025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cs typeface="Arial" pitchFamily="34" charset="0"/>
              </a:rPr>
              <a:t>Haiti post 2010 earthquake </a:t>
            </a:r>
            <a:r>
              <a:rPr lang="en-GB" b="1" smtClean="0"/>
              <a:t>Copyright </a:t>
            </a:r>
            <a:r>
              <a:rPr lang="en-GB" smtClean="0"/>
              <a:t>Kateryna Perus</a:t>
            </a:r>
          </a:p>
          <a:p>
            <a:pPr>
              <a:spcBef>
                <a:spcPct val="0"/>
              </a:spcBef>
            </a:pPr>
            <a:endParaRPr lang="en-GB" smtClean="0"/>
          </a:p>
          <a:p>
            <a:pPr>
              <a:spcBef>
                <a:spcPct val="0"/>
              </a:spcBef>
            </a:pPr>
            <a:r>
              <a:rPr lang="en-GB" smtClean="0"/>
              <a:t>“My situation was very bad, I lost everything: I lost my home and everything I used to sell, so I had nothing. I have been living in a tent with some sisters from my church. I used to sell things from a</a:t>
            </a:r>
            <a:br>
              <a:rPr lang="en-GB" smtClean="0"/>
            </a:br>
            <a:r>
              <a:rPr lang="en-GB" smtClean="0"/>
              <a:t>stall downtown before the earthquake, and so when Oxfam gave me the money I was able to buy this stock and start working up here instead.”</a:t>
            </a:r>
            <a:endParaRPr lang="en-GB" smtClean="0">
              <a:latin typeface="Arial" pitchFamily="34" charset="0"/>
              <a:cs typeface="Arial" pitchFamily="34" charset="0"/>
            </a:endParaRPr>
          </a:p>
        </p:txBody>
      </p:sp>
      <p:sp>
        <p:nvSpPr>
          <p:cNvPr id="35738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09134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r>
              <a:rPr lang="en-GB" b="1" dirty="0" smtClean="0"/>
              <a:t>Key Messages – for reference  BEN</a:t>
            </a:r>
          </a:p>
          <a:p>
            <a:pPr>
              <a:spcBef>
                <a:spcPct val="0"/>
              </a:spcBef>
            </a:pPr>
            <a:endParaRPr lang="en-GB" b="1" dirty="0" smtClean="0"/>
          </a:p>
          <a:p>
            <a:pPr>
              <a:spcBef>
                <a:spcPct val="0"/>
              </a:spcBef>
            </a:pPr>
            <a:r>
              <a:rPr lang="en-GB" dirty="0" smtClean="0"/>
              <a:t>Markets exist even following disasters</a:t>
            </a:r>
          </a:p>
          <a:p>
            <a:pPr>
              <a:spcBef>
                <a:spcPct val="0"/>
              </a:spcBef>
            </a:pPr>
            <a:r>
              <a:rPr lang="en-GB" dirty="0" smtClean="0"/>
              <a:t>Markets play a vital role in the lives and livelihoods of the people that we work with </a:t>
            </a:r>
          </a:p>
          <a:p>
            <a:pPr>
              <a:spcBef>
                <a:spcPct val="0"/>
              </a:spcBef>
            </a:pPr>
            <a:r>
              <a:rPr lang="en-GB" dirty="0" smtClean="0"/>
              <a:t>Markets are complex and have many different components/ actors/ environments</a:t>
            </a:r>
          </a:p>
          <a:p>
            <a:pPr>
              <a:spcBef>
                <a:spcPct val="0"/>
              </a:spcBef>
            </a:pPr>
            <a:r>
              <a:rPr lang="en-GB" dirty="0" smtClean="0"/>
              <a:t>Understanding markets is more testing to see the relevance of cash transfer programming. Analysing markets will give us the tools to understand: </a:t>
            </a:r>
          </a:p>
          <a:p>
            <a:pPr>
              <a:spcBef>
                <a:spcPct val="0"/>
              </a:spcBef>
            </a:pPr>
            <a:r>
              <a:rPr lang="en-GB" dirty="0" smtClean="0"/>
              <a:t>What markets provide the critical needs of the target population</a:t>
            </a:r>
          </a:p>
          <a:p>
            <a:pPr>
              <a:spcBef>
                <a:spcPct val="0"/>
              </a:spcBef>
            </a:pPr>
            <a:r>
              <a:rPr lang="en-GB" dirty="0" smtClean="0"/>
              <a:t>the capacity of markets to respond to meet needs</a:t>
            </a:r>
          </a:p>
          <a:p>
            <a:pPr>
              <a:spcBef>
                <a:spcPct val="0"/>
              </a:spcBef>
            </a:pPr>
            <a:r>
              <a:rPr lang="en-GB" dirty="0" smtClean="0"/>
              <a:t>a broader range of appropriate responses  - whether cash or in kind</a:t>
            </a:r>
          </a:p>
          <a:p>
            <a:pPr>
              <a:spcBef>
                <a:spcPct val="0"/>
              </a:spcBef>
            </a:pPr>
            <a:r>
              <a:rPr lang="en-GB" dirty="0" smtClean="0"/>
              <a:t>Market analysis can be used in a variety of contexts (rapid onset, slow onset), and across all sectors (WASH, food security...)  </a:t>
            </a:r>
          </a:p>
          <a:p>
            <a:pPr>
              <a:spcBef>
                <a:spcPct val="0"/>
              </a:spcBef>
            </a:pPr>
            <a:r>
              <a:rPr lang="en-GB" dirty="0" smtClean="0"/>
              <a:t>Market analysis will help to design better and broader response options to meet emergency and early recovery needs and inform a range of programmes – emergency relief, early recovery work, contingency planning, preparedness, DRR programming and link to longer term development work. </a:t>
            </a:r>
          </a:p>
          <a:p>
            <a:pPr>
              <a:spcBef>
                <a:spcPct val="0"/>
              </a:spcBef>
            </a:pPr>
            <a:r>
              <a:rPr lang="en-GB" dirty="0" smtClean="0"/>
              <a:t>We need to assess markets before any intervention (cash or in kind), understand the risks of our responses doing harm to market systems and understand what response options we have. </a:t>
            </a:r>
          </a:p>
          <a:p>
            <a:pPr>
              <a:spcBef>
                <a:spcPct val="0"/>
              </a:spcBef>
            </a:pPr>
            <a:endParaRPr lang="en-GB" dirty="0" smtClean="0"/>
          </a:p>
          <a:p>
            <a:pPr>
              <a:spcBef>
                <a:spcPct val="0"/>
              </a:spcBef>
            </a:pPr>
            <a:r>
              <a:rPr lang="en-GB" dirty="0" smtClean="0"/>
              <a:t> </a:t>
            </a:r>
          </a:p>
          <a:p>
            <a:pPr>
              <a:spcBef>
                <a:spcPct val="0"/>
              </a:spcBef>
              <a:buFontTx/>
              <a:buChar char="•"/>
            </a:pPr>
            <a:r>
              <a:rPr lang="en-GB" dirty="0" smtClean="0"/>
              <a:t>Lives and livelihoods are supported by a complex web of people, structures, services, and rules. These are all part of the market system.</a:t>
            </a:r>
          </a:p>
          <a:p>
            <a:pPr>
              <a:spcBef>
                <a:spcPct val="0"/>
              </a:spcBef>
              <a:buFontTx/>
              <a:buChar char="•"/>
            </a:pPr>
            <a:r>
              <a:rPr lang="en-GB" dirty="0" smtClean="0"/>
              <a:t>Markets exist even in emergencies. </a:t>
            </a:r>
          </a:p>
          <a:p>
            <a:pPr>
              <a:spcBef>
                <a:spcPct val="0"/>
              </a:spcBef>
              <a:buFontTx/>
              <a:buChar char="•"/>
            </a:pPr>
            <a:r>
              <a:rPr lang="en-GB" dirty="0" smtClean="0"/>
              <a:t>Market analysis enables practitioners to understand the functionality, capacity and expandability of specific markets </a:t>
            </a:r>
          </a:p>
          <a:p>
            <a:pPr>
              <a:spcBef>
                <a:spcPct val="0"/>
              </a:spcBef>
              <a:buFontTx/>
              <a:buChar char="•"/>
            </a:pPr>
            <a:r>
              <a:rPr lang="en-GB" dirty="0" smtClean="0"/>
              <a:t>Market analysis enables practitioners to develop a broader, more appropriate set of responses; </a:t>
            </a:r>
          </a:p>
          <a:p>
            <a:pPr>
              <a:spcBef>
                <a:spcPct val="0"/>
              </a:spcBef>
              <a:buFontTx/>
              <a:buChar char="•"/>
            </a:pPr>
            <a:r>
              <a:rPr lang="en-GB" dirty="0" smtClean="0"/>
              <a:t>Market assessment facilitates more efficient use of humanitarian resources and encourages transition to economic recovery.</a:t>
            </a:r>
          </a:p>
          <a:p>
            <a:pPr>
              <a:spcBef>
                <a:spcPct val="0"/>
              </a:spcBef>
              <a:buFontTx/>
              <a:buChar char="•"/>
            </a:pPr>
            <a:r>
              <a:rPr lang="en-GB" dirty="0" smtClean="0"/>
              <a:t>Market analysis can be done at any time, and each organisation needs to be clear as to how they want to use their market analysis. </a:t>
            </a:r>
          </a:p>
          <a:p>
            <a:pPr>
              <a:spcBef>
                <a:spcPct val="0"/>
              </a:spcBef>
              <a:buFontTx/>
              <a:buChar char="•"/>
            </a:pPr>
            <a:r>
              <a:rPr lang="en-GB" dirty="0" smtClean="0"/>
              <a:t>This training is based on the Emergency Market Mapping and Analysis (EMMA) toolkit</a:t>
            </a:r>
          </a:p>
        </p:txBody>
      </p:sp>
      <p:sp>
        <p:nvSpPr>
          <p:cNvPr id="2426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9830397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pitchFamily="34" charset="0"/>
                <a:cs typeface="Arial" pitchFamily="34" charset="0"/>
              </a:rPr>
              <a:t>Yemen. Photo credit Caroline Gluck</a:t>
            </a:r>
          </a:p>
          <a:p>
            <a:pPr>
              <a:spcBef>
                <a:spcPct val="0"/>
              </a:spcBef>
            </a:pPr>
            <a:endParaRPr lang="en-GB" smtClean="0"/>
          </a:p>
          <a:p>
            <a:pPr>
              <a:spcBef>
                <a:spcPct val="0"/>
              </a:spcBef>
            </a:pPr>
            <a:r>
              <a:rPr lang="en-GB" smtClean="0"/>
              <a:t>Market trader in Bayt al-Faqih. Plenty to sell but few can afford the current high prices</a:t>
            </a:r>
            <a:br>
              <a:rPr lang="en-GB" smtClean="0"/>
            </a:br>
            <a:r>
              <a:rPr lang="en-GB" smtClean="0"/>
              <a:t/>
            </a:r>
            <a:br>
              <a:rPr lang="en-GB" smtClean="0"/>
            </a:br>
            <a:r>
              <a:rPr lang="en-GB" smtClean="0"/>
              <a:t>Bayt al-Faqih. south of Hodeidah, is one of Yemen's biggest markets and open every Friday. This traditional market began in the 1700s when Bayt al Faqi was a coffee trading post.</a:t>
            </a:r>
          </a:p>
          <a:p>
            <a:pPr>
              <a:spcBef>
                <a:spcPct val="0"/>
              </a:spcBef>
            </a:pPr>
            <a:r>
              <a:rPr lang="en-GB" b="1" smtClean="0"/>
              <a:t>Programme Information</a:t>
            </a:r>
          </a:p>
          <a:p>
            <a:pPr>
              <a:spcBef>
                <a:spcPct val="0"/>
              </a:spcBef>
            </a:pPr>
            <a:r>
              <a:rPr lang="en-GB" smtClean="0"/>
              <a:t>Oxfam is giving cash grants to help people buy food and water to feed their families. In Al Hodeidah we have distributed cash transfers to 100,000 people across 870 remote villages, and provided training on safe hygiene practices.</a:t>
            </a:r>
            <a:br>
              <a:rPr lang="en-GB" smtClean="0"/>
            </a:br>
            <a:endParaRPr lang="en-GB" smtClean="0"/>
          </a:p>
          <a:p>
            <a:pPr>
              <a:spcBef>
                <a:spcPct val="0"/>
              </a:spcBef>
            </a:pPr>
            <a:endParaRPr lang="en-GB" smtClean="0">
              <a:latin typeface="Arial" pitchFamily="34" charset="0"/>
              <a:cs typeface="Arial" pitchFamily="34" charset="0"/>
            </a:endParaRPr>
          </a:p>
        </p:txBody>
      </p:sp>
      <p:sp>
        <p:nvSpPr>
          <p:cNvPr id="35840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2817495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international community sought to address the immediate needs of the crisis affected population of </a:t>
            </a:r>
            <a:r>
              <a:rPr lang="en-GB" sz="1200" kern="1200" dirty="0" err="1" smtClean="0">
                <a:solidFill>
                  <a:schemeClr val="tx1"/>
                </a:solidFill>
                <a:latin typeface="+mn-lt"/>
                <a:ea typeface="+mn-ea"/>
                <a:cs typeface="+mn-cs"/>
              </a:rPr>
              <a:t>Abyei</a:t>
            </a:r>
            <a:r>
              <a:rPr lang="en-GB" sz="1200" kern="1200" dirty="0" smtClean="0">
                <a:solidFill>
                  <a:schemeClr val="tx1"/>
                </a:solidFill>
                <a:latin typeface="+mn-lt"/>
                <a:ea typeface="+mn-ea"/>
                <a:cs typeface="+mn-cs"/>
              </a:rPr>
              <a:t> and beyond, through the distribution of essential food and non food items. However, in addition to the need to provide immediate relief, solutions needed to be found that addressed the loss of agricultural assets. Without this component, many households would have struggled to cultivate in the 2012 season, thereby failing to protect their food and income security.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 this context, Mercy Corps and the Norwegian Refugee Council (NRC) decided to implement an EMMA to look specifically at the feasibility of market based interventions to assist with improving food security and access to shelter. </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Access to key agricultural inputs through local markets:</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EMMA assessment specifically looked at the market systems for okra seeds and for </a:t>
            </a:r>
            <a:r>
              <a:rPr lang="en-GB" sz="1200" kern="1200" dirty="0" err="1" smtClean="0">
                <a:solidFill>
                  <a:schemeClr val="tx1"/>
                </a:solidFill>
                <a:latin typeface="+mn-lt"/>
                <a:ea typeface="+mn-ea"/>
                <a:cs typeface="+mn-cs"/>
              </a:rPr>
              <a:t>malodas</a:t>
            </a:r>
            <a:r>
              <a:rPr lang="en-GB" sz="1200" kern="1200" dirty="0" smtClean="0">
                <a:solidFill>
                  <a:schemeClr val="tx1"/>
                </a:solidFill>
                <a:latin typeface="+mn-lt"/>
                <a:ea typeface="+mn-ea"/>
                <a:cs typeface="+mn-cs"/>
              </a:rPr>
              <a:t> (local hoes), as they are commonly used and important agricultural inputs. The assessment looked at these specific products and mapped the market system to establish what changes have occurred as a result of the </a:t>
            </a:r>
            <a:r>
              <a:rPr lang="en-GB" sz="1200" kern="1200" dirty="0" err="1" smtClean="0">
                <a:solidFill>
                  <a:schemeClr val="tx1"/>
                </a:solidFill>
                <a:latin typeface="+mn-lt"/>
                <a:ea typeface="+mn-ea"/>
                <a:cs typeface="+mn-cs"/>
              </a:rPr>
              <a:t>Abyei</a:t>
            </a:r>
            <a:r>
              <a:rPr lang="en-GB" sz="1200" kern="1200" dirty="0" smtClean="0">
                <a:solidFill>
                  <a:schemeClr val="tx1"/>
                </a:solidFill>
                <a:latin typeface="+mn-lt"/>
                <a:ea typeface="+mn-ea"/>
                <a:cs typeface="+mn-cs"/>
              </a:rPr>
              <a:t> displacement crisis and the closure of supply routes from the north.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Particular challenges were that neither</a:t>
            </a:r>
            <a:r>
              <a:rPr lang="en-GB" sz="1200" kern="1200" baseline="0" dirty="0" smtClean="0">
                <a:solidFill>
                  <a:schemeClr val="tx1"/>
                </a:solidFill>
                <a:latin typeface="+mn-lt"/>
                <a:ea typeface="+mn-ea"/>
                <a:cs typeface="+mn-cs"/>
              </a:rPr>
              <a:t> the movement of people nor the markets had yet stabilised. </a:t>
            </a:r>
            <a:endParaRPr lang="en-GB" sz="1200" kern="1200" dirty="0" smtClean="0">
              <a:solidFill>
                <a:schemeClr val="tx1"/>
              </a:solidFill>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56815171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The </a:t>
            </a:r>
            <a:r>
              <a:rPr lang="en-GB" sz="1200" b="1" kern="1200" dirty="0" err="1" smtClean="0">
                <a:solidFill>
                  <a:schemeClr val="tx1"/>
                </a:solidFill>
                <a:latin typeface="+mn-lt"/>
                <a:ea typeface="+mn-ea"/>
                <a:cs typeface="+mn-cs"/>
              </a:rPr>
              <a:t>Maloda</a:t>
            </a:r>
            <a:r>
              <a:rPr lang="en-GB" sz="1200" b="1" kern="1200" dirty="0" smtClean="0">
                <a:solidFill>
                  <a:schemeClr val="tx1"/>
                </a:solidFill>
                <a:latin typeface="+mn-lt"/>
                <a:ea typeface="+mn-ea"/>
                <a:cs typeface="+mn-cs"/>
              </a:rPr>
              <a:t> Market</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EMMA found that for both IDPs and host communities, </a:t>
            </a:r>
            <a:r>
              <a:rPr lang="en-GB" sz="1200" kern="1200" dirty="0" err="1" smtClean="0">
                <a:solidFill>
                  <a:schemeClr val="tx1"/>
                </a:solidFill>
                <a:latin typeface="+mn-lt"/>
                <a:ea typeface="+mn-ea"/>
                <a:cs typeface="+mn-cs"/>
              </a:rPr>
              <a:t>maloda</a:t>
            </a:r>
            <a:r>
              <a:rPr lang="en-GB" sz="1200" kern="1200" dirty="0" smtClean="0">
                <a:solidFill>
                  <a:schemeClr val="tx1"/>
                </a:solidFill>
                <a:latin typeface="+mn-lt"/>
                <a:ea typeface="+mn-ea"/>
                <a:cs typeface="+mn-cs"/>
              </a:rPr>
              <a:t>, or traditional hoes, were considered a basic need. Prior to the crisis, it was common that farmers would take scrap metal to the blacksmiths, who would then turn the metal into a </a:t>
            </a:r>
            <a:r>
              <a:rPr lang="en-GB" sz="1200" kern="1200" dirty="0" err="1" smtClean="0">
                <a:solidFill>
                  <a:schemeClr val="tx1"/>
                </a:solidFill>
                <a:latin typeface="+mn-lt"/>
                <a:ea typeface="+mn-ea"/>
                <a:cs typeface="+mn-cs"/>
              </a:rPr>
              <a:t>maloda</a:t>
            </a:r>
            <a:r>
              <a:rPr lang="en-GB" sz="1200" kern="1200" dirty="0" smtClean="0">
                <a:solidFill>
                  <a:schemeClr val="tx1"/>
                </a:solidFill>
                <a:latin typeface="+mn-lt"/>
                <a:ea typeface="+mn-ea"/>
                <a:cs typeface="+mn-cs"/>
              </a:rPr>
              <a:t>. Additionally, as part of routine distributions, NGOs have regularly given alternative East African hoes to beneficiaries. These East African hoes, which are generally disliked by the beneficiaries, are also taken for reshaping at local blacksmiths.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use of household income to adapt this tool, not only indicates how important they are to local agriculture, but also that households do have purchasing power for this commodity. In the planting season, it is common that all household members have a </a:t>
            </a:r>
            <a:r>
              <a:rPr lang="en-GB" sz="1200" kern="1200" dirty="0" err="1" smtClean="0">
                <a:solidFill>
                  <a:schemeClr val="tx1"/>
                </a:solidFill>
                <a:latin typeface="+mn-lt"/>
                <a:ea typeface="+mn-ea"/>
                <a:cs typeface="+mn-cs"/>
              </a:rPr>
              <a:t>maloda</a:t>
            </a:r>
            <a:r>
              <a:rPr lang="en-GB" sz="1200" kern="1200" dirty="0" smtClean="0">
                <a:solidFill>
                  <a:schemeClr val="tx1"/>
                </a:solidFill>
                <a:latin typeface="+mn-lt"/>
                <a:ea typeface="+mn-ea"/>
                <a:cs typeface="+mn-cs"/>
              </a:rPr>
              <a:t>, to help in the planting of crops. Therefore, despite the regular NGO distributions, there was still a viable market for </a:t>
            </a:r>
            <a:r>
              <a:rPr lang="en-GB" sz="1200" kern="1200" dirty="0" err="1" smtClean="0">
                <a:solidFill>
                  <a:schemeClr val="tx1"/>
                </a:solidFill>
                <a:latin typeface="+mn-lt"/>
                <a:ea typeface="+mn-ea"/>
                <a:cs typeface="+mn-cs"/>
              </a:rPr>
              <a:t>malodas</a:t>
            </a:r>
            <a:r>
              <a:rPr lang="en-GB" sz="1200" kern="1200" dirty="0" smtClean="0">
                <a:solidFill>
                  <a:schemeClr val="tx1"/>
                </a:solidFill>
                <a:latin typeface="+mn-lt"/>
                <a:ea typeface="+mn-ea"/>
                <a:cs typeface="+mn-cs"/>
              </a:rPr>
              <a:t> in the target area. </a:t>
            </a:r>
          </a:p>
          <a:p>
            <a:endParaRPr lang="en-GB" sz="1200" kern="1200" dirty="0" smtClean="0">
              <a:solidFill>
                <a:schemeClr val="tx1"/>
              </a:solidFill>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0976644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Post crisis, the EMMA found that local production of </a:t>
            </a:r>
            <a:r>
              <a:rPr lang="en-GB" sz="1200" kern="1200" dirty="0" err="1" smtClean="0">
                <a:solidFill>
                  <a:schemeClr val="tx1"/>
                </a:solidFill>
                <a:latin typeface="+mn-lt"/>
                <a:ea typeface="+mn-ea"/>
                <a:cs typeface="+mn-cs"/>
              </a:rPr>
              <a:t>maloda</a:t>
            </a:r>
            <a:r>
              <a:rPr lang="en-GB" sz="1200" kern="1200" dirty="0" smtClean="0">
                <a:solidFill>
                  <a:schemeClr val="tx1"/>
                </a:solidFill>
                <a:latin typeface="+mn-lt"/>
                <a:ea typeface="+mn-ea"/>
                <a:cs typeface="+mn-cs"/>
              </a:rPr>
              <a:t> was inhibited by a decrease in availability of scrap metal and insufficient skills of existing blacksmiths.  New metal sheets were found in </a:t>
            </a:r>
            <a:r>
              <a:rPr lang="en-GB" sz="1200" kern="1200" dirty="0" err="1" smtClean="0">
                <a:solidFill>
                  <a:schemeClr val="tx1"/>
                </a:solidFill>
                <a:latin typeface="+mn-lt"/>
                <a:ea typeface="+mn-ea"/>
                <a:cs typeface="+mn-cs"/>
              </a:rPr>
              <a:t>Wau</a:t>
            </a:r>
            <a:r>
              <a:rPr lang="en-GB" sz="1200" kern="1200" dirty="0" smtClean="0">
                <a:solidFill>
                  <a:schemeClr val="tx1"/>
                </a:solidFill>
                <a:latin typeface="+mn-lt"/>
                <a:ea typeface="+mn-ea"/>
                <a:cs typeface="+mn-cs"/>
              </a:rPr>
              <a:t> and were increasingly being used by the blacksmith cooperative there, suggesting that if these sheets could be brought to local markets, they could act as a new raw material for blacksmiths.  While the supply lines for metal sheets from Khartoum have been restricted by the closure of the roads, the emergence of new actors, such as China and Dubai, offer opportunities to create alternative supply lines.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EMMA report stated that, primarily, to enable the market to function better, NGOs should be removed as a market actor. As </a:t>
            </a:r>
            <a:r>
              <a:rPr lang="en-GB" sz="1200" kern="1200" dirty="0" err="1" smtClean="0">
                <a:solidFill>
                  <a:schemeClr val="tx1"/>
                </a:solidFill>
                <a:latin typeface="+mn-lt"/>
                <a:ea typeface="+mn-ea"/>
                <a:cs typeface="+mn-cs"/>
              </a:rPr>
              <a:t>malodas</a:t>
            </a:r>
            <a:r>
              <a:rPr lang="en-GB" sz="1200" kern="1200" dirty="0" smtClean="0">
                <a:solidFill>
                  <a:schemeClr val="tx1"/>
                </a:solidFill>
                <a:latin typeface="+mn-lt"/>
                <a:ea typeface="+mn-ea"/>
                <a:cs typeface="+mn-cs"/>
              </a:rPr>
              <a:t> are not the most effective tool for cultivation, the EMMA also found that any responses to strengthen the </a:t>
            </a:r>
            <a:r>
              <a:rPr lang="en-GB" sz="1200" kern="1200" dirty="0" err="1" smtClean="0">
                <a:solidFill>
                  <a:schemeClr val="tx1"/>
                </a:solidFill>
                <a:latin typeface="+mn-lt"/>
                <a:ea typeface="+mn-ea"/>
                <a:cs typeface="+mn-cs"/>
              </a:rPr>
              <a:t>maloda</a:t>
            </a:r>
            <a:r>
              <a:rPr lang="en-GB" sz="1200" kern="1200" dirty="0" smtClean="0">
                <a:solidFill>
                  <a:schemeClr val="tx1"/>
                </a:solidFill>
                <a:latin typeface="+mn-lt"/>
                <a:ea typeface="+mn-ea"/>
                <a:cs typeface="+mn-cs"/>
              </a:rPr>
              <a:t> market should include activities that address this, such as those that promote behavioural change to using East African hoes or</a:t>
            </a:r>
            <a:r>
              <a:rPr lang="en-GB" sz="1200" kern="1200" baseline="0" dirty="0" smtClean="0">
                <a:solidFill>
                  <a:schemeClr val="tx1"/>
                </a:solidFill>
                <a:latin typeface="+mn-lt"/>
                <a:ea typeface="+mn-ea"/>
                <a:cs typeface="+mn-cs"/>
              </a:rPr>
              <a:t> ox ploughs</a:t>
            </a:r>
            <a:r>
              <a:rPr lang="en-GB" sz="1200" kern="1200" dirty="0" smtClean="0">
                <a:solidFill>
                  <a:schemeClr val="tx1"/>
                </a:solidFill>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57066440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b="1" kern="1200" dirty="0" smtClean="0">
                <a:solidFill>
                  <a:schemeClr val="tx1"/>
                </a:solidFill>
                <a:latin typeface="+mn-lt"/>
                <a:ea typeface="+mn-ea"/>
                <a:cs typeface="+mn-cs"/>
              </a:rPr>
              <a:t>Sharing maps</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how </a:t>
            </a:r>
            <a:r>
              <a:rPr lang="en-GB" sz="1200" b="1" kern="1200" dirty="0" smtClean="0">
                <a:solidFill>
                  <a:schemeClr val="tx1"/>
                </a:solidFill>
                <a:latin typeface="+mn-lt"/>
                <a:ea typeface="+mn-ea"/>
                <a:cs typeface="+mn-cs"/>
              </a:rPr>
              <a:t>maps can convey information about market performance</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activity sheets with timber maps, and slide/poster of questions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Share maps from baseline assessments that you are familiar with (preferably the same case study as discussed throughout the training – or use example from Liberia - above).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Indicate how you can see how the market is functioning. Refer to market integration, supply and demand, power and infrastructure. Elicit what the maps are showing. Ask participants to suggest responses from what they can read in the maps. Share the responses from the actual baseline assessment carried out. </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70184486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cs typeface="Arial" pitchFamily="34" charset="0"/>
              </a:rPr>
              <a:t>The map is one of the 4 products from the EMMA with the seasonal calendar, the HH gap analysis (what are the needs that people will not be able to cover by themselves) and the response options framework (list of response options with an analysis of their timing, probability and risks).</a:t>
            </a:r>
          </a:p>
          <a:p>
            <a:pPr>
              <a:spcBef>
                <a:spcPct val="0"/>
              </a:spcBef>
            </a:pPr>
            <a:r>
              <a:rPr lang="en-US" smtClean="0">
                <a:latin typeface="Arial" pitchFamily="34" charset="0"/>
                <a:cs typeface="Arial" pitchFamily="34" charset="0"/>
              </a:rPr>
              <a:t>It represents the functioning of the market: actors, their relationships (power relations), the volumes, and flows. The analysis also includes the seasonality in the functioning.</a:t>
            </a:r>
          </a:p>
          <a:p>
            <a:pPr>
              <a:spcBef>
                <a:spcPct val="0"/>
              </a:spcBef>
            </a:pPr>
            <a:r>
              <a:rPr lang="en-US" smtClean="0">
                <a:latin typeface="Arial" pitchFamily="34" charset="0"/>
                <a:cs typeface="Arial" pitchFamily="34" charset="0"/>
              </a:rPr>
              <a:t>The level of analysis depends on the time available and the information needs for program design.</a:t>
            </a:r>
          </a:p>
        </p:txBody>
      </p:sp>
      <p:sp>
        <p:nvSpPr>
          <p:cNvPr id="31744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45328894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Ask participants</a:t>
            </a:r>
            <a:r>
              <a:rPr lang="en-GB" baseline="0" dirty="0" smtClean="0"/>
              <a:t> what changes they see in the maps (importers much stronger – impact on  who...?)</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13231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spcBef>
                <a:spcPct val="0"/>
              </a:spcBef>
            </a:pPr>
            <a:r>
              <a:rPr lang="en-GB" b="1" dirty="0" smtClean="0"/>
              <a:t>Activity - Market in emergencies BEN</a:t>
            </a:r>
            <a:endParaRPr lang="en-GB" dirty="0" smtClean="0"/>
          </a:p>
          <a:p>
            <a:pPr>
              <a:spcBef>
                <a:spcPct val="0"/>
              </a:spcBef>
            </a:pPr>
            <a:r>
              <a:rPr lang="en-GB" u="sng" dirty="0" smtClean="0"/>
              <a:t>Objective: </a:t>
            </a:r>
            <a:r>
              <a:rPr lang="en-GB" dirty="0" smtClean="0"/>
              <a:t>to show that markets do exist, even in emergencies</a:t>
            </a:r>
          </a:p>
          <a:p>
            <a:pPr>
              <a:spcBef>
                <a:spcPct val="0"/>
              </a:spcBef>
            </a:pPr>
            <a:r>
              <a:rPr lang="en-GB" u="sng" dirty="0" smtClean="0"/>
              <a:t>Resources needed: </a:t>
            </a:r>
            <a:r>
              <a:rPr lang="en-GB" dirty="0" smtClean="0"/>
              <a:t> pictures– these can be found in the bank of photographs found at the end of the ppt. </a:t>
            </a:r>
          </a:p>
          <a:p>
            <a:pPr>
              <a:spcBef>
                <a:spcPct val="0"/>
              </a:spcBef>
            </a:pPr>
            <a:r>
              <a:rPr lang="en-GB" dirty="0" smtClean="0"/>
              <a:t> </a:t>
            </a:r>
          </a:p>
          <a:p>
            <a:pPr>
              <a:spcBef>
                <a:spcPct val="0"/>
              </a:spcBef>
            </a:pPr>
            <a:r>
              <a:rPr lang="en-GB" dirty="0" smtClean="0"/>
              <a:t>Show a picture of a market, operating even in the context of an emergency. Elicit answers to questions, such as: </a:t>
            </a:r>
          </a:p>
          <a:p>
            <a:pPr>
              <a:spcBef>
                <a:spcPct val="0"/>
              </a:spcBef>
            </a:pPr>
            <a:r>
              <a:rPr lang="en-GB" dirty="0" smtClean="0"/>
              <a:t>What does this picture tell you? (markets operate even in emergencies) What might have happened? </a:t>
            </a:r>
          </a:p>
          <a:p>
            <a:pPr>
              <a:spcBef>
                <a:spcPct val="0"/>
              </a:spcBef>
            </a:pPr>
            <a:r>
              <a:rPr lang="en-GB" dirty="0" smtClean="0"/>
              <a:t>How might people have been affected? What might they need? (situational needs) </a:t>
            </a:r>
          </a:p>
          <a:p>
            <a:pPr>
              <a:spcBef>
                <a:spcPct val="0"/>
              </a:spcBef>
            </a:pPr>
            <a:r>
              <a:rPr lang="en-GB" dirty="0" smtClean="0"/>
              <a:t>Why are we looking at this? What would you do? What if you distribute in kind? What do you need to decide on response options?  What does this mean for our programming? (risks, capacity and responses)</a:t>
            </a:r>
          </a:p>
          <a:p>
            <a:pPr>
              <a:spcBef>
                <a:spcPct val="0"/>
              </a:spcBef>
            </a:pPr>
            <a:endParaRPr lang="en-GB" dirty="0" smtClean="0"/>
          </a:p>
          <a:p>
            <a:pPr>
              <a:spcBef>
                <a:spcPct val="0"/>
              </a:spcBef>
            </a:pPr>
            <a:r>
              <a:rPr lang="en-GB" dirty="0" smtClean="0"/>
              <a:t>Photo credit: Unknown, downloaded from: www.</a:t>
            </a:r>
            <a:r>
              <a:rPr lang="en-US" dirty="0" err="1" smtClean="0"/>
              <a:t>saagarikaghoshal.com</a:t>
            </a:r>
            <a:endParaRPr lang="en-US" dirty="0" smtClean="0"/>
          </a:p>
          <a:p>
            <a:pPr>
              <a:spcBef>
                <a:spcPct val="0"/>
              </a:spcBef>
            </a:pPr>
            <a:endParaRPr lang="en-US" dirty="0" smtClean="0"/>
          </a:p>
          <a:p>
            <a:pPr>
              <a:spcBef>
                <a:spcPct val="0"/>
              </a:spcBef>
            </a:pPr>
            <a:r>
              <a:rPr lang="en-US" b="1" dirty="0" smtClean="0"/>
              <a:t>OPTIONAL ADDITIONAL ACTIVITY</a:t>
            </a:r>
          </a:p>
          <a:p>
            <a:pPr>
              <a:spcBef>
                <a:spcPct val="0"/>
              </a:spcBef>
            </a:pPr>
            <a:r>
              <a:rPr lang="en-GB" b="1" dirty="0" smtClean="0"/>
              <a:t>Tell a story</a:t>
            </a:r>
            <a:endParaRPr lang="en-GB" dirty="0" smtClean="0"/>
          </a:p>
          <a:p>
            <a:pPr>
              <a:spcBef>
                <a:spcPct val="0"/>
              </a:spcBef>
            </a:pPr>
            <a:r>
              <a:rPr lang="en-GB" u="sng" dirty="0" smtClean="0"/>
              <a:t>Objective: </a:t>
            </a:r>
            <a:r>
              <a:rPr lang="en-GB" dirty="0" smtClean="0"/>
              <a:t>to share the story of a market baseline </a:t>
            </a:r>
          </a:p>
          <a:p>
            <a:pPr>
              <a:spcBef>
                <a:spcPct val="0"/>
              </a:spcBef>
            </a:pPr>
            <a:r>
              <a:rPr lang="en-GB" u="sng" dirty="0" smtClean="0"/>
              <a:t>Resources needed: </a:t>
            </a:r>
            <a:r>
              <a:rPr lang="en-GB" dirty="0" smtClean="0"/>
              <a:t> at a minimum –market maps – can be delivered verbally. Can also use pictures to make the work seem more real. </a:t>
            </a:r>
          </a:p>
          <a:p>
            <a:pPr>
              <a:spcBef>
                <a:spcPct val="0"/>
              </a:spcBef>
            </a:pPr>
            <a:r>
              <a:rPr lang="en-GB" dirty="0" smtClean="0"/>
              <a:t> </a:t>
            </a:r>
          </a:p>
          <a:p>
            <a:pPr>
              <a:spcBef>
                <a:spcPct val="0"/>
              </a:spcBef>
            </a:pPr>
            <a:r>
              <a:rPr lang="en-GB" dirty="0" smtClean="0"/>
              <a:t>Give a quick overview of a market baseline that you know about. Try to choose a market assessment that led to a broad range of direct and indirect responses (</a:t>
            </a:r>
            <a:r>
              <a:rPr lang="en-GB" u="sng" dirty="0" smtClean="0"/>
              <a:t>Direct responses: </a:t>
            </a:r>
            <a:r>
              <a:rPr lang="en-GB" dirty="0" smtClean="0"/>
              <a:t>Actions that make direct contact with emergency-affected households. </a:t>
            </a:r>
            <a:r>
              <a:rPr lang="en-GB" u="sng" dirty="0" smtClean="0"/>
              <a:t>Indirect responses: </a:t>
            </a:r>
            <a:r>
              <a:rPr lang="en-GB" dirty="0" smtClean="0"/>
              <a:t>Actions with others (e.g. traders or officials) to benefit indirectly households affected by the emergency.) </a:t>
            </a:r>
          </a:p>
          <a:p>
            <a:pPr>
              <a:spcBef>
                <a:spcPct val="0"/>
              </a:spcBef>
            </a:pPr>
            <a:r>
              <a:rPr lang="en-GB" dirty="0" smtClean="0"/>
              <a:t> </a:t>
            </a:r>
          </a:p>
          <a:p>
            <a:pPr>
              <a:spcBef>
                <a:spcPct val="0"/>
              </a:spcBef>
            </a:pPr>
            <a:r>
              <a:rPr lang="en-GB" dirty="0" smtClean="0"/>
              <a:t>This will include the context, market assessment findings (with maps), and talk through the impact on the market, the recommendation options identified and those used/ implemented etc…</a:t>
            </a:r>
          </a:p>
          <a:p>
            <a:pPr>
              <a:spcBef>
                <a:spcPct val="0"/>
              </a:spcBef>
            </a:pPr>
            <a:endParaRPr lang="en-US" dirty="0" smtClean="0"/>
          </a:p>
          <a:p>
            <a:pPr>
              <a:spcBef>
                <a:spcPct val="0"/>
              </a:spcBef>
            </a:pPr>
            <a:endParaRPr lang="en-US" dirty="0" smtClean="0"/>
          </a:p>
        </p:txBody>
      </p:sp>
      <p:sp>
        <p:nvSpPr>
          <p:cNvPr id="23142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06428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Why does market analysis matter?   INES</a:t>
            </a:r>
            <a:endParaRPr lang="en-GB" dirty="0" smtClean="0"/>
          </a:p>
          <a:p>
            <a:pPr>
              <a:spcBef>
                <a:spcPct val="0"/>
              </a:spcBef>
            </a:pPr>
            <a:r>
              <a:rPr lang="en-GB" u="sng" dirty="0" smtClean="0"/>
              <a:t>Objective:</a:t>
            </a:r>
            <a:r>
              <a:rPr lang="en-GB" dirty="0" smtClean="0"/>
              <a:t> To elicit and share why market analysis is important</a:t>
            </a:r>
          </a:p>
          <a:p>
            <a:pPr>
              <a:spcBef>
                <a:spcPct val="0"/>
              </a:spcBef>
            </a:pPr>
            <a:r>
              <a:rPr lang="en-GB" u="sng" dirty="0" smtClean="0"/>
              <a:t>Resources needed:</a:t>
            </a:r>
            <a:r>
              <a:rPr lang="en-GB" dirty="0" smtClean="0"/>
              <a:t> slides of market in emergency (emergencies) </a:t>
            </a:r>
          </a:p>
          <a:p>
            <a:pPr>
              <a:spcBef>
                <a:spcPct val="0"/>
              </a:spcBef>
            </a:pPr>
            <a:r>
              <a:rPr lang="en-GB" dirty="0" smtClean="0"/>
              <a:t> </a:t>
            </a:r>
          </a:p>
          <a:p>
            <a:pPr>
              <a:spcBef>
                <a:spcPct val="0"/>
              </a:spcBef>
            </a:pPr>
            <a:r>
              <a:rPr lang="en-GB" dirty="0" smtClean="0"/>
              <a:t>Ask for initial ideas – why do we assess markets? </a:t>
            </a:r>
          </a:p>
          <a:p>
            <a:pPr>
              <a:spcBef>
                <a:spcPct val="0"/>
              </a:spcBef>
            </a:pPr>
            <a:endParaRPr lang="en-GB" dirty="0" smtClean="0"/>
          </a:p>
          <a:p>
            <a:pPr>
              <a:spcBef>
                <a:spcPct val="0"/>
              </a:spcBef>
            </a:pPr>
            <a:r>
              <a:rPr lang="en-GB" dirty="0" smtClean="0"/>
              <a:t>Show the next slide(s) of markets in emergencies. </a:t>
            </a:r>
          </a:p>
          <a:p>
            <a:pPr>
              <a:spcBef>
                <a:spcPct val="0"/>
              </a:spcBef>
            </a:pPr>
            <a:r>
              <a:rPr lang="en-GB" dirty="0" smtClean="0"/>
              <a:t>Recap that markets are central to the majority of the world’s population and that they continue to exist in some form, even in emergencies. </a:t>
            </a:r>
          </a:p>
          <a:p>
            <a:pPr>
              <a:spcBef>
                <a:spcPct val="0"/>
              </a:spcBef>
            </a:pPr>
            <a:r>
              <a:rPr lang="en-GB" dirty="0" smtClean="0"/>
              <a:t> </a:t>
            </a:r>
          </a:p>
          <a:p>
            <a:pPr>
              <a:spcBef>
                <a:spcPct val="0"/>
              </a:spcBef>
            </a:pPr>
            <a:r>
              <a:rPr lang="en-GB" dirty="0" smtClean="0"/>
              <a:t>Ask what participants the impact of market analysis would mean on their programmes. Elicit answers. </a:t>
            </a:r>
          </a:p>
          <a:p>
            <a:pPr>
              <a:spcBef>
                <a:spcPct val="0"/>
              </a:spcBef>
            </a:pPr>
            <a:r>
              <a:rPr lang="en-GB" dirty="0" smtClean="0"/>
              <a:t>Indicate the reasons above. </a:t>
            </a: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Why</a:t>
            </a:r>
            <a:r>
              <a:rPr lang="en-GB" baseline="0" dirty="0" smtClean="0">
                <a:latin typeface="Arial" pitchFamily="34" charset="0"/>
                <a:cs typeface="Arial" pitchFamily="34" charset="0"/>
              </a:rPr>
              <a:t> to assess markets in “normal times”? Consider to introduce the idea of PCCMA</a:t>
            </a:r>
            <a:endParaRPr lang="en-GB" dirty="0" smtClean="0">
              <a:latin typeface="Arial" pitchFamily="34" charset="0"/>
              <a:cs typeface="Arial" pitchFamily="34" charset="0"/>
            </a:endParaRPr>
          </a:p>
        </p:txBody>
      </p:sp>
      <p:sp>
        <p:nvSpPr>
          <p:cNvPr id="24371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11664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Courtesy of </a:t>
            </a:r>
            <a:r>
              <a:rPr lang="en-GB" dirty="0" err="1" smtClean="0"/>
              <a:t>CaLP</a:t>
            </a:r>
            <a:r>
              <a:rPr lang="en-GB" dirty="0" smtClean="0"/>
              <a:t> – </a:t>
            </a:r>
            <a:r>
              <a:rPr lang="en-GB" dirty="0" err="1" smtClean="0"/>
              <a:t>Cotabato</a:t>
            </a:r>
            <a:r>
              <a:rPr lang="en-GB" dirty="0" smtClean="0"/>
              <a:t> City Flood </a:t>
            </a:r>
            <a:r>
              <a:rPr lang="en-GB" b="1" dirty="0" smtClean="0"/>
              <a:t>INES</a:t>
            </a:r>
            <a:endParaRPr lang="en-GB" dirty="0" smtClean="0"/>
          </a:p>
          <a:p>
            <a:pPr>
              <a:spcBef>
                <a:spcPct val="0"/>
              </a:spcBef>
            </a:pPr>
            <a:endParaRPr lang="en-GB"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Before going</a:t>
            </a:r>
            <a:r>
              <a:rPr lang="en-GB" baseline="0" dirty="0" smtClean="0"/>
              <a:t> to the next slide, the setup is to ask the question: “</a:t>
            </a:r>
            <a:r>
              <a:rPr lang="en-GB" dirty="0" smtClean="0">
                <a:latin typeface="Arial" pitchFamily="34" charset="0"/>
                <a:cs typeface="Arial" pitchFamily="34" charset="0"/>
              </a:rPr>
              <a:t>What do markets provide to people in emergencies?</a:t>
            </a:r>
            <a:r>
              <a:rPr lang="en-GB" dirty="0" smtClean="0">
                <a:latin typeface="+mn-lt"/>
                <a:cs typeface="+mn-cs"/>
              </a:rPr>
              <a:t>” The next slide lists</a:t>
            </a:r>
            <a:r>
              <a:rPr lang="en-GB" baseline="0" dirty="0" smtClean="0">
                <a:latin typeface="+mn-lt"/>
                <a:cs typeface="+mn-cs"/>
              </a:rPr>
              <a:t> basic answers. Go to that slide after participants have had a chance to provide some of their own suggestions.</a:t>
            </a:r>
            <a:endParaRPr lang="en-GB" dirty="0" smtClean="0">
              <a:latin typeface="Arial" pitchFamily="34" charset="0"/>
              <a:cs typeface="Arial" pitchFamily="34" charset="0"/>
            </a:endParaRPr>
          </a:p>
        </p:txBody>
      </p:sp>
      <p:sp>
        <p:nvSpPr>
          <p:cNvPr id="24474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40019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noAutofit/>
          </a:bodyPr>
          <a:lstStyle/>
          <a:p>
            <a:pPr>
              <a:spcBef>
                <a:spcPct val="0"/>
              </a:spcBef>
            </a:pPr>
            <a:endParaRPr lang="en-GB" sz="1050" dirty="0" smtClean="0">
              <a:latin typeface="Arial" pitchFamily="34" charset="0"/>
              <a:cs typeface="Arial" pitchFamily="34" charset="0"/>
            </a:endParaRPr>
          </a:p>
        </p:txBody>
      </p:sp>
      <p:sp>
        <p:nvSpPr>
          <p:cNvPr id="22938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1384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What do markets provide to people in emergencies?</a:t>
            </a:r>
          </a:p>
          <a:p>
            <a:pPr>
              <a:spcBef>
                <a:spcPct val="0"/>
              </a:spcBef>
            </a:pPr>
            <a:r>
              <a:rPr lang="en-GB" b="1" dirty="0" smtClean="0">
                <a:latin typeface="Arial" pitchFamily="34" charset="0"/>
                <a:cs typeface="Arial" pitchFamily="34" charset="0"/>
              </a:rPr>
              <a:t>INES</a:t>
            </a:r>
          </a:p>
        </p:txBody>
      </p:sp>
      <p:sp>
        <p:nvSpPr>
          <p:cNvPr id="24576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68586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ea typeface="ＭＳ Ｐゴシック"/>
                <a:cs typeface="ＭＳ Ｐゴシック"/>
              </a:rPr>
              <a:t>BEN </a:t>
            </a:r>
            <a:r>
              <a:rPr lang="en-GB" dirty="0" smtClean="0">
                <a:latin typeface="Arial" pitchFamily="34" charset="0"/>
                <a:ea typeface="ＭＳ Ｐゴシック"/>
                <a:cs typeface="ＭＳ Ｐゴシック"/>
              </a:rPr>
              <a:t>Part of the choose between transfer modalities is to </a:t>
            </a:r>
            <a:r>
              <a:rPr lang="en-US" dirty="0" smtClean="0">
                <a:latin typeface="Arial" pitchFamily="34" charset="0"/>
                <a:cs typeface="Arial" pitchFamily="34" charset="0"/>
              </a:rPr>
              <a:t>determine market capacity to meet demand and needs, anticipate risk and potential impact of different modalities on different parts of market chains and people’s livelihoods</a:t>
            </a:r>
          </a:p>
          <a:p>
            <a:pPr>
              <a:spcBef>
                <a:spcPct val="0"/>
              </a:spcBef>
            </a:pPr>
            <a:endParaRPr lang="en-US" dirty="0" smtClean="0">
              <a:latin typeface="Arial" pitchFamily="34" charset="0"/>
              <a:ea typeface="ＭＳ Ｐゴシック"/>
              <a:cs typeface="Arial" pitchFamily="34" charset="0"/>
            </a:endParaRPr>
          </a:p>
          <a:p>
            <a:pPr>
              <a:spcBef>
                <a:spcPct val="0"/>
              </a:spcBef>
            </a:pPr>
            <a:r>
              <a:rPr lang="en-US" dirty="0" smtClean="0">
                <a:latin typeface="Arial" pitchFamily="34" charset="0"/>
                <a:ea typeface="ＭＳ Ｐゴシック"/>
                <a:cs typeface="Arial" pitchFamily="34" charset="0"/>
              </a:rPr>
              <a:t>We can support access to basic needs and services by </a:t>
            </a:r>
            <a:r>
              <a:rPr lang="en-US" dirty="0" smtClean="0">
                <a:latin typeface="Arial" pitchFamily="34" charset="0"/>
                <a:cs typeface="Arial" pitchFamily="34" charset="0"/>
              </a:rPr>
              <a:t>understanding the links between target groups to critical markets. We can compare how markets function normally (baseline) and  how they have been (or are predicted to be) impacted by crisis;</a:t>
            </a:r>
            <a:endParaRPr lang="en-GB" dirty="0" smtClean="0">
              <a:latin typeface="Arial" pitchFamily="34" charset="0"/>
              <a:ea typeface="ＭＳ Ｐゴシック"/>
              <a:cs typeface="ＭＳ Ｐゴシック"/>
            </a:endParaRPr>
          </a:p>
        </p:txBody>
      </p:sp>
      <p:sp>
        <p:nvSpPr>
          <p:cNvPr id="2467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439605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7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ea typeface="ＭＳ Ｐゴシック"/>
                <a:cs typeface="ＭＳ Ｐゴシック"/>
              </a:rPr>
              <a:t>NOTES  </a:t>
            </a:r>
            <a:r>
              <a:rPr lang="en-GB" b="1" dirty="0" smtClean="0">
                <a:latin typeface="Arial" pitchFamily="34" charset="0"/>
                <a:ea typeface="ＭＳ Ｐゴシック"/>
                <a:cs typeface="ＭＳ Ｐゴシック"/>
              </a:rPr>
              <a:t>BEN</a:t>
            </a:r>
            <a:endParaRPr lang="en-GB" dirty="0" smtClean="0">
              <a:latin typeface="Arial" pitchFamily="34" charset="0"/>
              <a:ea typeface="ＭＳ Ｐゴシック"/>
              <a:cs typeface="ＭＳ Ｐゴシック"/>
            </a:endParaRPr>
          </a:p>
          <a:p>
            <a:pPr>
              <a:spcBef>
                <a:spcPct val="0"/>
              </a:spcBef>
              <a:buFontTx/>
              <a:buChar char="•"/>
            </a:pPr>
            <a:r>
              <a:rPr lang="en-GB" dirty="0" smtClean="0">
                <a:latin typeface="Arial" pitchFamily="34" charset="0"/>
                <a:ea typeface="ＭＳ Ｐゴシック"/>
                <a:cs typeface="ＭＳ Ｐゴシック"/>
              </a:rPr>
              <a:t>Higher cost efficiency - </a:t>
            </a:r>
            <a:r>
              <a:rPr lang="en-GB" dirty="0" smtClean="0"/>
              <a:t>(use of existing market capacity =&gt; better use of humanitarian resources – not reinventing the wheel, but working through what is there)</a:t>
            </a:r>
            <a:r>
              <a:rPr lang="en-GB" dirty="0" smtClean="0">
                <a:latin typeface="Arial" pitchFamily="34" charset="0"/>
                <a:ea typeface="ＭＳ Ｐゴシック"/>
                <a:cs typeface="ＭＳ Ｐゴシック"/>
              </a:rPr>
              <a:t> Cost efficiency: get the same output for less</a:t>
            </a:r>
          </a:p>
          <a:p>
            <a:pPr>
              <a:spcBef>
                <a:spcPct val="0"/>
              </a:spcBef>
            </a:pPr>
            <a:endParaRPr lang="en-GB" dirty="0" smtClean="0">
              <a:latin typeface="Arial" pitchFamily="34" charset="0"/>
              <a:ea typeface="ＭＳ Ｐゴシック"/>
              <a:cs typeface="ＭＳ Ｐゴシック"/>
            </a:endParaRPr>
          </a:p>
          <a:p>
            <a:pPr>
              <a:spcBef>
                <a:spcPct val="0"/>
              </a:spcBef>
              <a:buFontTx/>
              <a:buChar char="•"/>
            </a:pPr>
            <a:r>
              <a:rPr lang="en-GB" dirty="0" smtClean="0">
                <a:latin typeface="Arial" pitchFamily="34" charset="0"/>
                <a:ea typeface="ＭＳ Ｐゴシック"/>
                <a:cs typeface="ＭＳ Ｐゴシック"/>
              </a:rPr>
              <a:t>Effectiveness: get more expected results, </a:t>
            </a:r>
            <a:r>
              <a:rPr lang="en-GB" dirty="0" err="1" smtClean="0">
                <a:latin typeface="Arial" pitchFamily="34" charset="0"/>
                <a:ea typeface="ＭＳ Ｐゴシック"/>
                <a:cs typeface="ＭＳ Ｐゴシック"/>
              </a:rPr>
              <a:t>ie</a:t>
            </a:r>
            <a:r>
              <a:rPr lang="en-GB" dirty="0" smtClean="0">
                <a:latin typeface="Arial" pitchFamily="34" charset="0"/>
                <a:ea typeface="ＭＳ Ｐゴシック"/>
                <a:cs typeface="ＭＳ Ｐゴシック"/>
              </a:rPr>
              <a:t> more adapted to people’s needs and situation</a:t>
            </a:r>
          </a:p>
          <a:p>
            <a:pPr>
              <a:spcBef>
                <a:spcPct val="0"/>
              </a:spcBef>
            </a:pPr>
            <a:endParaRPr lang="en-GB" dirty="0" smtClean="0">
              <a:latin typeface="Arial" pitchFamily="34" charset="0"/>
              <a:ea typeface="ＭＳ Ｐゴシック"/>
              <a:cs typeface="ＭＳ Ｐゴシック"/>
            </a:endParaRPr>
          </a:p>
          <a:p>
            <a:pPr>
              <a:spcBef>
                <a:spcPct val="0"/>
              </a:spcBef>
              <a:buFontTx/>
              <a:buChar char="•"/>
            </a:pPr>
            <a:r>
              <a:rPr lang="en-GB" dirty="0" smtClean="0">
                <a:latin typeface="Arial" pitchFamily="34" charset="0"/>
                <a:ea typeface="ＭＳ Ｐゴシック"/>
                <a:cs typeface="ＭＳ Ｐゴシック"/>
              </a:rPr>
              <a:t>Connectedness to early recovery - </a:t>
            </a:r>
            <a:r>
              <a:rPr lang="en-GB" dirty="0" smtClean="0"/>
              <a:t>– understanding how humanitarian responses can tie in and support market and livelihood strengthening. </a:t>
            </a:r>
          </a:p>
          <a:p>
            <a:pPr>
              <a:spcBef>
                <a:spcPct val="0"/>
              </a:spcBef>
              <a:buFontTx/>
              <a:buChar char="•"/>
            </a:pPr>
            <a:endParaRPr lang="en-GB" dirty="0" smtClean="0">
              <a:latin typeface="Arial" pitchFamily="34" charset="0"/>
              <a:ea typeface="ＭＳ Ｐゴシック"/>
              <a:cs typeface="ＭＳ Ｐゴシック"/>
            </a:endParaRPr>
          </a:p>
          <a:p>
            <a:pPr>
              <a:spcBef>
                <a:spcPct val="0"/>
              </a:spcBef>
            </a:pPr>
            <a:r>
              <a:rPr lang="en-GB" dirty="0" smtClean="0"/>
              <a:t>So, we carry our market assessments, to enable the development of </a:t>
            </a:r>
            <a:r>
              <a:rPr lang="en-GB" b="1" u="sng" dirty="0" smtClean="0"/>
              <a:t>better response options</a:t>
            </a:r>
            <a:endParaRPr lang="en-GB" dirty="0" smtClean="0"/>
          </a:p>
          <a:p>
            <a:pPr>
              <a:spcBef>
                <a:spcPct val="0"/>
              </a:spcBef>
            </a:pPr>
            <a:endParaRPr lang="en-GB" dirty="0" smtClean="0">
              <a:latin typeface="Arial" pitchFamily="34" charset="0"/>
              <a:ea typeface="ＭＳ Ｐゴシック"/>
              <a:cs typeface="ＭＳ Ｐゴシック"/>
            </a:endParaRPr>
          </a:p>
        </p:txBody>
      </p:sp>
      <p:sp>
        <p:nvSpPr>
          <p:cNvPr id="24781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92360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1668"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ts val="0"/>
              </a:spcBef>
              <a:spcAft>
                <a:spcPts val="0"/>
              </a:spcAft>
              <a:defRPr/>
            </a:pPr>
            <a:r>
              <a:rPr lang="en-GB" b="1" dirty="0" smtClean="0"/>
              <a:t>INES</a:t>
            </a:r>
          </a:p>
          <a:p>
            <a:pPr fontAlgn="auto">
              <a:spcBef>
                <a:spcPts val="0"/>
              </a:spcBef>
              <a:spcAft>
                <a:spcPts val="0"/>
              </a:spcAft>
              <a:defRPr/>
            </a:pPr>
            <a:endParaRPr lang="en-GB" b="1" dirty="0" smtClean="0"/>
          </a:p>
          <a:p>
            <a:pPr fontAlgn="auto">
              <a:spcBef>
                <a:spcPts val="0"/>
              </a:spcBef>
              <a:spcAft>
                <a:spcPts val="0"/>
              </a:spcAft>
              <a:defRPr/>
            </a:pPr>
            <a:r>
              <a:rPr lang="en-GB" b="1" dirty="0" smtClean="0"/>
              <a:t>When is market analysis appropriate? </a:t>
            </a:r>
            <a:endParaRPr lang="en-GB" dirty="0" smtClean="0"/>
          </a:p>
          <a:p>
            <a:pPr fontAlgn="auto">
              <a:spcBef>
                <a:spcPts val="0"/>
              </a:spcBef>
              <a:spcAft>
                <a:spcPts val="0"/>
              </a:spcAft>
              <a:defRPr/>
            </a:pPr>
            <a:r>
              <a:rPr lang="en-GB" u="sng" dirty="0" smtClean="0"/>
              <a:t>Objective:</a:t>
            </a:r>
            <a:r>
              <a:rPr lang="en-GB" dirty="0" smtClean="0"/>
              <a:t> to establish when to do a market analysis</a:t>
            </a:r>
          </a:p>
          <a:p>
            <a:pPr fontAlgn="auto">
              <a:spcBef>
                <a:spcPts val="0"/>
              </a:spcBef>
              <a:spcAft>
                <a:spcPts val="0"/>
              </a:spcAft>
              <a:defRPr/>
            </a:pPr>
            <a:r>
              <a:rPr lang="en-GB" dirty="0" smtClean="0"/>
              <a:t>Draw a picture of a shock in the middle of a flipchart. This could be resented as a large star explosion: </a:t>
            </a:r>
          </a:p>
          <a:p>
            <a:pPr fontAlgn="auto">
              <a:spcBef>
                <a:spcPts val="0"/>
              </a:spcBef>
              <a:spcAft>
                <a:spcPts val="0"/>
              </a:spcAft>
              <a:defRPr/>
            </a:pPr>
            <a:r>
              <a:rPr lang="en-GB" dirty="0" smtClean="0"/>
              <a:t> </a:t>
            </a:r>
          </a:p>
          <a:p>
            <a:pPr fontAlgn="auto">
              <a:spcBef>
                <a:spcPts val="0"/>
              </a:spcBef>
              <a:spcAft>
                <a:spcPts val="0"/>
              </a:spcAft>
              <a:defRPr/>
            </a:pPr>
            <a:r>
              <a:rPr lang="en-GB" dirty="0" smtClean="0"/>
              <a:t>Draw a timeline either side of the shock. Ask participants to come and put a mark when they think market analysis could/should be done. Point out that market analysis can be done at any time - from preparedness, to contingency planning, DRR, mitigation, emergency response, early recovery and long term development. Show slide of workshop focus</a:t>
            </a:r>
          </a:p>
          <a:p>
            <a:pPr fontAlgn="auto">
              <a:spcBef>
                <a:spcPts val="0"/>
              </a:spcBef>
              <a:spcAft>
                <a:spcPts val="0"/>
              </a:spcAft>
              <a:defRPr/>
            </a:pPr>
            <a:endParaRPr lang="en-GB" b="1" dirty="0" smtClean="0"/>
          </a:p>
          <a:p>
            <a:pPr fontAlgn="auto">
              <a:spcBef>
                <a:spcPts val="0"/>
              </a:spcBef>
              <a:spcAft>
                <a:spcPts val="0"/>
              </a:spcAft>
              <a:defRPr/>
            </a:pPr>
            <a:r>
              <a:rPr lang="en-GB" dirty="0" smtClean="0"/>
              <a:t>The exact process and timing of a market analysis will depend on the specific objective of your agency in undertaking it (emergency response, contingency planning, preparedness etc), as well as the original intentions that each agency has in the form and extent of response implementation. </a:t>
            </a:r>
          </a:p>
          <a:p>
            <a:pPr fontAlgn="auto">
              <a:spcBef>
                <a:spcPts val="0"/>
              </a:spcBef>
              <a:spcAft>
                <a:spcPts val="0"/>
              </a:spcAft>
              <a:defRPr/>
            </a:pPr>
            <a:r>
              <a:rPr lang="en-GB" dirty="0" smtClean="0"/>
              <a:t> </a:t>
            </a:r>
          </a:p>
          <a:p>
            <a:pPr fontAlgn="auto">
              <a:spcBef>
                <a:spcPts val="0"/>
              </a:spcBef>
              <a:spcAft>
                <a:spcPts val="0"/>
              </a:spcAft>
              <a:defRPr/>
            </a:pPr>
            <a:r>
              <a:rPr lang="en-GB" dirty="0" smtClean="0"/>
              <a:t>As humanitarians, we need to be clear what our role is, and how we can work together with other colleagues to ensure better transitions between humanitarian and development programming. </a:t>
            </a:r>
          </a:p>
          <a:p>
            <a:pPr fontAlgn="auto">
              <a:spcBef>
                <a:spcPts val="0"/>
              </a:spcBef>
              <a:spcAft>
                <a:spcPts val="0"/>
              </a:spcAft>
              <a:defRPr/>
            </a:pPr>
            <a:r>
              <a:rPr lang="en-GB" dirty="0" smtClean="0"/>
              <a:t> </a:t>
            </a:r>
          </a:p>
          <a:p>
            <a:pPr fontAlgn="auto">
              <a:spcBef>
                <a:spcPts val="0"/>
              </a:spcBef>
              <a:spcAft>
                <a:spcPts val="0"/>
              </a:spcAft>
              <a:defRPr/>
            </a:pPr>
            <a:r>
              <a:rPr lang="en-GB" dirty="0" smtClean="0"/>
              <a:t>Humanitarian market analysis tends to be done either as </a:t>
            </a:r>
          </a:p>
          <a:p>
            <a:pPr fontAlgn="auto">
              <a:spcBef>
                <a:spcPts val="0"/>
              </a:spcBef>
              <a:spcAft>
                <a:spcPts val="0"/>
              </a:spcAft>
              <a:defRPr/>
            </a:pPr>
            <a:r>
              <a:rPr lang="en-GB" dirty="0" smtClean="0"/>
              <a:t>part of a needs analysis in an emergency  (mapping market in crisis and investigating through interviews, data etc, how it operated PRE-crises)</a:t>
            </a:r>
          </a:p>
          <a:p>
            <a:pPr fontAlgn="auto">
              <a:spcBef>
                <a:spcPts val="0"/>
              </a:spcBef>
              <a:spcAft>
                <a:spcPts val="0"/>
              </a:spcAft>
              <a:defRPr/>
            </a:pPr>
            <a:r>
              <a:rPr lang="en-GB" b="1" dirty="0" smtClean="0"/>
              <a:t>OR </a:t>
            </a:r>
          </a:p>
          <a:p>
            <a:pPr fontAlgn="auto">
              <a:spcBef>
                <a:spcPts val="0"/>
              </a:spcBef>
              <a:spcAft>
                <a:spcPts val="0"/>
              </a:spcAft>
              <a:defRPr/>
            </a:pPr>
            <a:r>
              <a:rPr lang="en-GB" dirty="0" smtClean="0"/>
              <a:t>as a market baseline for preparedness, mapping the ‘normal’ picture of a market system, then forecasting the impact of a crises. </a:t>
            </a:r>
          </a:p>
        </p:txBody>
      </p:sp>
      <p:sp>
        <p:nvSpPr>
          <p:cNvPr id="24883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591379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33813" y="9374188"/>
            <a:ext cx="2932112" cy="493712"/>
          </a:xfrm>
          <a:prstGeom prst="rect">
            <a:avLst/>
          </a:prstGeom>
          <a:noFill/>
          <a:ln w="9525">
            <a:noFill/>
            <a:miter lim="800000"/>
            <a:headEnd/>
            <a:tailEnd/>
          </a:ln>
        </p:spPr>
        <p:txBody>
          <a:bodyPr anchor="b"/>
          <a:lstStyle/>
          <a:p>
            <a:pPr algn="r"/>
            <a:fld id="{30A57099-6F95-4F5D-88E7-17EF14105177}" type="slidenum">
              <a:rPr lang="en-US" sz="1200">
                <a:latin typeface="Calibri" pitchFamily="34" charset="0"/>
              </a:rPr>
              <a:pPr algn="r"/>
              <a:t>25</a:t>
            </a:fld>
            <a:endParaRPr lang="en-US" sz="1200">
              <a:latin typeface="Calibri" pitchFamily="34" charset="0"/>
            </a:endParaRPr>
          </a:p>
        </p:txBody>
      </p:sp>
      <p:sp>
        <p:nvSpPr>
          <p:cNvPr id="249859" name="Rectangle 7"/>
          <p:cNvSpPr txBox="1">
            <a:spLocks noGrp="1" noChangeArrowheads="1"/>
          </p:cNvSpPr>
          <p:nvPr/>
        </p:nvSpPr>
        <p:spPr bwMode="auto">
          <a:xfrm>
            <a:off x="3833813" y="9374188"/>
            <a:ext cx="2932112" cy="493712"/>
          </a:xfrm>
          <a:prstGeom prst="rect">
            <a:avLst/>
          </a:prstGeom>
          <a:noFill/>
          <a:ln w="9525">
            <a:noFill/>
            <a:miter lim="800000"/>
            <a:headEnd/>
            <a:tailEnd/>
          </a:ln>
        </p:spPr>
        <p:txBody>
          <a:bodyPr anchor="b"/>
          <a:lstStyle/>
          <a:p>
            <a:pPr algn="r"/>
            <a:fld id="{B69C92CD-5245-4FB2-831F-1F4D7CC652E5}" type="slidenum">
              <a:rPr lang="en-US" sz="1200">
                <a:latin typeface="Calibri" pitchFamily="34" charset="0"/>
              </a:rPr>
              <a:pPr algn="r"/>
              <a:t>25</a:t>
            </a:fld>
            <a:endParaRPr lang="en-US" sz="1200">
              <a:latin typeface="Calibri" pitchFamily="34" charset="0"/>
            </a:endParaRPr>
          </a:p>
        </p:txBody>
      </p:sp>
      <p:sp>
        <p:nvSpPr>
          <p:cNvPr id="24986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0645" name="Rectangle 3"/>
          <p:cNvSpPr>
            <a:spLocks noGrp="1" noChangeArrowheads="1"/>
          </p:cNvSpPr>
          <p:nvPr>
            <p:ph type="body" idx="1"/>
          </p:nvPr>
        </p:nvSpPr>
        <p:spPr bwMode="auto">
          <a:xfrm>
            <a:off x="901700" y="4721225"/>
            <a:ext cx="4962525" cy="4440238"/>
          </a:xfrm>
          <a:ln>
            <a:solidFill>
              <a:srgbClr val="000000"/>
            </a:solidFill>
            <a:miter lim="800000"/>
            <a:headEnd/>
            <a:tailEnd/>
          </a:ln>
        </p:spPr>
        <p:txBody>
          <a:bodyPr wrap="square" numCol="1" anchor="t" anchorCtr="0" compatLnSpc="1">
            <a:prstTxWarp prst="textNoShape">
              <a:avLst/>
            </a:prstTxWarp>
            <a:normAutofit lnSpcReduction="10000"/>
          </a:bodyPr>
          <a:lstStyle/>
          <a:p>
            <a:pPr fontAlgn="auto">
              <a:spcBef>
                <a:spcPct val="0"/>
              </a:spcBef>
              <a:spcAft>
                <a:spcPts val="0"/>
              </a:spcAft>
              <a:defRPr/>
            </a:pPr>
            <a:r>
              <a:rPr lang="en-GB" sz="1050" b="1" dirty="0" smtClean="0">
                <a:ea typeface="ＭＳ Ｐゴシック"/>
                <a:cs typeface="ＭＳ Ｐゴシック"/>
              </a:rPr>
              <a:t>INES </a:t>
            </a:r>
            <a:r>
              <a:rPr lang="en-GB" sz="1050" dirty="0" smtClean="0">
                <a:ea typeface="ＭＳ Ｐゴシック"/>
                <a:cs typeface="ＭＳ Ｐゴシック"/>
              </a:rPr>
              <a:t>The workshop focus will be in the highlighted green area.</a:t>
            </a:r>
          </a:p>
          <a:p>
            <a:pPr fontAlgn="auto">
              <a:spcBef>
                <a:spcPct val="0"/>
              </a:spcBef>
              <a:spcAft>
                <a:spcPts val="0"/>
              </a:spcAft>
              <a:defRPr/>
            </a:pPr>
            <a:endParaRPr lang="en-GB" sz="1050" dirty="0" smtClean="0">
              <a:ea typeface="ＭＳ Ｐゴシック"/>
              <a:cs typeface="ＭＳ Ｐゴシック"/>
            </a:endParaRPr>
          </a:p>
          <a:p>
            <a:pPr fontAlgn="auto">
              <a:spcBef>
                <a:spcPct val="0"/>
              </a:spcBef>
              <a:spcAft>
                <a:spcPts val="0"/>
              </a:spcAft>
              <a:defRPr/>
            </a:pPr>
            <a:r>
              <a:rPr lang="en-GB" sz="1050" dirty="0" smtClean="0">
                <a:ea typeface="ＭＳ Ｐゴシック"/>
                <a:cs typeface="ＭＳ Ｐゴシック"/>
              </a:rPr>
              <a:t>Emphasise that activities before and after an emergency should be complementary and with the overall aim of helping people to live independent, autonomous lives.</a:t>
            </a:r>
          </a:p>
          <a:p>
            <a:pPr fontAlgn="auto">
              <a:spcBef>
                <a:spcPct val="0"/>
              </a:spcBef>
              <a:spcAft>
                <a:spcPts val="0"/>
              </a:spcAft>
              <a:defRPr/>
            </a:pPr>
            <a:endParaRPr lang="en-GB" sz="1050" dirty="0" smtClean="0">
              <a:ea typeface="ＭＳ Ｐゴシック"/>
              <a:cs typeface="ＭＳ Ｐゴシック"/>
            </a:endParaRPr>
          </a:p>
          <a:p>
            <a:pPr fontAlgn="auto">
              <a:spcBef>
                <a:spcPct val="0"/>
              </a:spcBef>
              <a:spcAft>
                <a:spcPts val="0"/>
              </a:spcAft>
              <a:defRPr/>
            </a:pPr>
            <a:r>
              <a:rPr lang="en-GB" sz="1050" dirty="0" smtClean="0">
                <a:ea typeface="ＭＳ Ｐゴシック"/>
                <a:cs typeface="ＭＳ Ｐゴシック"/>
              </a:rPr>
              <a:t>CTP provides a link between ‘life saving’ activities immediately after a disaster, and recovery activities, contributing to rebuilding infrastructure and livelihoods, and building on people’s capacities leading to sustainable development activities. This link is sometimes known as early recovery. Preparedness is essential when dealing in multi-sector response: agreeing modality, feasibility, etc in advance of the emergency is vital.</a:t>
            </a:r>
            <a:endParaRPr lang="en-GB" sz="800" dirty="0" smtClean="0">
              <a:ea typeface="ＭＳ Ｐゴシック"/>
              <a:cs typeface="ＭＳ Ｐゴシック"/>
            </a:endParaRPr>
          </a:p>
          <a:p>
            <a:pPr fontAlgn="auto">
              <a:spcBef>
                <a:spcPct val="0"/>
              </a:spcBef>
              <a:spcAft>
                <a:spcPts val="0"/>
              </a:spcAft>
              <a:defRPr/>
            </a:pPr>
            <a:endParaRPr lang="en-GB" sz="1050" dirty="0" smtClean="0">
              <a:ea typeface="ＭＳ Ｐゴシック"/>
              <a:cs typeface="ＭＳ Ｐゴシック"/>
            </a:endParaRPr>
          </a:p>
          <a:p>
            <a:pPr fontAlgn="auto">
              <a:spcBef>
                <a:spcPct val="0"/>
              </a:spcBef>
              <a:spcAft>
                <a:spcPts val="0"/>
              </a:spcAft>
              <a:defRPr/>
            </a:pPr>
            <a:r>
              <a:rPr lang="en-GB" sz="1050" dirty="0" smtClean="0">
                <a:ea typeface="ＭＳ Ｐゴシック"/>
                <a:cs typeface="ＭＳ Ｐゴシック"/>
              </a:rPr>
              <a:t>The separation of relief and recovery from sustainable development activities is not always satisfying to participants. All are important, but the bias here is partly the result of </a:t>
            </a:r>
            <a:r>
              <a:rPr lang="en-GB" sz="1050" dirty="0" err="1" smtClean="0">
                <a:ea typeface="ＭＳ Ｐゴシック"/>
                <a:cs typeface="ＭＳ Ｐゴシック"/>
              </a:rPr>
              <a:t>CaLP</a:t>
            </a:r>
            <a:r>
              <a:rPr lang="en-GB" sz="1050" dirty="0" smtClean="0">
                <a:ea typeface="ＭＳ Ｐゴシック"/>
                <a:cs typeface="ＭＳ Ｐゴシック"/>
              </a:rPr>
              <a:t> and ECHO mandates focusing on relief and recovery.</a:t>
            </a:r>
          </a:p>
          <a:p>
            <a:pPr fontAlgn="auto">
              <a:spcBef>
                <a:spcPts val="0"/>
              </a:spcBef>
              <a:spcAft>
                <a:spcPts val="0"/>
              </a:spcAft>
              <a:defRPr/>
            </a:pPr>
            <a:endParaRPr lang="en-GB" sz="1050" dirty="0" smtClean="0"/>
          </a:p>
          <a:p>
            <a:pPr fontAlgn="auto">
              <a:spcBef>
                <a:spcPts val="0"/>
              </a:spcBef>
              <a:spcAft>
                <a:spcPts val="0"/>
              </a:spcAft>
              <a:defRPr/>
            </a:pPr>
            <a:r>
              <a:rPr lang="en-GB" sz="1050" dirty="0" smtClean="0"/>
              <a:t>We need to be clear </a:t>
            </a:r>
            <a:r>
              <a:rPr lang="en-GB" sz="1050" b="1" dirty="0" smtClean="0"/>
              <a:t>about the objective of our market analysis</a:t>
            </a:r>
            <a:r>
              <a:rPr lang="en-GB" sz="1050" dirty="0" smtClean="0"/>
              <a:t> (and what you intend/want to do with the findings)– as this will affect HOW you use the findings, in terms of timing, monitoring, range of responses and implementation. EG in preparedness – you may be able to design and implement reposes that could mitigate the effects of a predicted shock. </a:t>
            </a:r>
          </a:p>
          <a:p>
            <a:pPr fontAlgn="auto">
              <a:spcBef>
                <a:spcPts val="0"/>
              </a:spcBef>
              <a:spcAft>
                <a:spcPts val="0"/>
              </a:spcAft>
              <a:defRPr/>
            </a:pPr>
            <a:endParaRPr lang="en-GB" sz="1050" dirty="0" smtClean="0"/>
          </a:p>
          <a:p>
            <a:pPr fontAlgn="auto">
              <a:spcBef>
                <a:spcPts val="0"/>
              </a:spcBef>
              <a:spcAft>
                <a:spcPts val="0"/>
              </a:spcAft>
              <a:defRPr/>
            </a:pPr>
            <a:r>
              <a:rPr lang="en-GB" sz="1050" dirty="0" smtClean="0"/>
              <a:t>We need to remember that we are humanitarians. This means that we may not have the time and capacity to implement long term development planning. We should, however, think about how our work could better transition into the long terms work that is planned or ongoing and look to see how our responses can be tied in or support longer term livelihoods. </a:t>
            </a:r>
          </a:p>
          <a:p>
            <a:pPr fontAlgn="auto">
              <a:spcBef>
                <a:spcPts val="0"/>
              </a:spcBef>
              <a:spcAft>
                <a:spcPts val="0"/>
              </a:spcAft>
              <a:defRPr/>
            </a:pPr>
            <a:endParaRPr lang="en-GB" sz="1050" dirty="0" smtClean="0"/>
          </a:p>
          <a:p>
            <a:pPr fontAlgn="auto">
              <a:spcBef>
                <a:spcPts val="0"/>
              </a:spcBef>
              <a:spcAft>
                <a:spcPts val="0"/>
              </a:spcAft>
              <a:defRPr/>
            </a:pPr>
            <a:r>
              <a:rPr lang="en-GB" sz="1050" dirty="0" smtClean="0"/>
              <a:t>Link with PCMMA</a:t>
            </a:r>
            <a:r>
              <a:rPr lang="en-GB" sz="1050" baseline="0" dirty="0" smtClean="0"/>
              <a:t> as it comes after the break </a:t>
            </a:r>
            <a:endParaRPr lang="en-GB" sz="1050" dirty="0" smtClean="0"/>
          </a:p>
          <a:p>
            <a:pPr fontAlgn="auto">
              <a:spcBef>
                <a:spcPct val="0"/>
              </a:spcBef>
              <a:spcAft>
                <a:spcPts val="0"/>
              </a:spcAft>
              <a:defRPr/>
            </a:pPr>
            <a:endParaRPr lang="en-GB" sz="900" dirty="0" smtClean="0">
              <a:latin typeface="Arial" pitchFamily="34" charset="0"/>
              <a:ea typeface="ＭＳ Ｐゴシック"/>
              <a:cs typeface="ＭＳ Ｐゴシック"/>
            </a:endParaRPr>
          </a:p>
          <a:p>
            <a:pPr fontAlgn="auto">
              <a:spcBef>
                <a:spcPct val="0"/>
              </a:spcBef>
              <a:spcAft>
                <a:spcPts val="0"/>
              </a:spcAft>
              <a:defRPr/>
            </a:pPr>
            <a:endParaRPr lang="en-GB" sz="900" dirty="0" smtClean="0">
              <a:latin typeface="Arial" pitchFamily="34" charset="0"/>
              <a:ea typeface="ＭＳ Ｐゴシック"/>
              <a:cs typeface="ＭＳ Ｐゴシック"/>
            </a:endParaRPr>
          </a:p>
        </p:txBody>
      </p:sp>
      <p:sp>
        <p:nvSpPr>
          <p:cNvPr id="2498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63901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400" b="1" dirty="0" smtClean="0">
                <a:cs typeface="Arial" pitchFamily="34" charset="0"/>
              </a:rPr>
              <a:t>BEN</a:t>
            </a:r>
          </a:p>
          <a:p>
            <a:pPr>
              <a:spcBef>
                <a:spcPct val="0"/>
              </a:spcBef>
            </a:pPr>
            <a:r>
              <a:rPr lang="en-GB" sz="1400" dirty="0" smtClean="0">
                <a:cs typeface="Arial" pitchFamily="34" charset="0"/>
              </a:rPr>
              <a:t>2 agencies leading the EMMA work: IRC and OGB</a:t>
            </a:r>
          </a:p>
          <a:p>
            <a:pPr>
              <a:spcBef>
                <a:spcPct val="0"/>
              </a:spcBef>
            </a:pPr>
            <a:r>
              <a:rPr lang="en-GB" sz="1400" dirty="0" smtClean="0">
                <a:cs typeface="Arial" pitchFamily="34" charset="0"/>
              </a:rPr>
              <a:t>EMMA started in 2006 – 2007 after the learning of the tsunami, process started with a desk-based review, 4 pilots and final toolkit was published at the beginning of 2010, more than 20 EMMA assessments have been carried out by different agencies since its development </a:t>
            </a:r>
          </a:p>
          <a:p>
            <a:pPr>
              <a:spcBef>
                <a:spcPct val="0"/>
              </a:spcBef>
            </a:pPr>
            <a:r>
              <a:rPr lang="en-GB" sz="1400" dirty="0" smtClean="0"/>
              <a:t> </a:t>
            </a:r>
          </a:p>
          <a:p>
            <a:pPr>
              <a:spcBef>
                <a:spcPct val="0"/>
              </a:spcBef>
            </a:pPr>
            <a:r>
              <a:rPr lang="en-GB" sz="1400" dirty="0" smtClean="0"/>
              <a:t>Developed for non market specialists, the EMMA toolkit was designed1 to be used in sudden onset crises and has the concept of rapid and realistic, ‘good enough’ analysis at its core. </a:t>
            </a:r>
          </a:p>
          <a:p>
            <a:pPr>
              <a:spcBef>
                <a:spcPct val="0"/>
              </a:spcBef>
            </a:pPr>
            <a:endParaRPr lang="en-GB" sz="1400" dirty="0" smtClean="0"/>
          </a:p>
          <a:p>
            <a:pPr>
              <a:spcBef>
                <a:spcPct val="0"/>
              </a:spcBef>
            </a:pPr>
            <a:r>
              <a:rPr lang="en-GB" sz="1400" dirty="0" smtClean="0"/>
              <a:t>Market  analysis can suit different contexts (rapid onset, slow onset, preparedness, contingency planning), but note: we are still thinking of analysis from a humanitarian point of view - rapid and ‘good enough’ analysis.</a:t>
            </a:r>
            <a:endParaRPr lang="en-GB" sz="1400" dirty="0" smtClean="0">
              <a:cs typeface="Arial" pitchFamily="34" charset="0"/>
            </a:endParaRPr>
          </a:p>
          <a:p>
            <a:pPr>
              <a:spcBef>
                <a:spcPct val="0"/>
              </a:spcBef>
            </a:pPr>
            <a:endParaRPr lang="en-GB" dirty="0" smtClean="0"/>
          </a:p>
        </p:txBody>
      </p:sp>
      <p:sp>
        <p:nvSpPr>
          <p:cNvPr id="2508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41239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1907"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buFontTx/>
              <a:buChar char="•"/>
            </a:pPr>
            <a:r>
              <a:rPr lang="en-US" dirty="0" smtClean="0">
                <a:solidFill>
                  <a:srgbClr val="C00000"/>
                </a:solidFill>
                <a:cs typeface="Arial" pitchFamily="34" charset="0"/>
              </a:rPr>
              <a:t>Consider</a:t>
            </a:r>
            <a:r>
              <a:rPr lang="en-US" baseline="0" dirty="0" smtClean="0">
                <a:solidFill>
                  <a:srgbClr val="C00000"/>
                </a:solidFill>
                <a:cs typeface="Arial" pitchFamily="34" charset="0"/>
              </a:rPr>
              <a:t> to name this one approach instead of process?</a:t>
            </a:r>
            <a:endParaRPr lang="en-US" dirty="0" smtClean="0">
              <a:solidFill>
                <a:srgbClr val="C00000"/>
              </a:solidFill>
              <a:cs typeface="Arial" pitchFamily="34" charset="0"/>
            </a:endParaRPr>
          </a:p>
          <a:p>
            <a:pPr>
              <a:spcBef>
                <a:spcPct val="0"/>
              </a:spcBef>
              <a:buFontTx/>
              <a:buChar char="•"/>
            </a:pPr>
            <a:endParaRPr lang="en-US" dirty="0" smtClean="0">
              <a:cs typeface="Arial" pitchFamily="34" charset="0"/>
            </a:endParaRPr>
          </a:p>
          <a:p>
            <a:pPr>
              <a:spcBef>
                <a:spcPct val="0"/>
              </a:spcBef>
              <a:buFontTx/>
              <a:buChar char="•"/>
            </a:pPr>
            <a:endParaRPr lang="en-US" dirty="0" smtClean="0">
              <a:cs typeface="Arial" pitchFamily="34" charset="0"/>
            </a:endParaRPr>
          </a:p>
          <a:p>
            <a:pPr>
              <a:spcBef>
                <a:spcPct val="0"/>
              </a:spcBef>
              <a:buFontTx/>
              <a:buChar char="•"/>
            </a:pPr>
            <a:r>
              <a:rPr lang="en-US" dirty="0" smtClean="0">
                <a:cs typeface="Arial" pitchFamily="34" charset="0"/>
              </a:rPr>
              <a:t>Is flexible and adaptable, built around a series of logical steps </a:t>
            </a:r>
            <a:r>
              <a:rPr lang="en-US" b="1" dirty="0" smtClean="0">
                <a:cs typeface="Arial" pitchFamily="34" charset="0"/>
              </a:rPr>
              <a:t>BEN</a:t>
            </a:r>
            <a:endParaRPr lang="en-US" dirty="0" smtClean="0">
              <a:cs typeface="Arial" pitchFamily="34" charset="0"/>
            </a:endParaRPr>
          </a:p>
          <a:p>
            <a:pPr>
              <a:spcBef>
                <a:spcPct val="0"/>
              </a:spcBef>
              <a:buFontTx/>
              <a:buChar char="•"/>
            </a:pPr>
            <a:r>
              <a:rPr lang="en-US" dirty="0" smtClean="0">
                <a:cs typeface="Arial" pitchFamily="34" charset="0"/>
              </a:rPr>
              <a:t>The 10 steps of EMMA page 14 and 15 (iterative process)</a:t>
            </a:r>
          </a:p>
          <a:p>
            <a:pPr>
              <a:spcBef>
                <a:spcPct val="0"/>
              </a:spcBef>
              <a:buFontTx/>
              <a:buChar char="•"/>
            </a:pPr>
            <a:endParaRPr lang="en-US" dirty="0" smtClean="0">
              <a:cs typeface="Arial" pitchFamily="34" charset="0"/>
            </a:endParaRPr>
          </a:p>
          <a:p>
            <a:pPr>
              <a:spcBef>
                <a:spcPct val="0"/>
              </a:spcBef>
              <a:buFontTx/>
              <a:buChar char="•"/>
            </a:pPr>
            <a:r>
              <a:rPr lang="en-US" dirty="0" smtClean="0">
                <a:cs typeface="Arial" pitchFamily="34" charset="0"/>
              </a:rPr>
              <a:t>Considers the wider market system, not just the market place and affected community; </a:t>
            </a:r>
            <a:r>
              <a:rPr lang="en-US" b="1" dirty="0" smtClean="0">
                <a:cs typeface="Arial" pitchFamily="34" charset="0"/>
              </a:rPr>
              <a:t>markets not only what people depend upon (economic recovery), but also because in short-term they may be best way to get humanitarian aid to people (emergency response)</a:t>
            </a:r>
          </a:p>
          <a:p>
            <a:pPr>
              <a:spcBef>
                <a:spcPct val="0"/>
              </a:spcBef>
              <a:buFontTx/>
              <a:buChar char="•"/>
            </a:pPr>
            <a:endParaRPr lang="en-US" b="1" dirty="0" smtClean="0">
              <a:cs typeface="Arial" pitchFamily="34" charset="0"/>
            </a:endParaRPr>
          </a:p>
          <a:p>
            <a:pPr>
              <a:spcBef>
                <a:spcPct val="0"/>
              </a:spcBef>
              <a:buFontTx/>
              <a:buChar char="•"/>
            </a:pPr>
            <a:r>
              <a:rPr lang="en-US" dirty="0" smtClean="0">
                <a:cs typeface="Arial" pitchFamily="34" charset="0"/>
              </a:rPr>
              <a:t> Based on creation and use of market maps that are visual and intuitive market mapping is at the heart of EMMA, and its main tool</a:t>
            </a:r>
          </a:p>
          <a:p>
            <a:pPr>
              <a:spcBef>
                <a:spcPct val="0"/>
              </a:spcBef>
              <a:buFontTx/>
              <a:buChar char="•"/>
            </a:pPr>
            <a:endParaRPr lang="en-US" dirty="0" smtClean="0">
              <a:cs typeface="Arial" pitchFamily="34" charset="0"/>
            </a:endParaRPr>
          </a:p>
          <a:p>
            <a:pPr>
              <a:spcBef>
                <a:spcPct val="0"/>
              </a:spcBef>
              <a:buFontTx/>
              <a:buChar char="•"/>
            </a:pPr>
            <a:r>
              <a:rPr lang="en-US" dirty="0" smtClean="0">
                <a:cs typeface="Arial" pitchFamily="34" charset="0"/>
              </a:rPr>
              <a:t>Requires selection of the market systems most critical from an humanitarian perspective; </a:t>
            </a:r>
            <a:r>
              <a:rPr lang="en-US" b="1" dirty="0" smtClean="0">
                <a:cs typeface="Arial" pitchFamily="34" charset="0"/>
              </a:rPr>
              <a:t>i.e. that one which the agency believes will most effectively help to recover the target group’s lives and livelihoods</a:t>
            </a:r>
          </a:p>
          <a:p>
            <a:pPr>
              <a:spcBef>
                <a:spcPct val="0"/>
              </a:spcBef>
              <a:buFontTx/>
              <a:buChar char="•"/>
            </a:pPr>
            <a:endParaRPr lang="en-US" b="1" dirty="0" smtClean="0">
              <a:cs typeface="Arial" pitchFamily="34" charset="0"/>
            </a:endParaRPr>
          </a:p>
          <a:p>
            <a:pPr>
              <a:spcBef>
                <a:spcPct val="0"/>
              </a:spcBef>
              <a:buFontTx/>
              <a:buChar char="•"/>
            </a:pPr>
            <a:r>
              <a:rPr lang="en-US" dirty="0" smtClean="0">
                <a:cs typeface="Arial" pitchFamily="34" charset="0"/>
              </a:rPr>
              <a:t>Works both for market systems that supply goods and services, and for  those that are a source of income to emergency-affected populations</a:t>
            </a:r>
          </a:p>
          <a:p>
            <a:pPr>
              <a:spcBef>
                <a:spcPct val="0"/>
              </a:spcBef>
              <a:buFontTx/>
              <a:buChar char="•"/>
            </a:pPr>
            <a:endParaRPr lang="en-US" dirty="0" smtClean="0">
              <a:ea typeface="ＭＳ Ｐゴシック"/>
              <a:cs typeface="ＭＳ Ｐゴシック"/>
            </a:endParaRPr>
          </a:p>
          <a:p>
            <a:pPr>
              <a:spcBef>
                <a:spcPct val="0"/>
              </a:spcBef>
              <a:buFontTx/>
              <a:buChar char="•"/>
            </a:pPr>
            <a:r>
              <a:rPr lang="en-GB" dirty="0" smtClean="0"/>
              <a:t>Recognises that markets are vital in short term emergency response (if they are functioning sufficiently) and in the long term for economic recovery, livelihood protection and promotion. </a:t>
            </a:r>
          </a:p>
        </p:txBody>
      </p:sp>
      <p:sp>
        <p:nvSpPr>
          <p:cNvPr id="25190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46557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Introduce EMMA toolkit and approach  </a:t>
            </a:r>
            <a:r>
              <a:rPr lang="en-GB" b="1" u="sng" dirty="0" smtClean="0"/>
              <a:t>INES</a:t>
            </a:r>
          </a:p>
          <a:p>
            <a:pPr>
              <a:spcBef>
                <a:spcPct val="0"/>
              </a:spcBef>
            </a:pPr>
            <a:r>
              <a:rPr lang="en-GB" u="sng" dirty="0" smtClean="0"/>
              <a:t>Objective:</a:t>
            </a:r>
            <a:r>
              <a:rPr lang="en-GB" dirty="0" smtClean="0"/>
              <a:t> To give BRIEF overview of the development, and process of an EMMA</a:t>
            </a:r>
          </a:p>
          <a:p>
            <a:pPr>
              <a:spcBef>
                <a:spcPct val="0"/>
              </a:spcBef>
            </a:pPr>
            <a:r>
              <a:rPr lang="en-GB" u="sng" dirty="0" smtClean="0"/>
              <a:t>Resources needed:</a:t>
            </a:r>
            <a:r>
              <a:rPr lang="en-GB" dirty="0" smtClean="0"/>
              <a:t> EMMA books</a:t>
            </a:r>
          </a:p>
          <a:p>
            <a:pPr>
              <a:spcBef>
                <a:spcPct val="0"/>
              </a:spcBef>
            </a:pPr>
            <a:r>
              <a:rPr lang="en-GB" dirty="0" smtClean="0"/>
              <a:t> </a:t>
            </a:r>
          </a:p>
          <a:p>
            <a:pPr>
              <a:spcBef>
                <a:spcPct val="0"/>
              </a:spcBef>
            </a:pPr>
            <a:r>
              <a:rPr lang="en-GB" dirty="0" smtClean="0"/>
              <a:t>Highlight 3 strands of EMMA – gap analysis (understanding the priority needs of the target population), market analysis (understanding each critical market system in terms of its constraints and capabilities to play a role in the emergency response), response analysis (exploring different possible responses). </a:t>
            </a:r>
          </a:p>
          <a:p>
            <a:pPr>
              <a:spcBef>
                <a:spcPct val="0"/>
              </a:spcBef>
            </a:pPr>
            <a:endParaRPr lang="en-GB" dirty="0" smtClean="0"/>
          </a:p>
          <a:p>
            <a:pPr>
              <a:spcBef>
                <a:spcPct val="0"/>
              </a:spcBef>
            </a:pPr>
            <a:r>
              <a:rPr lang="en-GB" dirty="0" smtClean="0"/>
              <a:t>This training will follow this same logic – needs, market analysis, response analysis. </a:t>
            </a:r>
          </a:p>
          <a:p>
            <a:pPr>
              <a:spcBef>
                <a:spcPct val="0"/>
              </a:spcBef>
            </a:pPr>
            <a:r>
              <a:rPr lang="en-GB" dirty="0" smtClean="0"/>
              <a:t> </a:t>
            </a:r>
          </a:p>
          <a:p>
            <a:pPr>
              <a:spcBef>
                <a:spcPct val="0"/>
              </a:spcBef>
            </a:pPr>
            <a:r>
              <a:rPr lang="en-GB" b="1" dirty="0" smtClean="0"/>
              <a:t>Look at the EMMA principles </a:t>
            </a:r>
            <a:r>
              <a:rPr lang="en-GB" dirty="0" smtClean="0"/>
              <a:t>(</a:t>
            </a:r>
            <a:r>
              <a:rPr lang="en-GB" dirty="0" err="1" smtClean="0"/>
              <a:t>pg</a:t>
            </a:r>
            <a:r>
              <a:rPr lang="en-GB" dirty="0" smtClean="0"/>
              <a:t> 16) – highlight:</a:t>
            </a:r>
          </a:p>
          <a:p>
            <a:pPr>
              <a:spcBef>
                <a:spcPct val="0"/>
              </a:spcBef>
              <a:buFontTx/>
              <a:buChar char="•"/>
            </a:pPr>
            <a:r>
              <a:rPr lang="en-GB" dirty="0" smtClean="0"/>
              <a:t>that EMMA is speed oriented – using depths of analysis essential for programming and pragmatic within time. This means dealing with optimal ignorance and appropriate imprecision.</a:t>
            </a:r>
          </a:p>
          <a:p>
            <a:pPr>
              <a:spcBef>
                <a:spcPct val="0"/>
              </a:spcBef>
              <a:buFontTx/>
              <a:buChar char="•"/>
            </a:pPr>
            <a:r>
              <a:rPr lang="en-GB" dirty="0" smtClean="0"/>
              <a:t>Is iterative</a:t>
            </a:r>
          </a:p>
          <a:p>
            <a:pPr>
              <a:spcBef>
                <a:spcPct val="0"/>
              </a:spcBef>
              <a:buFontTx/>
              <a:buChar char="•"/>
            </a:pPr>
            <a:r>
              <a:rPr lang="en-GB" dirty="0" smtClean="0"/>
              <a:t>Does not put markets before people</a:t>
            </a:r>
          </a:p>
          <a:p>
            <a:pPr>
              <a:spcBef>
                <a:spcPct val="0"/>
              </a:spcBef>
              <a:buFontTx/>
              <a:buChar char="•"/>
            </a:pPr>
            <a:r>
              <a:rPr lang="en-GB" dirty="0" smtClean="0"/>
              <a:t>Uses other assessments – (household surveys, trader interviews)</a:t>
            </a:r>
          </a:p>
          <a:p>
            <a:pPr>
              <a:spcBef>
                <a:spcPct val="0"/>
              </a:spcBef>
            </a:pPr>
            <a:r>
              <a:rPr lang="en-GB" dirty="0" smtClean="0"/>
              <a:t> </a:t>
            </a:r>
          </a:p>
          <a:p>
            <a:pPr>
              <a:spcBef>
                <a:spcPct val="0"/>
              </a:spcBef>
            </a:pPr>
            <a:r>
              <a:rPr lang="en-GB" b="1" dirty="0" smtClean="0"/>
              <a:t>Look at the 10 steps of EMMA (pages 14-15)</a:t>
            </a:r>
          </a:p>
          <a:p>
            <a:pPr>
              <a:spcBef>
                <a:spcPct val="0"/>
              </a:spcBef>
            </a:pPr>
            <a:endParaRPr lang="en-GB" b="1" dirty="0" smtClean="0"/>
          </a:p>
          <a:p>
            <a:pPr>
              <a:spcBef>
                <a:spcPct val="0"/>
              </a:spcBef>
            </a:pPr>
            <a:r>
              <a:rPr lang="en-GB" dirty="0" smtClean="0"/>
              <a:t>Discuss flexibility – how can I use this for my context? For my sector? </a:t>
            </a:r>
          </a:p>
          <a:p>
            <a:pPr>
              <a:spcBef>
                <a:spcPct val="0"/>
              </a:spcBef>
            </a:pPr>
            <a:endParaRPr lang="en-GB" dirty="0" smtClean="0">
              <a:latin typeface="Arial" pitchFamily="34" charset="0"/>
              <a:cs typeface="Arial" pitchFamily="34" charset="0"/>
            </a:endParaRPr>
          </a:p>
        </p:txBody>
      </p:sp>
      <p:sp>
        <p:nvSpPr>
          <p:cNvPr id="2529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383034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txBox="1">
            <a:spLocks noGrp="1" noChangeArrowheads="1"/>
          </p:cNvSpPr>
          <p:nvPr/>
        </p:nvSpPr>
        <p:spPr bwMode="auto">
          <a:xfrm>
            <a:off x="3833813" y="9374188"/>
            <a:ext cx="2932112" cy="493712"/>
          </a:xfrm>
          <a:prstGeom prst="rect">
            <a:avLst/>
          </a:prstGeom>
          <a:noFill/>
          <a:ln w="9525">
            <a:noFill/>
            <a:miter lim="800000"/>
            <a:headEnd/>
            <a:tailEnd/>
          </a:ln>
        </p:spPr>
        <p:txBody>
          <a:bodyPr anchor="b"/>
          <a:lstStyle/>
          <a:p>
            <a:pPr algn="r" eaLnBrk="0" hangingPunct="0"/>
            <a:fld id="{CFC08FD8-4E61-4DBF-BE0E-A1A2EDC8BBE5}" type="slidenum">
              <a:rPr lang="en-US" sz="1200">
                <a:latin typeface="Calibri" pitchFamily="34" charset="0"/>
              </a:rPr>
              <a:pPr algn="r" eaLnBrk="0" hangingPunct="0"/>
              <a:t>30</a:t>
            </a:fld>
            <a:endParaRPr lang="en-US" sz="1200">
              <a:latin typeface="Calibri" pitchFamily="34" charset="0"/>
            </a:endParaRPr>
          </a:p>
        </p:txBody>
      </p:sp>
      <p:sp>
        <p:nvSpPr>
          <p:cNvPr id="2539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3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ea typeface="ＭＳ Ｐゴシック"/>
                <a:cs typeface="ＭＳ Ｐゴシック"/>
              </a:rPr>
              <a:t>What would you look at to know if markets can respond to the gap?</a:t>
            </a:r>
          </a:p>
          <a:p>
            <a:pPr>
              <a:spcBef>
                <a:spcPct val="0"/>
              </a:spcBef>
            </a:pPr>
            <a:r>
              <a:rPr lang="en-GB" dirty="0" smtClean="0">
                <a:latin typeface="Arial" pitchFamily="34" charset="0"/>
                <a:ea typeface="ＭＳ Ｐゴシック"/>
                <a:cs typeface="ＭＳ Ｐゴシック"/>
              </a:rPr>
              <a:t>Put figures to the map, make it dynamic (start characterising the arrows and giving them a meaning beyond the link =&gt; how is that link? / give a meaning to that box: how that this actor functions, what are his capacities and constraints, how does it relate to the environment and …), look at performances, capacities and capabilities</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latin typeface="Arial" pitchFamily="34" charset="0"/>
                <a:ea typeface="ＭＳ Ｐゴシック"/>
                <a:cs typeface="ＭＳ Ｐゴシック"/>
              </a:rPr>
              <a:t>In order to know if the market can respond we need to look at 3 aspects =&gt; EMMA’s Core logic is summarized in 3 sets of questions</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latin typeface="Arial" pitchFamily="34" charset="0"/>
                <a:ea typeface="ＭＳ Ｐゴシック"/>
                <a:cs typeface="ＭＳ Ｐゴシック"/>
              </a:rPr>
              <a:t>Also consider seasonality and phasing</a:t>
            </a:r>
          </a:p>
          <a:p>
            <a:pPr>
              <a:spcBef>
                <a:spcPct val="0"/>
              </a:spcBef>
            </a:pPr>
            <a:endParaRPr lang="en-GB" sz="2400" dirty="0" smtClean="0">
              <a:latin typeface="Arial" pitchFamily="34" charset="0"/>
              <a:cs typeface="Arial" pitchFamily="34" charset="0"/>
            </a:endParaRPr>
          </a:p>
          <a:p>
            <a:pPr>
              <a:spcBef>
                <a:spcPct val="0"/>
              </a:spcBef>
            </a:pPr>
            <a:endParaRPr lang="en-GB" sz="2400" dirty="0" smtClean="0">
              <a:latin typeface="Arial" pitchFamily="34" charset="0"/>
              <a:ea typeface="ＭＳ Ｐゴシック"/>
              <a:cs typeface="ＭＳ Ｐゴシック"/>
            </a:endParaRPr>
          </a:p>
        </p:txBody>
      </p:sp>
      <p:sp>
        <p:nvSpPr>
          <p:cNvPr id="25395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232579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39775"/>
            <a:ext cx="4933950" cy="3700463"/>
          </a:xfrm>
        </p:spPr>
      </p:sp>
      <p:sp>
        <p:nvSpPr>
          <p:cNvPr id="3" name="Notes Placeholder 2"/>
          <p:cNvSpPr>
            <a:spLocks noGrp="1"/>
          </p:cNvSpPr>
          <p:nvPr>
            <p:ph type="body" idx="1"/>
          </p:nvPr>
        </p:nvSpPr>
        <p:spPr/>
        <p:txBody>
          <a:bodyPr/>
          <a:lstStyle/>
          <a:p>
            <a:r>
              <a:rPr lang="en-US" dirty="0" smtClean="0"/>
              <a:t>INES</a:t>
            </a:r>
          </a:p>
          <a:p>
            <a:r>
              <a:rPr lang="en-US" dirty="0" smtClean="0"/>
              <a:t>Future forecasting</a:t>
            </a:r>
            <a:r>
              <a:rPr lang="en-US" baseline="0" dirty="0" smtClean="0"/>
              <a:t> – previous data from disasters, seasonality big element, six month </a:t>
            </a:r>
            <a:r>
              <a:rPr lang="en-US" baseline="0" dirty="0" err="1" smtClean="0"/>
              <a:t>programmes</a:t>
            </a:r>
            <a:r>
              <a:rPr lang="en-US" baseline="0" dirty="0" smtClean="0"/>
              <a:t> (for e.g.) then revisit analysis for longer term programming</a:t>
            </a:r>
          </a:p>
          <a:p>
            <a:r>
              <a:rPr lang="en-US" baseline="0" dirty="0" smtClean="0"/>
              <a:t>Can start an EMMA as soon as the dust settles (e.g. Haiti 2010 – 2 weeks after (quick one, then full on EMMA), Philippines almost immediately) but need to revisit information</a:t>
            </a:r>
          </a:p>
          <a:p>
            <a:endParaRPr lang="en-US" baseline="0" dirty="0" smtClean="0"/>
          </a:p>
          <a:p>
            <a:pPr marL="590550" indent="-533400">
              <a:spcBef>
                <a:spcPct val="0"/>
              </a:spcBef>
              <a:spcAft>
                <a:spcPts val="1200"/>
              </a:spcAft>
              <a:buSzPct val="120000"/>
              <a:buFont typeface="Arial" pitchFamily="34" charset="0"/>
              <a:buAutoNum type="arabicPeriod"/>
            </a:pPr>
            <a:r>
              <a:rPr lang="en-GB" sz="1200" b="1" dirty="0" smtClean="0">
                <a:latin typeface="Arial" pitchFamily="34" charset="0"/>
                <a:cs typeface="Arial" pitchFamily="34" charset="0"/>
              </a:rPr>
              <a:t>Baseline: </a:t>
            </a:r>
            <a:r>
              <a:rPr lang="en-GB" sz="1200" dirty="0" smtClean="0">
                <a:latin typeface="Arial" pitchFamily="34" charset="0"/>
                <a:cs typeface="Arial" pitchFamily="34" charset="0"/>
              </a:rPr>
              <a:t>How was the market system functioning before the emergency?</a:t>
            </a:r>
          </a:p>
          <a:p>
            <a:pPr marL="590550" indent="-533400">
              <a:spcBef>
                <a:spcPct val="0"/>
              </a:spcBef>
              <a:spcAft>
                <a:spcPts val="1200"/>
              </a:spcAft>
              <a:buSzPct val="120000"/>
              <a:buFont typeface="Arial" pitchFamily="34" charset="0"/>
              <a:buAutoNum type="arabicPeriod"/>
            </a:pPr>
            <a:r>
              <a:rPr lang="en-GB" sz="1200" b="1" dirty="0" smtClean="0">
                <a:latin typeface="Arial" pitchFamily="34" charset="0"/>
                <a:cs typeface="Arial" pitchFamily="34" charset="0"/>
              </a:rPr>
              <a:t>Emergency: </a:t>
            </a:r>
            <a:r>
              <a:rPr lang="en-GB" sz="1200" dirty="0" smtClean="0">
                <a:latin typeface="Arial" pitchFamily="34" charset="0"/>
                <a:cs typeface="Arial" pitchFamily="34" charset="0"/>
              </a:rPr>
              <a:t>How has the market system been affected by the emergency? How does it function now? What are the major </a:t>
            </a:r>
            <a:r>
              <a:rPr lang="en-GB" sz="1200" b="1" dirty="0" smtClean="0">
                <a:latin typeface="Arial" pitchFamily="34" charset="0"/>
                <a:cs typeface="Arial" pitchFamily="34" charset="0"/>
              </a:rPr>
              <a:t>constraints </a:t>
            </a:r>
            <a:r>
              <a:rPr lang="en-GB" sz="1200" dirty="0" smtClean="0">
                <a:latin typeface="Arial" pitchFamily="34" charset="0"/>
                <a:cs typeface="Arial" pitchFamily="34" charset="0"/>
              </a:rPr>
              <a:t>affecting the market? How can they be mitigated? </a:t>
            </a:r>
          </a:p>
          <a:p>
            <a:pPr marL="590550" indent="-533400">
              <a:spcBef>
                <a:spcPct val="0"/>
              </a:spcBef>
              <a:spcAft>
                <a:spcPts val="600"/>
              </a:spcAft>
              <a:buSzPct val="120000"/>
              <a:buFont typeface="Arial" pitchFamily="34" charset="0"/>
              <a:buAutoNum type="arabicPeriod"/>
            </a:pPr>
            <a:r>
              <a:rPr lang="en-GB" sz="1200" b="1" dirty="0" smtClean="0">
                <a:latin typeface="Arial" pitchFamily="34" charset="0"/>
                <a:cs typeface="Arial" pitchFamily="34" charset="0"/>
              </a:rPr>
              <a:t>Expandability: </a:t>
            </a:r>
            <a:r>
              <a:rPr lang="en-GB" sz="1200" dirty="0" smtClean="0">
                <a:latin typeface="Arial" pitchFamily="34" charset="0"/>
                <a:cs typeface="Arial" pitchFamily="34" charset="0"/>
              </a:rPr>
              <a:t>What is the expandability of the market capacity? How could it be reached?</a:t>
            </a:r>
            <a:endParaRPr lang="en-GB" sz="1200" b="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8310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smtClean="0"/>
              <a:t>INES</a:t>
            </a:r>
          </a:p>
          <a:p>
            <a:r>
              <a:rPr lang="en-GB" dirty="0" smtClean="0"/>
              <a:t>What</a:t>
            </a:r>
            <a:r>
              <a:rPr lang="en-GB" baseline="0" dirty="0" smtClean="0"/>
              <a:t> do you see here?</a:t>
            </a:r>
          </a:p>
          <a:p>
            <a:r>
              <a:rPr lang="en-GB" baseline="0" dirty="0" smtClean="0"/>
              <a:t>What is a market?</a:t>
            </a:r>
          </a:p>
          <a:p>
            <a:r>
              <a:rPr lang="en-GB" baseline="0" dirty="0" smtClean="0"/>
              <a:t>More than a market place where people go to get products……… A market system includes all the supply chain from producers to final consumers as well as many other things and factors that affect them. </a:t>
            </a:r>
            <a:r>
              <a:rPr lang="es-ES" baseline="0" dirty="0" smtClean="0"/>
              <a:t> </a:t>
            </a:r>
          </a:p>
          <a:p>
            <a:r>
              <a:rPr lang="en-GB" baseline="0" dirty="0" smtClean="0"/>
              <a:t>use the </a:t>
            </a:r>
            <a:r>
              <a:rPr lang="en-GB" baseline="0" dirty="0" err="1" smtClean="0"/>
              <a:t>spiderweb</a:t>
            </a:r>
            <a:r>
              <a:rPr lang="en-GB" baseline="0" dirty="0" smtClean="0"/>
              <a:t> to show it!  In the recap of the activity just introduce the idea of actors, infrastructure and environment …. </a:t>
            </a:r>
          </a:p>
          <a:p>
            <a:endParaRPr lang="en-GB" baseline="0" dirty="0" smtClean="0"/>
          </a:p>
          <a:p>
            <a:pPr>
              <a:spcBef>
                <a:spcPct val="0"/>
              </a:spcBef>
            </a:pPr>
            <a:r>
              <a:rPr lang="en-GB" sz="1200" b="1" dirty="0" smtClean="0"/>
              <a:t>Warm Up – A Market System – the Spider Web      </a:t>
            </a:r>
            <a:r>
              <a:rPr lang="en-GB" sz="1200" b="1" u="sng" dirty="0" smtClean="0">
                <a:solidFill>
                  <a:srgbClr val="FF0000"/>
                </a:solidFill>
              </a:rPr>
              <a:t>Led by Inés   </a:t>
            </a:r>
          </a:p>
          <a:p>
            <a:pPr>
              <a:spcBef>
                <a:spcPct val="0"/>
              </a:spcBef>
            </a:pPr>
            <a:r>
              <a:rPr lang="en-GB" sz="1200" u="sng" dirty="0" smtClean="0"/>
              <a:t>Objective:</a:t>
            </a:r>
            <a:r>
              <a:rPr lang="en-GB" sz="1200" dirty="0" smtClean="0"/>
              <a:t> to show that markets have many actors and many other things affect them (such as transport, regulations, taxes...), and to show that we need to understand the full market system. </a:t>
            </a:r>
          </a:p>
          <a:p>
            <a:pPr>
              <a:spcBef>
                <a:spcPct val="0"/>
              </a:spcBef>
            </a:pPr>
            <a:r>
              <a:rPr lang="en-GB" sz="1200" u="sng" dirty="0" smtClean="0"/>
              <a:t>Resources needed: </a:t>
            </a:r>
            <a:r>
              <a:rPr lang="en-GB" sz="1200" dirty="0" smtClean="0"/>
              <a:t>ball of string</a:t>
            </a:r>
          </a:p>
          <a:p>
            <a:pPr>
              <a:spcBef>
                <a:spcPct val="0"/>
              </a:spcBef>
            </a:pPr>
            <a:r>
              <a:rPr lang="en-GB" sz="1200" dirty="0" smtClean="0"/>
              <a:t> </a:t>
            </a:r>
          </a:p>
          <a:p>
            <a:pPr>
              <a:spcBef>
                <a:spcPct val="0"/>
              </a:spcBef>
            </a:pPr>
            <a:r>
              <a:rPr lang="en-GB" sz="1200" dirty="0" smtClean="0"/>
              <a:t>Ask the participants to stand in a circle. Then, choose a question, such as ‘what is your favourite morning drink’ (for example ‘coffee’). Hand a ball of string to a participant and ask them to name an actor or influence on the market system (pickers, roasters, traders, buyers, those making cups, transport, government taxes, shipping, regulatory environment, storage facilities....). The first person should </a:t>
            </a:r>
            <a:r>
              <a:rPr lang="en-GB" sz="1200" b="1" dirty="0" smtClean="0"/>
              <a:t>keep hold</a:t>
            </a:r>
            <a:r>
              <a:rPr lang="en-GB" sz="1200" dirty="0" smtClean="0"/>
              <a:t> of the end of string, but throws the ball to another participant.  Each participant names an actor in the chain and throws the ball of string to another participant. This will then produce a complicated, spider’s web like pattern. The web represents the connections and relationships between and among individuals and groups of people –it is complex. The training will make us understand how to represent this relationship and how to understand these connections.</a:t>
            </a:r>
          </a:p>
          <a:p>
            <a:pPr>
              <a:spcBef>
                <a:spcPct val="0"/>
              </a:spcBef>
            </a:pPr>
            <a:r>
              <a:rPr lang="en-GB" sz="1200" dirty="0" smtClean="0"/>
              <a:t> </a:t>
            </a:r>
          </a:p>
          <a:p>
            <a:pPr>
              <a:spcBef>
                <a:spcPct val="0"/>
              </a:spcBef>
            </a:pPr>
            <a:r>
              <a:rPr lang="en-GB" sz="1200" b="1" dirty="0" smtClean="0"/>
              <a:t>Circle game</a:t>
            </a:r>
            <a:endParaRPr lang="en-GB" sz="1200" dirty="0" smtClean="0"/>
          </a:p>
          <a:p>
            <a:pPr>
              <a:spcBef>
                <a:spcPct val="0"/>
              </a:spcBef>
            </a:pPr>
            <a:r>
              <a:rPr lang="en-GB" sz="1200" u="sng" dirty="0" smtClean="0"/>
              <a:t>Objective:</a:t>
            </a:r>
            <a:r>
              <a:rPr lang="en-GB" sz="1200" dirty="0" smtClean="0"/>
              <a:t> Introducing the Group</a:t>
            </a:r>
          </a:p>
          <a:p>
            <a:pPr>
              <a:spcBef>
                <a:spcPct val="0"/>
              </a:spcBef>
            </a:pPr>
            <a:r>
              <a:rPr lang="en-GB" sz="1200" u="sng" dirty="0" smtClean="0"/>
              <a:t>Resources needed</a:t>
            </a:r>
            <a:r>
              <a:rPr lang="en-GB" sz="1200" dirty="0" smtClean="0"/>
              <a:t>: ball </a:t>
            </a:r>
          </a:p>
          <a:p>
            <a:pPr>
              <a:spcBef>
                <a:spcPct val="0"/>
              </a:spcBef>
            </a:pPr>
            <a:r>
              <a:rPr lang="en-GB" sz="1200" dirty="0" smtClean="0"/>
              <a:t> </a:t>
            </a:r>
          </a:p>
          <a:p>
            <a:pPr>
              <a:spcBef>
                <a:spcPct val="0"/>
              </a:spcBef>
            </a:pPr>
            <a:r>
              <a:rPr lang="en-GB" sz="1200" dirty="0" smtClean="0"/>
              <a:t>Hold a ball and introduce yourself by name. Throw the ball to someone else and they need to introduce themselves. Continue playing until everyone has introduced themselves. Now, have the ball again and tell people, you have to a) introduce yourself and then b) name the person that you will throw the ball to. If you have time, you can then add on extra criteria, such as a) your own name, b) name of the person you are throwing to, and c) something special about you, or where you work, or your best holiday or........! </a:t>
            </a:r>
          </a:p>
          <a:p>
            <a:pPr>
              <a:spcBef>
                <a:spcPct val="0"/>
              </a:spcBef>
            </a:pPr>
            <a:endParaRPr lang="en-GB" sz="1200" dirty="0" smtClean="0"/>
          </a:p>
          <a:p>
            <a:pPr>
              <a:spcBef>
                <a:spcPct val="0"/>
              </a:spcBef>
            </a:pPr>
            <a:endParaRPr lang="en-GB" sz="1200" dirty="0" smtClean="0"/>
          </a:p>
          <a:p>
            <a:pPr>
              <a:spcBef>
                <a:spcPct val="0"/>
              </a:spcBef>
            </a:pPr>
            <a:r>
              <a:rPr lang="en-GB" sz="1200" b="1" dirty="0" smtClean="0"/>
              <a:t>A market is:</a:t>
            </a:r>
          </a:p>
          <a:p>
            <a:pPr marL="395288" indent="-395288">
              <a:spcAft>
                <a:spcPts val="600"/>
              </a:spcAft>
            </a:pPr>
            <a:r>
              <a:rPr lang="en-US" dirty="0" smtClean="0"/>
              <a:t>A  market system is a network of producers, suppliers, traders, buyers, and consumers</a:t>
            </a:r>
          </a:p>
          <a:p>
            <a:pPr marL="395288" indent="-395288">
              <a:spcAft>
                <a:spcPts val="600"/>
              </a:spcAft>
            </a:pPr>
            <a:r>
              <a:rPr lang="en-US" dirty="0" smtClean="0"/>
              <a:t>All are involved in producing, exchanging, and consuming a particular item or service</a:t>
            </a:r>
          </a:p>
          <a:p>
            <a:pPr marL="395288" indent="-395288">
              <a:spcAft>
                <a:spcPts val="600"/>
              </a:spcAft>
            </a:pPr>
            <a:r>
              <a:rPr lang="en-US" dirty="0" smtClean="0"/>
              <a:t>The system includes various forms of infrastructure, input providers, and services</a:t>
            </a:r>
          </a:p>
          <a:p>
            <a:pPr marL="395288" indent="-395288">
              <a:spcAft>
                <a:spcPts val="600"/>
              </a:spcAft>
            </a:pPr>
            <a:r>
              <a:rPr lang="en-US" dirty="0" smtClean="0"/>
              <a:t>It operates within the context of the rules and norms that shape this system’s particular business environment</a:t>
            </a:r>
          </a:p>
          <a:p>
            <a:pPr>
              <a:spcBef>
                <a:spcPct val="0"/>
              </a:spcBef>
            </a:pPr>
            <a:endParaRPr lang="en-GB" sz="1200" dirty="0" smtClean="0"/>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246400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fontAlgn="auto">
              <a:spcBef>
                <a:spcPts val="0"/>
              </a:spcBef>
              <a:spcAft>
                <a:spcPts val="0"/>
              </a:spcAft>
              <a:defRPr/>
            </a:pPr>
            <a:r>
              <a:rPr lang="en-GB" b="1" dirty="0" smtClean="0">
                <a:solidFill>
                  <a:srgbClr val="C00000"/>
                </a:solidFill>
              </a:rPr>
              <a:t>BEN</a:t>
            </a:r>
          </a:p>
          <a:p>
            <a:pPr fontAlgn="auto">
              <a:spcBef>
                <a:spcPts val="0"/>
              </a:spcBef>
              <a:spcAft>
                <a:spcPts val="0"/>
              </a:spcAft>
              <a:defRPr/>
            </a:pPr>
            <a:r>
              <a:rPr lang="en-GB" dirty="0" smtClean="0">
                <a:solidFill>
                  <a:srgbClr val="C00000"/>
                </a:solidFill>
              </a:rPr>
              <a:t>THIS</a:t>
            </a:r>
            <a:r>
              <a:rPr lang="en-GB" baseline="0" dirty="0" smtClean="0">
                <a:solidFill>
                  <a:srgbClr val="C00000"/>
                </a:solidFill>
              </a:rPr>
              <a:t> ONE CAN BRIDGE EMMA AND PCCMA.</a:t>
            </a:r>
          </a:p>
          <a:p>
            <a:pPr fontAlgn="auto">
              <a:spcBef>
                <a:spcPts val="0"/>
              </a:spcBef>
              <a:spcAft>
                <a:spcPts val="0"/>
              </a:spcAft>
              <a:defRPr/>
            </a:pPr>
            <a:r>
              <a:rPr lang="en-GB" baseline="0" dirty="0" smtClean="0">
                <a:solidFill>
                  <a:srgbClr val="C00000"/>
                </a:solidFill>
              </a:rPr>
              <a:t>WE NEED TO ADD THE MARKET ASSESSMENT OVAL IN THE PREPAREDNESS COLUMN AS WELL AND SHOW IT AFTER THE ASSESSMENT AND ANALISYS</a:t>
            </a:r>
          </a:p>
          <a:p>
            <a:pPr fontAlgn="auto">
              <a:spcBef>
                <a:spcPts val="0"/>
              </a:spcBef>
              <a:spcAft>
                <a:spcPts val="0"/>
              </a:spcAft>
              <a:defRPr/>
            </a:pPr>
            <a:r>
              <a:rPr lang="en-GB" baseline="0" dirty="0" smtClean="0">
                <a:solidFill>
                  <a:srgbClr val="C00000"/>
                </a:solidFill>
              </a:rPr>
              <a:t>VERY HELPFUL TO UNDERSTAND THE DIFFERENCE AMONG BOTH AND WHERE PCCMA COMES FROM </a:t>
            </a:r>
            <a:endParaRPr lang="en-GB" dirty="0" smtClean="0">
              <a:solidFill>
                <a:srgbClr val="C00000"/>
              </a:solidFill>
            </a:endParaRPr>
          </a:p>
          <a:p>
            <a:pPr fontAlgn="auto">
              <a:spcBef>
                <a:spcPts val="0"/>
              </a:spcBef>
              <a:spcAft>
                <a:spcPts val="0"/>
              </a:spcAft>
              <a:defRPr/>
            </a:pPr>
            <a:endParaRPr lang="en-GB" dirty="0" smtClean="0">
              <a:solidFill>
                <a:srgbClr val="C00000"/>
              </a:solidFill>
            </a:endParaRPr>
          </a:p>
          <a:p>
            <a:pPr fontAlgn="auto">
              <a:spcBef>
                <a:spcPts val="0"/>
              </a:spcBef>
              <a:spcAft>
                <a:spcPts val="0"/>
              </a:spcAft>
              <a:defRPr/>
            </a:pPr>
            <a:endParaRPr lang="en-GB" dirty="0" smtClean="0">
              <a:solidFill>
                <a:srgbClr val="C00000"/>
              </a:solidFill>
            </a:endParaRPr>
          </a:p>
          <a:p>
            <a:pPr fontAlgn="auto">
              <a:spcBef>
                <a:spcPts val="0"/>
              </a:spcBef>
              <a:spcAft>
                <a:spcPts val="0"/>
              </a:spcAft>
              <a:defRPr/>
            </a:pPr>
            <a:r>
              <a:rPr lang="en-GB" dirty="0" smtClean="0"/>
              <a:t>Ask what information might be needed before doing a market assessment (elicit context and needs analysis). Show </a:t>
            </a:r>
            <a:r>
              <a:rPr lang="en-GB" dirty="0" err="1" smtClean="0"/>
              <a:t>CaLP</a:t>
            </a:r>
            <a:r>
              <a:rPr lang="en-GB" dirty="0" smtClean="0"/>
              <a:t> slide indicating when in process market analysis should be done (animated on slide)</a:t>
            </a:r>
          </a:p>
          <a:p>
            <a:pPr fontAlgn="auto">
              <a:spcBef>
                <a:spcPts val="0"/>
              </a:spcBef>
              <a:spcAft>
                <a:spcPts val="0"/>
              </a:spcAft>
              <a:defRPr/>
            </a:pPr>
            <a:r>
              <a:rPr lang="en-GB" dirty="0" smtClean="0"/>
              <a:t> </a:t>
            </a:r>
          </a:p>
          <a:p>
            <a:pPr fontAlgn="auto">
              <a:spcBef>
                <a:spcPts val="0"/>
              </a:spcBef>
              <a:spcAft>
                <a:spcPts val="0"/>
              </a:spcAft>
              <a:defRPr/>
            </a:pPr>
            <a:r>
              <a:rPr lang="en-GB" b="1" dirty="0" smtClean="0"/>
              <a:t>Highlight that market analysis is based on good grounding of needs and context analysis. </a:t>
            </a:r>
            <a:endParaRPr lang="en-GB" dirty="0" smtClean="0"/>
          </a:p>
          <a:p>
            <a:pPr fontAlgn="auto">
              <a:spcBef>
                <a:spcPts val="0"/>
              </a:spcBef>
              <a:spcAft>
                <a:spcPts val="0"/>
              </a:spcAft>
              <a:defRPr/>
            </a:pPr>
            <a:endParaRPr lang="en-GB" dirty="0" smtClean="0"/>
          </a:p>
          <a:p>
            <a:pPr fontAlgn="auto">
              <a:spcBef>
                <a:spcPts val="0"/>
              </a:spcBef>
              <a:spcAft>
                <a:spcPts val="0"/>
              </a:spcAft>
              <a:defRPr/>
            </a:pPr>
            <a:r>
              <a:rPr lang="en-GB" b="1" dirty="0" smtClean="0"/>
              <a:t>OPTIONAL ACTIVITY</a:t>
            </a:r>
          </a:p>
          <a:p>
            <a:pPr fontAlgn="auto">
              <a:spcBef>
                <a:spcPts val="0"/>
              </a:spcBef>
              <a:spcAft>
                <a:spcPts val="0"/>
              </a:spcAft>
              <a:defRPr/>
            </a:pPr>
            <a:r>
              <a:rPr lang="en-GB" dirty="0" smtClean="0"/>
              <a:t>Highlight that the logic of YOUR training programme (could begin in a number of ways – refer to overview notes). For example...</a:t>
            </a:r>
          </a:p>
          <a:p>
            <a:pPr fontAlgn="auto">
              <a:spcBef>
                <a:spcPts val="0"/>
              </a:spcBef>
              <a:spcAft>
                <a:spcPts val="0"/>
              </a:spcAft>
              <a:buFont typeface="Arial" pitchFamily="34" charset="0"/>
              <a:buChar char="•"/>
              <a:defRPr/>
            </a:pPr>
            <a:r>
              <a:rPr lang="en-GB" sz="1100" dirty="0" smtClean="0"/>
              <a:t>Objective of market analysis (in this case contingency planning and preparedness)</a:t>
            </a:r>
          </a:p>
          <a:p>
            <a:pPr fontAlgn="auto">
              <a:spcBef>
                <a:spcPts val="0"/>
              </a:spcBef>
              <a:spcAft>
                <a:spcPts val="0"/>
              </a:spcAft>
              <a:buFont typeface="Arial" pitchFamily="34" charset="0"/>
              <a:buChar char="•"/>
              <a:defRPr/>
            </a:pPr>
            <a:r>
              <a:rPr lang="en-GB" sz="1100" dirty="0" smtClean="0"/>
              <a:t>Scenario selection</a:t>
            </a:r>
          </a:p>
          <a:p>
            <a:pPr lvl="1" fontAlgn="auto">
              <a:spcBef>
                <a:spcPts val="0"/>
              </a:spcBef>
              <a:spcAft>
                <a:spcPts val="0"/>
              </a:spcAft>
              <a:buFont typeface="Arial" pitchFamily="34" charset="0"/>
              <a:buChar char="•"/>
              <a:defRPr/>
            </a:pPr>
            <a:r>
              <a:rPr lang="en-GB" sz="1100" dirty="0" smtClean="0"/>
              <a:t>Selecting scenario</a:t>
            </a:r>
          </a:p>
          <a:p>
            <a:pPr lvl="1" fontAlgn="auto">
              <a:spcBef>
                <a:spcPts val="0"/>
              </a:spcBef>
              <a:spcAft>
                <a:spcPts val="0"/>
              </a:spcAft>
              <a:buFont typeface="Arial" pitchFamily="34" charset="0"/>
              <a:buChar char="•"/>
              <a:defRPr/>
            </a:pPr>
            <a:r>
              <a:rPr lang="en-GB" sz="1100" dirty="0" smtClean="0"/>
              <a:t>Selecting target groups</a:t>
            </a:r>
          </a:p>
          <a:p>
            <a:pPr fontAlgn="auto">
              <a:spcBef>
                <a:spcPts val="0"/>
              </a:spcBef>
              <a:spcAft>
                <a:spcPts val="0"/>
              </a:spcAft>
              <a:buFont typeface="Arial" pitchFamily="34" charset="0"/>
              <a:buChar char="•"/>
              <a:defRPr/>
            </a:pPr>
            <a:r>
              <a:rPr lang="en-GB" sz="1100" dirty="0" smtClean="0"/>
              <a:t>Needs assessment</a:t>
            </a:r>
          </a:p>
          <a:p>
            <a:pPr lvl="1" fontAlgn="auto">
              <a:spcBef>
                <a:spcPts val="0"/>
              </a:spcBef>
              <a:spcAft>
                <a:spcPts val="0"/>
              </a:spcAft>
              <a:buFont typeface="Arial" pitchFamily="34" charset="0"/>
              <a:buChar char="•"/>
              <a:defRPr/>
            </a:pPr>
            <a:r>
              <a:rPr lang="en-GB" sz="1100" dirty="0" smtClean="0"/>
              <a:t>Gap analysis</a:t>
            </a:r>
          </a:p>
          <a:p>
            <a:pPr fontAlgn="auto">
              <a:spcBef>
                <a:spcPts val="0"/>
              </a:spcBef>
              <a:spcAft>
                <a:spcPts val="0"/>
              </a:spcAft>
              <a:buFont typeface="Arial" pitchFamily="34" charset="0"/>
              <a:buChar char="•"/>
              <a:defRPr/>
            </a:pPr>
            <a:r>
              <a:rPr lang="en-GB" sz="1100" dirty="0" smtClean="0"/>
              <a:t>Market assessment</a:t>
            </a:r>
          </a:p>
          <a:p>
            <a:pPr lvl="1" fontAlgn="auto">
              <a:spcBef>
                <a:spcPts val="0"/>
              </a:spcBef>
              <a:spcAft>
                <a:spcPts val="0"/>
              </a:spcAft>
              <a:buFont typeface="Arial" pitchFamily="34" charset="0"/>
              <a:buChar char="•"/>
              <a:defRPr/>
            </a:pPr>
            <a:r>
              <a:rPr lang="en-GB" sz="1100" dirty="0" smtClean="0"/>
              <a:t>Market functionality and expandability</a:t>
            </a:r>
          </a:p>
          <a:p>
            <a:pPr lvl="1" fontAlgn="auto">
              <a:spcBef>
                <a:spcPts val="0"/>
              </a:spcBef>
              <a:spcAft>
                <a:spcPts val="0"/>
              </a:spcAft>
              <a:buFont typeface="Arial" pitchFamily="34" charset="0"/>
              <a:buChar char="•"/>
              <a:defRPr/>
            </a:pPr>
            <a:r>
              <a:rPr lang="en-GB" sz="1100" dirty="0" smtClean="0"/>
              <a:t>Can the market cover the needs gap? </a:t>
            </a:r>
          </a:p>
          <a:p>
            <a:pPr fontAlgn="auto">
              <a:spcBef>
                <a:spcPts val="0"/>
              </a:spcBef>
              <a:spcAft>
                <a:spcPts val="0"/>
              </a:spcAft>
              <a:buFont typeface="Arial" pitchFamily="34" charset="0"/>
              <a:buChar char="•"/>
              <a:defRPr/>
            </a:pPr>
            <a:r>
              <a:rPr lang="en-GB" sz="1100" dirty="0" smtClean="0"/>
              <a:t>Response option design</a:t>
            </a:r>
          </a:p>
          <a:p>
            <a:pPr fontAlgn="auto">
              <a:spcBef>
                <a:spcPts val="0"/>
              </a:spcBef>
              <a:spcAft>
                <a:spcPts val="0"/>
              </a:spcAft>
              <a:buFont typeface="Arial" pitchFamily="34" charset="0"/>
              <a:buChar char="•"/>
              <a:defRPr/>
            </a:pPr>
            <a:r>
              <a:rPr lang="en-GB" sz="1100" dirty="0" smtClean="0"/>
              <a:t>Response selection</a:t>
            </a:r>
          </a:p>
          <a:p>
            <a:pPr fontAlgn="auto">
              <a:spcBef>
                <a:spcPts val="0"/>
              </a:spcBef>
              <a:spcAft>
                <a:spcPts val="0"/>
              </a:spcAft>
              <a:buFont typeface="Arial" pitchFamily="34" charset="0"/>
              <a:buChar char="•"/>
              <a:defRPr/>
            </a:pPr>
            <a:r>
              <a:rPr lang="en-GB" sz="1100" dirty="0" smtClean="0"/>
              <a:t>Implementation</a:t>
            </a:r>
          </a:p>
          <a:p>
            <a:pPr fontAlgn="auto">
              <a:spcBef>
                <a:spcPts val="0"/>
              </a:spcBef>
              <a:spcAft>
                <a:spcPts val="0"/>
              </a:spcAft>
              <a:buFont typeface="Arial" pitchFamily="34" charset="0"/>
              <a:buChar char="•"/>
              <a:defRPr/>
            </a:pPr>
            <a:r>
              <a:rPr lang="en-GB" sz="1100" dirty="0" smtClean="0"/>
              <a:t>Monitoring.</a:t>
            </a:r>
          </a:p>
          <a:p>
            <a:pPr fontAlgn="auto">
              <a:spcBef>
                <a:spcPts val="0"/>
              </a:spcBef>
              <a:spcAft>
                <a:spcPts val="0"/>
              </a:spcAft>
              <a:defRPr/>
            </a:pPr>
            <a:r>
              <a:rPr lang="en-GB" dirty="0" smtClean="0"/>
              <a:t> </a:t>
            </a:r>
          </a:p>
          <a:p>
            <a:pPr fontAlgn="auto">
              <a:spcBef>
                <a:spcPts val="0"/>
              </a:spcBef>
              <a:spcAft>
                <a:spcPts val="0"/>
              </a:spcAft>
              <a:defRPr/>
            </a:pPr>
            <a:r>
              <a:rPr lang="en-GB" b="1" dirty="0" smtClean="0"/>
              <a:t>Write these out on cards and then display -  to act as a reminder to participants and to support understanding of the process</a:t>
            </a:r>
          </a:p>
          <a:p>
            <a:pPr fontAlgn="auto">
              <a:spcBef>
                <a:spcPts val="0"/>
              </a:spcBef>
              <a:spcAft>
                <a:spcPts val="0"/>
              </a:spcAft>
              <a:defRPr/>
            </a:pPr>
            <a:endParaRPr lang="en-GB" dirty="0" smtClean="0"/>
          </a:p>
        </p:txBody>
      </p:sp>
      <p:sp>
        <p:nvSpPr>
          <p:cNvPr id="25498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89750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kumimoji="0" lang="en-GB" sz="12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BEN talks about the Slide and Ines leads the activity. </a:t>
            </a:r>
          </a:p>
          <a:p>
            <a:pPr lvl="0"/>
            <a:endParaRPr kumimoji="0" lang="en-GB" sz="12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p>
            <a:pPr lvl="0"/>
            <a:r>
              <a:rPr kumimoji="0" lang="en-GB" sz="12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Build </a:t>
            </a:r>
            <a:r>
              <a:rPr kumimoji="0" lang="en-GB" sz="1200" b="1" i="0" u="none" strike="noStrike" cap="none" normalizeH="0" baseline="0" dirty="0" smtClean="0">
                <a:ln>
                  <a:noFill/>
                </a:ln>
                <a:solidFill>
                  <a:srgbClr val="000000"/>
                </a:solidFill>
                <a:effectLst/>
                <a:latin typeface="Calibri" pitchFamily="34" charset="0"/>
                <a:ea typeface="Calibri" pitchFamily="34" charset="0"/>
                <a:cs typeface="Arial" pitchFamily="34" charset="0"/>
              </a:rPr>
              <a:t>staff/ partners capacity</a:t>
            </a:r>
            <a:r>
              <a:rPr kumimoji="0" lang="en-GB" sz="1200" b="0" i="0" u="none" strike="noStrike" cap="none" normalizeH="0" baseline="0" dirty="0" smtClean="0">
                <a:ln>
                  <a:noFill/>
                </a:ln>
                <a:solidFill>
                  <a:srgbClr val="000000"/>
                </a:solidFill>
                <a:effectLst/>
                <a:latin typeface="Calibri" pitchFamily="34" charset="0"/>
                <a:ea typeface="Calibri" pitchFamily="34" charset="0"/>
                <a:cs typeface="Arial" pitchFamily="34" charset="0"/>
              </a:rPr>
              <a:t> in market analysis and change approaches and attitudes to market based programming.</a:t>
            </a:r>
            <a:endParaRPr kumimoji="0" lang="en-GB" sz="1200" b="0" i="0" u="none" strike="noStrike" cap="none" normalizeH="0" baseline="0" dirty="0" smtClean="0">
              <a:ln>
                <a:noFill/>
              </a:ln>
              <a:solidFill>
                <a:schemeClr val="tx1"/>
              </a:solidFill>
              <a:effectLst/>
              <a:latin typeface="Arial" pitchFamily="34" charset="0"/>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Provide a </a:t>
            </a:r>
            <a:r>
              <a:rPr lang="en-GB" sz="1200" b="1" dirty="0" smtClean="0"/>
              <a:t>baseline picture</a:t>
            </a:r>
            <a:r>
              <a:rPr lang="en-GB" sz="1200" dirty="0" smtClean="0"/>
              <a:t> of how critical markets function when they are not under stress – to compare with post shock map</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Improve the preparedness</a:t>
            </a:r>
            <a:r>
              <a:rPr lang="en-GB" sz="1200" dirty="0" smtClean="0"/>
              <a:t> of agencies to respond to impending or evolving crises by comparing a baseline ‘less stressed’ market map with a forecasted stressed emergency map. This process helps predict the level of need of the target population and analyses the degree to which the market can respond to these needs. Appropriate responses can then be designed and prepared which promotes timely and effective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Support contingency planning exercises</a:t>
            </a:r>
            <a:r>
              <a:rPr lang="en-GB" sz="1200" dirty="0" smtClean="0"/>
              <a:t>. As with improving preparedness to respond, market analysis supports the contingency planning process, by offering a realistic picture of likely effects of the crisis and recommending responses that address these.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Mitigate the impact of a crisis</a:t>
            </a:r>
            <a:r>
              <a:rPr lang="en-GB" sz="1200" dirty="0" smtClean="0"/>
              <a:t>. Pre-crisis market analysis will identify which areas of the markets may be deeply affected in a crisis, or those areas that need strengthening to be able to operate for the benefit of the target group. Immediate interventions can be designed that reinforce certain parts of the market system, helping to mitigate the effects of the crisis. </a:t>
            </a:r>
          </a:p>
          <a:p>
            <a:endParaRPr lang="en-GB" dirty="0" smtClean="0"/>
          </a:p>
          <a:p>
            <a:pPr lvl="0"/>
            <a:r>
              <a:rPr lang="en-GB" sz="1200" b="1" dirty="0" smtClean="0"/>
              <a:t>Help build resilience.</a:t>
            </a:r>
            <a:r>
              <a:rPr lang="en-GB" sz="1200" dirty="0" smtClean="0"/>
              <a:t> Many markets that operate in ‘normal’ times are actually quite weak, dysfunctional.</a:t>
            </a:r>
          </a:p>
          <a:p>
            <a:r>
              <a:rPr lang="en-GB" sz="1200" dirty="0" smtClean="0"/>
              <a:t>Understanding the dynamics of market systems can help agencies design interventions that improve longer term access to basic needs and strengthen livelihoods. This will help to build the resilience of the targeted vulnerable populations to predicted or evolving shocks and can begin to address the long term, or ‘chronic’ nature of vulnerability and poverty in some areas. </a:t>
            </a:r>
          </a:p>
          <a:p>
            <a:endParaRPr lang="en-GB" dirty="0"/>
          </a:p>
        </p:txBody>
      </p:sp>
      <p:sp>
        <p:nvSpPr>
          <p:cNvPr id="4" name="Slide Number Placeholder 3"/>
          <p:cNvSpPr>
            <a:spLocks noGrp="1"/>
          </p:cNvSpPr>
          <p:nvPr>
            <p:ph type="sldNum" sz="quarter" idx="10"/>
          </p:nvPr>
        </p:nvSpPr>
        <p:spPr/>
        <p:txBody>
          <a:bodyPr/>
          <a:lstStyle/>
          <a:p>
            <a:fld id="{8662BD26-588B-4EC2-9971-F06862116AA9}" type="slidenum">
              <a:rPr lang="en-GB" smtClean="0"/>
              <a:pPr/>
              <a:t>33</a:t>
            </a:fld>
            <a:endParaRPr lang="en-GB"/>
          </a:p>
        </p:txBody>
      </p:sp>
    </p:spTree>
    <p:extLst>
      <p:ext uri="{BB962C8B-B14F-4D97-AF65-F5344CB8AC3E}">
        <p14:creationId xmlns:p14="http://schemas.microsoft.com/office/powerpoint/2010/main" val="1198641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Activity Lead</a:t>
            </a:r>
            <a:r>
              <a:rPr lang="en-GB" b="1" baseline="0" dirty="0" smtClean="0"/>
              <a:t> by INES</a:t>
            </a:r>
          </a:p>
          <a:p>
            <a:endParaRPr lang="en-GB" baseline="0" dirty="0" smtClean="0"/>
          </a:p>
          <a:p>
            <a:r>
              <a:rPr lang="en-GB" dirty="0" smtClean="0"/>
              <a:t>exercise: (groups of 5 people) we give to each group big cards with different steps on each card (one card = one step) and give them 10 or 15 mins to put in order and stick them in the wall.</a:t>
            </a:r>
          </a:p>
          <a:p>
            <a:endParaRPr lang="en-GB" dirty="0" smtClean="0"/>
          </a:p>
          <a:p>
            <a:r>
              <a:rPr lang="en-GB" dirty="0" smtClean="0"/>
              <a:t>c)       Phase two of the exercise, we give them key activities of different steps and they need to put them under the correct step.</a:t>
            </a:r>
          </a:p>
          <a:p>
            <a:endParaRPr lang="en-GB" dirty="0" smtClean="0"/>
          </a:p>
          <a:p>
            <a:r>
              <a:rPr lang="en-GB" dirty="0" smtClean="0"/>
              <a:t>d)      Then they look at the other groups classification and if they don’t agree put a red sticker (I have this with me)</a:t>
            </a:r>
          </a:p>
          <a:p>
            <a:endParaRPr lang="en-GB" dirty="0" smtClean="0"/>
          </a:p>
          <a:p>
            <a:pPr marL="228600" indent="-228600">
              <a:buAutoNum type="alphaLcParenR" startAt="5"/>
            </a:pPr>
            <a:r>
              <a:rPr lang="en-GB" dirty="0" smtClean="0"/>
              <a:t>Quick feed-back in plenary just to check that it is clear what the steps are and key activities in each one</a:t>
            </a:r>
          </a:p>
          <a:p>
            <a:pPr marL="228600" indent="-228600">
              <a:buAutoNum type="alphaLcParenR" startAt="5"/>
            </a:pPr>
            <a:endParaRPr lang="en-GB" dirty="0" smtClean="0"/>
          </a:p>
          <a:p>
            <a:pPr marL="0" indent="0">
              <a:buNone/>
            </a:pPr>
            <a:r>
              <a:rPr lang="en-GB" dirty="0" smtClean="0"/>
              <a:t>20 MINS</a:t>
            </a:r>
          </a:p>
        </p:txBody>
      </p:sp>
      <p:sp>
        <p:nvSpPr>
          <p:cNvPr id="4" name="Slide Number Placeholder 3"/>
          <p:cNvSpPr>
            <a:spLocks noGrp="1"/>
          </p:cNvSpPr>
          <p:nvPr>
            <p:ph type="sldNum" sz="quarter" idx="10"/>
          </p:nvPr>
        </p:nvSpPr>
        <p:spPr/>
        <p:txBody>
          <a:bodyPr/>
          <a:lstStyle/>
          <a:p>
            <a:fld id="{8662BD26-588B-4EC2-9971-F06862116AA9}" type="slidenum">
              <a:rPr lang="en-GB" smtClean="0"/>
              <a:pPr/>
              <a:t>34</a:t>
            </a:fld>
            <a:endParaRPr lang="en-GB"/>
          </a:p>
        </p:txBody>
      </p:sp>
    </p:spTree>
    <p:extLst>
      <p:ext uri="{BB962C8B-B14F-4D97-AF65-F5344CB8AC3E}">
        <p14:creationId xmlns:p14="http://schemas.microsoft.com/office/powerpoint/2010/main" val="1110567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fontAlgn="auto">
              <a:spcBef>
                <a:spcPts val="0"/>
              </a:spcBef>
              <a:spcAft>
                <a:spcPts val="0"/>
              </a:spcAft>
              <a:defRPr/>
            </a:pPr>
            <a:r>
              <a:rPr lang="en-GB" b="1" dirty="0" smtClean="0"/>
              <a:t>BEN</a:t>
            </a:r>
          </a:p>
          <a:p>
            <a:pPr fontAlgn="auto">
              <a:spcBef>
                <a:spcPts val="0"/>
              </a:spcBef>
              <a:spcAft>
                <a:spcPts val="0"/>
              </a:spcAft>
              <a:defRPr/>
            </a:pPr>
            <a:r>
              <a:rPr lang="en-GB" b="1" dirty="0" smtClean="0"/>
              <a:t>Key Information – for reference</a:t>
            </a:r>
          </a:p>
          <a:p>
            <a:pPr fontAlgn="auto">
              <a:spcBef>
                <a:spcPts val="0"/>
              </a:spcBef>
              <a:spcAft>
                <a:spcPts val="0"/>
              </a:spcAft>
              <a:defRPr/>
            </a:pPr>
            <a:r>
              <a:rPr lang="en-GB" dirty="0" smtClean="0"/>
              <a:t>There are three sections to the market map </a:t>
            </a:r>
          </a:p>
          <a:p>
            <a:pPr fontAlgn="auto">
              <a:spcBef>
                <a:spcPts val="0"/>
              </a:spcBef>
              <a:spcAft>
                <a:spcPts val="0"/>
              </a:spcAft>
              <a:defRPr/>
            </a:pPr>
            <a:r>
              <a:rPr lang="en-GB" i="1" dirty="0" smtClean="0"/>
              <a:t>The market chain</a:t>
            </a:r>
            <a:endParaRPr lang="en-GB" dirty="0" smtClean="0"/>
          </a:p>
          <a:p>
            <a:pPr fontAlgn="auto">
              <a:spcBef>
                <a:spcPts val="0"/>
              </a:spcBef>
              <a:spcAft>
                <a:spcPts val="0"/>
              </a:spcAft>
              <a:defRPr/>
            </a:pPr>
            <a:r>
              <a:rPr lang="en-GB" dirty="0" smtClean="0"/>
              <a:t>This is the complex web of different market actors who buy and sell the product as it moves from primary producers / suppliers to the final consumers / buyers. These actors include, for example, small-holder farmers, larger-scale producers, traders, processors, transporters, wholesalers, retailers, and of course consumers.</a:t>
            </a:r>
          </a:p>
          <a:p>
            <a:pPr fontAlgn="auto">
              <a:spcBef>
                <a:spcPts val="0"/>
              </a:spcBef>
              <a:spcAft>
                <a:spcPts val="0"/>
              </a:spcAft>
              <a:defRPr/>
            </a:pPr>
            <a:r>
              <a:rPr lang="en-GB" i="1" dirty="0" smtClean="0"/>
              <a:t> </a:t>
            </a:r>
            <a:endParaRPr lang="en-GB" dirty="0" smtClean="0"/>
          </a:p>
          <a:p>
            <a:pPr fontAlgn="auto">
              <a:spcBef>
                <a:spcPts val="0"/>
              </a:spcBef>
              <a:spcAft>
                <a:spcPts val="0"/>
              </a:spcAft>
              <a:defRPr/>
            </a:pPr>
            <a:r>
              <a:rPr lang="en-GB" i="1" dirty="0" smtClean="0"/>
              <a:t>Key infrastructure and support services</a:t>
            </a:r>
            <a:endParaRPr lang="en-GB" dirty="0" smtClean="0"/>
          </a:p>
          <a:p>
            <a:pPr fontAlgn="auto">
              <a:spcBef>
                <a:spcPts val="0"/>
              </a:spcBef>
              <a:spcAft>
                <a:spcPts val="0"/>
              </a:spcAft>
              <a:defRPr/>
            </a:pPr>
            <a:r>
              <a:rPr lang="en-GB" dirty="0" smtClean="0"/>
              <a:t>The map also includes various types of critical infrastructure, inputs, and services that are provided by other service enterprises, organizations, and governments. These actors and services are those which support the market system’s overall functioning or performance, even though they do not directly buy or sell the item. For example: transport, financial services, farm inputs, storage. </a:t>
            </a:r>
          </a:p>
          <a:p>
            <a:pPr fontAlgn="auto">
              <a:spcBef>
                <a:spcPts val="0"/>
              </a:spcBef>
              <a:spcAft>
                <a:spcPts val="0"/>
              </a:spcAft>
              <a:defRPr/>
            </a:pPr>
            <a:r>
              <a:rPr lang="en-GB" dirty="0" smtClean="0"/>
              <a:t> </a:t>
            </a:r>
          </a:p>
          <a:p>
            <a:pPr fontAlgn="auto">
              <a:spcBef>
                <a:spcPts val="0"/>
              </a:spcBef>
              <a:spcAft>
                <a:spcPts val="0"/>
              </a:spcAft>
              <a:defRPr/>
            </a:pPr>
            <a:r>
              <a:rPr lang="en-GB" i="1" dirty="0" smtClean="0"/>
              <a:t>The market environment</a:t>
            </a:r>
            <a:endParaRPr lang="en-GB" dirty="0" smtClean="0"/>
          </a:p>
          <a:p>
            <a:pPr fontAlgn="auto">
              <a:spcBef>
                <a:spcPts val="0"/>
              </a:spcBef>
              <a:spcAft>
                <a:spcPts val="0"/>
              </a:spcAft>
              <a:defRPr/>
            </a:pPr>
            <a:r>
              <a:rPr lang="en-GB" dirty="0" smtClean="0"/>
              <a:t>Importantly, there are other factors that strongly influence how producers, traders, consumers, and other market actors operate in the emergency situation. These factors include formal policies, regulations, and rules; informal social norms – such as gender roles, official and business practices; trends and current affairs – including patterns of social and political conflict, and economic and environmental trends.</a:t>
            </a:r>
          </a:p>
          <a:p>
            <a:pPr fontAlgn="auto">
              <a:spcBef>
                <a:spcPts val="0"/>
              </a:spcBef>
              <a:spcAft>
                <a:spcPts val="0"/>
              </a:spcAft>
              <a:defRPr/>
            </a:pPr>
            <a:endParaRPr lang="en-GB" dirty="0" smtClean="0"/>
          </a:p>
          <a:p>
            <a:pPr fontAlgn="auto">
              <a:spcBef>
                <a:spcPts val="0"/>
              </a:spcBef>
              <a:spcAft>
                <a:spcPts val="0"/>
              </a:spcAft>
              <a:defRPr/>
            </a:pPr>
            <a:r>
              <a:rPr lang="en-GB" dirty="0" smtClean="0"/>
              <a:t>Market analysis seeks to understand what the blockages, capacity and expandability of the market system is to meet the needs of the target group. This will help design better response options. </a:t>
            </a:r>
          </a:p>
          <a:p>
            <a:pPr fontAlgn="auto">
              <a:spcBef>
                <a:spcPts val="0"/>
              </a:spcBef>
              <a:spcAft>
                <a:spcPts val="0"/>
              </a:spcAft>
              <a:defRPr/>
            </a:pPr>
            <a:r>
              <a:rPr lang="en-GB" dirty="0" smtClean="0"/>
              <a:t> </a:t>
            </a:r>
          </a:p>
          <a:p>
            <a:pPr fontAlgn="auto">
              <a:spcBef>
                <a:spcPts val="0"/>
              </a:spcBef>
              <a:spcAft>
                <a:spcPts val="0"/>
              </a:spcAft>
              <a:defRPr/>
            </a:pPr>
            <a:r>
              <a:rPr lang="en-GB" dirty="0" smtClean="0"/>
              <a:t>The need of the target group is the starting point for the analysis. All interventions should be FOR your target group. This does not mean that all interventions will be directed AT your target group. Sometimes, enabling better access of your target group to a particular good or service will mean addressing blockages further up the market chain. (For example, a lack of storage facilities for middle sized traders in the fish market system may mean high or even prohibitive prices for target group, as fish are not caught so plentifully). In this sense, helping to develop better storage system, might ensure a more affordable and available source of food. </a:t>
            </a:r>
            <a:endParaRPr lang="en-GB" dirty="0"/>
          </a:p>
        </p:txBody>
      </p:sp>
      <p:sp>
        <p:nvSpPr>
          <p:cNvPr id="25600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891073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p:txBody>
          <a:bodyPr wrap="square" numCol="1" anchor="t" anchorCtr="0" compatLnSpc="1">
            <a:prstTxWarp prst="textNoShape">
              <a:avLst/>
            </a:prstTxWarp>
            <a:normAutofit/>
          </a:bodyPr>
          <a:lstStyle/>
          <a:p>
            <a:pPr fontAlgn="auto">
              <a:spcBef>
                <a:spcPts val="0"/>
              </a:spcBef>
              <a:spcAft>
                <a:spcPts val="0"/>
              </a:spcAft>
              <a:defRPr/>
            </a:pPr>
            <a:r>
              <a:rPr lang="en-GB" sz="1700" b="1" dirty="0" smtClean="0"/>
              <a:t> BEN</a:t>
            </a:r>
          </a:p>
          <a:p>
            <a:pPr fontAlgn="auto">
              <a:spcBef>
                <a:spcPts val="0"/>
              </a:spcBef>
              <a:spcAft>
                <a:spcPts val="0"/>
              </a:spcAft>
              <a:defRPr/>
            </a:pPr>
            <a:r>
              <a:rPr lang="en-GB" sz="1700" dirty="0" smtClean="0"/>
              <a:t>The need of the target group is the starting point for the analysis. All interventions should be FOR your target group. This does not mean that all interventions will be directed AT your target group. Sometimes, enabling better access of your target group to a particular good or service will mean addressing blockages further up the market chain. (For example, a lack of storage facilities for middle sized traders in the fish market system may mean high or even prohibitive prices for target group, as fish are not caught so plentifully). In this sense, helping to develop better storage system, might ensure a more affordable and available source of food. </a:t>
            </a:r>
          </a:p>
          <a:p>
            <a:pPr fontAlgn="auto">
              <a:spcBef>
                <a:spcPts val="0"/>
              </a:spcBef>
              <a:spcAft>
                <a:spcPts val="0"/>
              </a:spcAft>
              <a:defRPr/>
            </a:pPr>
            <a:endParaRPr lang="en-GB" dirty="0"/>
          </a:p>
        </p:txBody>
      </p:sp>
      <p:sp>
        <p:nvSpPr>
          <p:cNvPr id="25702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439872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7092"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fontAlgn="auto">
              <a:spcBef>
                <a:spcPts val="0"/>
              </a:spcBef>
              <a:spcAft>
                <a:spcPts val="0"/>
              </a:spcAft>
              <a:defRPr/>
            </a:pPr>
            <a:endParaRPr lang="en-GB" b="1" dirty="0" smtClean="0"/>
          </a:p>
          <a:p>
            <a:pPr fontAlgn="auto">
              <a:spcBef>
                <a:spcPts val="0"/>
              </a:spcBef>
              <a:spcAft>
                <a:spcPts val="0"/>
              </a:spcAft>
              <a:defRPr/>
            </a:pPr>
            <a:r>
              <a:rPr lang="en-GB" b="1" dirty="0" smtClean="0"/>
              <a:t>BEN</a:t>
            </a:r>
          </a:p>
          <a:p>
            <a:pPr fontAlgn="auto">
              <a:spcBef>
                <a:spcPts val="0"/>
              </a:spcBef>
              <a:spcAft>
                <a:spcPts val="0"/>
              </a:spcAft>
              <a:defRPr/>
            </a:pPr>
            <a:r>
              <a:rPr lang="en-GB" b="1" dirty="0" smtClean="0"/>
              <a:t>The Taxi Map 1- </a:t>
            </a:r>
            <a:r>
              <a:rPr lang="en-GB" u="sng" dirty="0" smtClean="0"/>
              <a:t>Objective:</a:t>
            </a:r>
            <a:r>
              <a:rPr lang="en-GB" dirty="0" smtClean="0"/>
              <a:t> This exercise is primarily designed to demonstrate market mapping, </a:t>
            </a:r>
          </a:p>
          <a:p>
            <a:pPr fontAlgn="auto">
              <a:spcBef>
                <a:spcPts val="0"/>
              </a:spcBef>
              <a:spcAft>
                <a:spcPts val="0"/>
              </a:spcAft>
              <a:defRPr/>
            </a:pPr>
            <a:r>
              <a:rPr lang="en-GB" u="sng" dirty="0" smtClean="0"/>
              <a:t>Resources needed:</a:t>
            </a:r>
            <a:r>
              <a:rPr lang="en-GB" dirty="0" smtClean="0"/>
              <a:t> pictures of taxis, slides of market baseline and emergency map for taxis, flipchart paper, different coloured marker pens</a:t>
            </a:r>
          </a:p>
          <a:p>
            <a:pPr fontAlgn="auto">
              <a:spcBef>
                <a:spcPts val="0"/>
              </a:spcBef>
              <a:spcAft>
                <a:spcPts val="0"/>
              </a:spcAft>
              <a:defRPr/>
            </a:pPr>
            <a:r>
              <a:rPr lang="en-GB" dirty="0" smtClean="0"/>
              <a:t> </a:t>
            </a:r>
          </a:p>
          <a:p>
            <a:pPr fontAlgn="auto">
              <a:spcBef>
                <a:spcPts val="0"/>
              </a:spcBef>
              <a:spcAft>
                <a:spcPts val="0"/>
              </a:spcAft>
              <a:defRPr/>
            </a:pPr>
            <a:r>
              <a:rPr lang="en-GB" dirty="0" smtClean="0"/>
              <a:t>Use the taxi slides to illustrate the range of taxi markets in the world. Make the point that taxis especially in poorer countries are the only source of transport for the rural and urban poor, needed to support their lives and livelihoods. Remind participants that we need to keep the needs of our target group as the motivation behind all responses, but this does not mean that all responses directly involve them. </a:t>
            </a:r>
          </a:p>
          <a:p>
            <a:pPr fontAlgn="auto">
              <a:spcBef>
                <a:spcPts val="0"/>
              </a:spcBef>
              <a:spcAft>
                <a:spcPts val="0"/>
              </a:spcAft>
              <a:defRPr/>
            </a:pPr>
            <a:r>
              <a:rPr lang="en-GB" dirty="0" smtClean="0"/>
              <a:t> </a:t>
            </a:r>
          </a:p>
          <a:p>
            <a:pPr fontAlgn="auto">
              <a:spcBef>
                <a:spcPts val="0"/>
              </a:spcBef>
              <a:spcAft>
                <a:spcPts val="0"/>
              </a:spcAft>
              <a:defRPr/>
            </a:pPr>
            <a:r>
              <a:rPr lang="en-GB" dirty="0" smtClean="0"/>
              <a:t>Tell participants that they are going to imagine that the taxi driver and they (the service users), are the people at the centre of the story. </a:t>
            </a:r>
          </a:p>
          <a:p>
            <a:pPr fontAlgn="auto">
              <a:spcBef>
                <a:spcPts val="0"/>
              </a:spcBef>
              <a:spcAft>
                <a:spcPts val="0"/>
              </a:spcAft>
              <a:defRPr/>
            </a:pPr>
            <a:endParaRPr lang="en-GB" dirty="0" smtClean="0"/>
          </a:p>
          <a:p>
            <a:pPr fontAlgn="auto">
              <a:spcBef>
                <a:spcPts val="0"/>
              </a:spcBef>
              <a:spcAft>
                <a:spcPts val="0"/>
              </a:spcAft>
              <a:defRPr/>
            </a:pPr>
            <a:r>
              <a:rPr lang="en-GB" dirty="0" smtClean="0"/>
              <a:t>Ask: “What does the taxi driver who provides the service need to make his business work?</a:t>
            </a:r>
          </a:p>
          <a:p>
            <a:pPr fontAlgn="auto">
              <a:spcBef>
                <a:spcPts val="0"/>
              </a:spcBef>
              <a:spcAft>
                <a:spcPts val="0"/>
              </a:spcAft>
              <a:defRPr/>
            </a:pPr>
            <a:r>
              <a:rPr lang="en-GB" dirty="0" smtClean="0"/>
              <a:t>Take responses from the group (hopefully they will suggest things like petrol/gas, a car/vehicle, roads etc). </a:t>
            </a:r>
          </a:p>
          <a:p>
            <a:pPr fontAlgn="auto">
              <a:spcBef>
                <a:spcPts val="0"/>
              </a:spcBef>
              <a:spcAft>
                <a:spcPts val="0"/>
              </a:spcAft>
              <a:defRPr/>
            </a:pPr>
            <a:endParaRPr lang="en-GB" dirty="0" smtClean="0"/>
          </a:p>
          <a:p>
            <a:pPr fontAlgn="auto">
              <a:spcBef>
                <a:spcPts val="0"/>
              </a:spcBef>
              <a:spcAft>
                <a:spcPts val="0"/>
              </a:spcAft>
              <a:defRPr/>
            </a:pPr>
            <a:r>
              <a:rPr lang="en-GB" dirty="0" smtClean="0"/>
              <a:t>Where does the vehicle come from, who else depends on it? Who uses it? (Customers, operator/driver, vehicle owner, vehicle leasing, importer etc – bringing out the MARKET CHAIN);</a:t>
            </a:r>
          </a:p>
          <a:p>
            <a:pPr fontAlgn="auto">
              <a:spcBef>
                <a:spcPts val="0"/>
              </a:spcBef>
              <a:spcAft>
                <a:spcPts val="0"/>
              </a:spcAft>
              <a:defRPr/>
            </a:pPr>
            <a:endParaRPr lang="en-GB" dirty="0" smtClean="0"/>
          </a:p>
          <a:p>
            <a:pPr fontAlgn="auto">
              <a:spcBef>
                <a:spcPts val="0"/>
              </a:spcBef>
              <a:spcAft>
                <a:spcPts val="0"/>
              </a:spcAft>
              <a:defRPr/>
            </a:pPr>
            <a:r>
              <a:rPr lang="en-GB" dirty="0" smtClean="0"/>
              <a:t>Over the next few slides, elicit more answers. </a:t>
            </a:r>
          </a:p>
          <a:p>
            <a:pPr fontAlgn="auto">
              <a:spcBef>
                <a:spcPts val="0"/>
              </a:spcBef>
              <a:spcAft>
                <a:spcPts val="0"/>
              </a:spcAft>
              <a:defRPr/>
            </a:pPr>
            <a:r>
              <a:rPr lang="en-GB" dirty="0" smtClean="0"/>
              <a:t> </a:t>
            </a:r>
          </a:p>
          <a:p>
            <a:pPr fontAlgn="auto">
              <a:spcBef>
                <a:spcPts val="0"/>
              </a:spcBef>
              <a:spcAft>
                <a:spcPts val="0"/>
              </a:spcAft>
              <a:defRPr/>
            </a:pPr>
            <a:endParaRPr lang="en-GB" dirty="0" smtClean="0"/>
          </a:p>
        </p:txBody>
      </p:sp>
      <p:sp>
        <p:nvSpPr>
          <p:cNvPr id="25805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621862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9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ea typeface="ＭＳ Ｐゴシック"/>
                <a:cs typeface="ＭＳ Ｐゴシック"/>
              </a:rPr>
              <a:t>BEN</a:t>
            </a:r>
          </a:p>
          <a:p>
            <a:pPr>
              <a:spcBef>
                <a:spcPct val="0"/>
              </a:spcBef>
            </a:pPr>
            <a:r>
              <a:rPr lang="en-GB" dirty="0" smtClean="0">
                <a:latin typeface="Arial" pitchFamily="34" charset="0"/>
                <a:ea typeface="ＭＳ Ｐゴシック"/>
                <a:cs typeface="ＭＳ Ｐゴシック"/>
              </a:rPr>
              <a:t>What is it? What do you see? What are they doing?</a:t>
            </a:r>
          </a:p>
          <a:p>
            <a:pPr>
              <a:spcBef>
                <a:spcPct val="0"/>
              </a:spcBef>
            </a:pPr>
            <a:r>
              <a:rPr lang="en-GB" dirty="0" smtClean="0">
                <a:latin typeface="Arial" pitchFamily="34" charset="0"/>
                <a:ea typeface="ＭＳ Ｐゴシック"/>
                <a:cs typeface="ＭＳ Ｐゴシック"/>
              </a:rPr>
              <a:t>Where do they come from?</a:t>
            </a:r>
          </a:p>
          <a:p>
            <a:pPr>
              <a:spcBef>
                <a:spcPct val="0"/>
              </a:spcBef>
            </a:pPr>
            <a:r>
              <a:rPr lang="en-GB" dirty="0" smtClean="0">
                <a:latin typeface="Arial" pitchFamily="34" charset="0"/>
                <a:ea typeface="ＭＳ Ｐゴシック"/>
                <a:cs typeface="ＭＳ Ｐゴシック"/>
              </a:rPr>
              <a:t>What is required for manufacturers?</a:t>
            </a:r>
          </a:p>
          <a:p>
            <a:pPr>
              <a:spcBef>
                <a:spcPct val="0"/>
              </a:spcBef>
            </a:pPr>
            <a:r>
              <a:rPr lang="en-GB" dirty="0" smtClean="0">
                <a:latin typeface="Arial" pitchFamily="34" charset="0"/>
                <a:ea typeface="ＭＳ Ｐゴシック"/>
                <a:cs typeface="ＭＳ Ｐゴシック"/>
              </a:rPr>
              <a:t>What do they need to operate?</a:t>
            </a:r>
          </a:p>
          <a:p>
            <a:pPr>
              <a:spcBef>
                <a:spcPct val="0"/>
              </a:spcBef>
            </a:pPr>
            <a:r>
              <a:rPr lang="en-GB" dirty="0" smtClean="0"/>
              <a:t>What does the vehicle and its operator need to operate effectively? How are they built? What are the manufacturing requirements? (Roads, mechanic services, filling stations, training </a:t>
            </a:r>
            <a:r>
              <a:rPr lang="en-GB" dirty="0" err="1" smtClean="0"/>
              <a:t>etc</a:t>
            </a:r>
            <a:r>
              <a:rPr lang="en-GB" dirty="0" smtClean="0"/>
              <a:t> – bringing out the INFRASTRUCTURE, SERVICES, INPUTS);</a:t>
            </a:r>
          </a:p>
          <a:p>
            <a:pPr>
              <a:spcBef>
                <a:spcPct val="0"/>
              </a:spcBef>
            </a:pPr>
            <a:endParaRPr lang="en-GB" dirty="0" smtClean="0">
              <a:latin typeface="Arial" pitchFamily="34" charset="0"/>
              <a:ea typeface="ＭＳ Ｐゴシック"/>
              <a:cs typeface="ＭＳ Ｐゴシック"/>
            </a:endParaRPr>
          </a:p>
          <a:p>
            <a:pPr>
              <a:spcBef>
                <a:spcPct val="0"/>
              </a:spcBef>
            </a:pPr>
            <a:endParaRPr lang="en-GB" dirty="0" smtClean="0">
              <a:latin typeface="Arial" pitchFamily="34" charset="0"/>
              <a:ea typeface="ＭＳ Ｐゴシック"/>
              <a:cs typeface="ＭＳ Ｐゴシック"/>
            </a:endParaRPr>
          </a:p>
          <a:p>
            <a:pPr>
              <a:spcBef>
                <a:spcPct val="0"/>
              </a:spcBef>
            </a:pPr>
            <a:endParaRPr lang="en-GB" dirty="0" smtClean="0">
              <a:latin typeface="Arial" pitchFamily="34" charset="0"/>
              <a:ea typeface="ＭＳ Ｐゴシック"/>
              <a:cs typeface="ＭＳ Ｐゴシック"/>
            </a:endParaRPr>
          </a:p>
          <a:p>
            <a:pPr>
              <a:spcBef>
                <a:spcPct val="0"/>
              </a:spcBef>
            </a:pPr>
            <a:endParaRPr lang="en-GB" dirty="0" smtClean="0">
              <a:latin typeface="Arial" pitchFamily="34" charset="0"/>
              <a:ea typeface="ＭＳ Ｐゴシック"/>
              <a:cs typeface="ＭＳ Ｐゴシック"/>
            </a:endParaRPr>
          </a:p>
        </p:txBody>
      </p:sp>
      <p:sp>
        <p:nvSpPr>
          <p:cNvPr id="25907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622180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00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ea typeface="ＭＳ Ｐゴシック"/>
                <a:cs typeface="ＭＳ Ｐゴシック"/>
              </a:rPr>
              <a:t>BEN</a:t>
            </a:r>
          </a:p>
          <a:p>
            <a:pPr>
              <a:spcBef>
                <a:spcPct val="0"/>
              </a:spcBef>
            </a:pPr>
            <a:r>
              <a:rPr lang="en-GB" dirty="0" smtClean="0">
                <a:latin typeface="Arial" pitchFamily="34" charset="0"/>
                <a:ea typeface="ＭＳ Ｐゴシック"/>
                <a:cs typeface="ＭＳ Ｐゴシック"/>
              </a:rPr>
              <a:t>Which ones do you have here?</a:t>
            </a:r>
          </a:p>
          <a:p>
            <a:pPr>
              <a:spcBef>
                <a:spcPct val="0"/>
              </a:spcBef>
            </a:pPr>
            <a:r>
              <a:rPr lang="en-GB" dirty="0" smtClean="0"/>
              <a:t>Do we see taxis like this in….London, New York etc. </a:t>
            </a:r>
            <a:r>
              <a:rPr lang="en-GB" dirty="0" smtClean="0">
                <a:latin typeface="Arial" pitchFamily="34" charset="0"/>
                <a:ea typeface="ＭＳ Ｐゴシック"/>
                <a:cs typeface="ＭＳ Ｐゴシック"/>
              </a:rPr>
              <a:t>Why? (rules and regulations)</a:t>
            </a:r>
          </a:p>
          <a:p>
            <a:pPr>
              <a:spcBef>
                <a:spcPct val="0"/>
              </a:spcBef>
            </a:pPr>
            <a:r>
              <a:rPr lang="en-GB" dirty="0" smtClean="0">
                <a:latin typeface="Arial" pitchFamily="34" charset="0"/>
                <a:ea typeface="ＭＳ Ｐゴシック"/>
                <a:cs typeface="ＭＳ Ｐゴシック"/>
              </a:rPr>
              <a:t>Can anyone drive a car? A taxi?</a:t>
            </a:r>
          </a:p>
          <a:p>
            <a:pPr>
              <a:spcBef>
                <a:spcPct val="0"/>
              </a:spcBef>
            </a:pPr>
            <a:endParaRPr lang="en-GB" dirty="0" smtClean="0"/>
          </a:p>
          <a:p>
            <a:pPr>
              <a:spcBef>
                <a:spcPct val="0"/>
              </a:spcBef>
            </a:pPr>
            <a:r>
              <a:rPr lang="en-GB" dirty="0" smtClean="0"/>
              <a:t>What laws, rules </a:t>
            </a:r>
            <a:r>
              <a:rPr lang="en-GB" dirty="0" err="1" smtClean="0"/>
              <a:t>etc</a:t>
            </a:r>
            <a:r>
              <a:rPr lang="en-GB" dirty="0" smtClean="0"/>
              <a:t> govern the use of the vehicle? This will help to elicit (Licensing, public transport policy, road laws, taxi driver union dues </a:t>
            </a:r>
            <a:r>
              <a:rPr lang="en-GB" dirty="0" err="1" smtClean="0"/>
              <a:t>etc</a:t>
            </a:r>
            <a:r>
              <a:rPr lang="en-GB" dirty="0" smtClean="0"/>
              <a:t> – bringing out INSTITUTIONS, RULES, NORM, TRENDS </a:t>
            </a:r>
            <a:r>
              <a:rPr lang="en-GB" dirty="0" err="1" smtClean="0"/>
              <a:t>etc</a:t>
            </a:r>
            <a:r>
              <a:rPr lang="en-GB" dirty="0" smtClean="0"/>
              <a:t>).</a:t>
            </a:r>
          </a:p>
          <a:p>
            <a:pPr>
              <a:spcBef>
                <a:spcPct val="0"/>
              </a:spcBef>
            </a:pPr>
            <a:endParaRPr lang="en-GB" dirty="0" smtClean="0">
              <a:latin typeface="Arial" pitchFamily="34" charset="0"/>
              <a:ea typeface="ＭＳ Ｐゴシック"/>
              <a:cs typeface="ＭＳ Ｐゴシック"/>
            </a:endParaRPr>
          </a:p>
        </p:txBody>
      </p:sp>
      <p:sp>
        <p:nvSpPr>
          <p:cNvPr id="26010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063844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11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ea typeface="ＭＳ Ｐゴシック"/>
                <a:cs typeface="ＭＳ Ｐゴシック"/>
              </a:rPr>
              <a:t>BEN</a:t>
            </a:r>
          </a:p>
          <a:p>
            <a:pPr>
              <a:spcBef>
                <a:spcPct val="0"/>
              </a:spcBef>
            </a:pPr>
            <a:r>
              <a:rPr lang="en-GB" dirty="0" smtClean="0">
                <a:latin typeface="Arial" pitchFamily="34" charset="0"/>
                <a:ea typeface="ＭＳ Ｐゴシック"/>
                <a:cs typeface="ＭＳ Ｐゴシック"/>
              </a:rPr>
              <a:t>All the actors and aspects that we have talked about can be summarized in three groups – go through features of each (above) </a:t>
            </a:r>
          </a:p>
          <a:p>
            <a:pPr>
              <a:spcBef>
                <a:spcPct val="0"/>
              </a:spcBef>
            </a:pPr>
            <a:endParaRPr lang="en-GB" dirty="0" smtClean="0">
              <a:latin typeface="Arial" pitchFamily="34" charset="0"/>
              <a:ea typeface="ＭＳ Ｐゴシック"/>
              <a:cs typeface="ＭＳ Ｐゴシック"/>
            </a:endParaRPr>
          </a:p>
        </p:txBody>
      </p:sp>
      <p:sp>
        <p:nvSpPr>
          <p:cNvPr id="26112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108569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2147"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GB" b="1" dirty="0" smtClean="0">
                <a:latin typeface="Arial" pitchFamily="34" charset="0"/>
                <a:ea typeface="ＭＳ Ｐゴシック"/>
                <a:cs typeface="ＭＳ Ｐゴシック"/>
              </a:rPr>
              <a:t>BEN</a:t>
            </a:r>
          </a:p>
          <a:p>
            <a:pPr>
              <a:spcBef>
                <a:spcPct val="0"/>
              </a:spcBef>
            </a:pPr>
            <a:r>
              <a:rPr lang="en-GB" dirty="0" smtClean="0">
                <a:latin typeface="Arial" pitchFamily="34" charset="0"/>
                <a:ea typeface="ＭＳ Ｐゴシック"/>
                <a:cs typeface="ＭＳ Ｐゴシック"/>
              </a:rPr>
              <a:t>All the actors and aspects that we have talked about can be summarized in three groups</a:t>
            </a:r>
          </a:p>
          <a:p>
            <a:pPr>
              <a:spcBef>
                <a:spcPct val="0"/>
              </a:spcBef>
            </a:pPr>
            <a:endParaRPr lang="en-GB" dirty="0" smtClean="0">
              <a:latin typeface="Arial" pitchFamily="34" charset="0"/>
              <a:ea typeface="ＭＳ Ｐゴシック"/>
              <a:cs typeface="ＭＳ Ｐゴシック"/>
            </a:endParaRPr>
          </a:p>
          <a:p>
            <a:pPr>
              <a:spcBef>
                <a:spcPct val="0"/>
              </a:spcBef>
            </a:pPr>
            <a:r>
              <a:rPr lang="en-GB" b="1" dirty="0" smtClean="0">
                <a:latin typeface="Arial" pitchFamily="34" charset="0"/>
                <a:ea typeface="ＭＳ Ｐゴシック"/>
                <a:cs typeface="ＭＳ Ｐゴシック"/>
              </a:rPr>
              <a:t>The Taxi Map - Activity</a:t>
            </a:r>
          </a:p>
          <a:p>
            <a:pPr>
              <a:spcBef>
                <a:spcPct val="0"/>
              </a:spcBef>
            </a:pPr>
            <a:r>
              <a:rPr lang="en-GB" u="sng" dirty="0" smtClean="0"/>
              <a:t>Resources needed:</a:t>
            </a:r>
            <a:r>
              <a:rPr lang="en-GB" dirty="0" smtClean="0"/>
              <a:t> pictures of taxis, slides of market baseline and emergency map for taxis, flipchart paper, different coloured marker pens</a:t>
            </a:r>
          </a:p>
          <a:p>
            <a:pPr>
              <a:spcBef>
                <a:spcPct val="0"/>
              </a:spcBef>
            </a:pPr>
            <a:endParaRPr lang="en-GB" dirty="0" smtClean="0"/>
          </a:p>
          <a:p>
            <a:pPr>
              <a:spcBef>
                <a:spcPct val="0"/>
              </a:spcBef>
            </a:pPr>
            <a:r>
              <a:rPr lang="en-GB" dirty="0" smtClean="0"/>
              <a:t>Explain that in each of their groups – they need to imagine that they each work for TAXIHELP, an aid NGO that supports the lives and livelihoods of the urban poor, by supporting effective local public taxi services. </a:t>
            </a:r>
          </a:p>
          <a:p>
            <a:pPr>
              <a:spcBef>
                <a:spcPct val="0"/>
              </a:spcBef>
            </a:pPr>
            <a:r>
              <a:rPr lang="en-GB" dirty="0" smtClean="0"/>
              <a:t> </a:t>
            </a:r>
          </a:p>
          <a:p>
            <a:pPr>
              <a:spcBef>
                <a:spcPct val="0"/>
              </a:spcBef>
            </a:pPr>
            <a:r>
              <a:rPr lang="en-GB" dirty="0" smtClean="0"/>
              <a:t>In groups – participants now have about 20-30 minutes to </a:t>
            </a:r>
            <a:r>
              <a:rPr lang="en-GB" b="1" dirty="0" smtClean="0"/>
              <a:t>draw a map </a:t>
            </a:r>
            <a:r>
              <a:rPr lang="en-GB" dirty="0" smtClean="0"/>
              <a:t>of the taxi vehicle market system, showing: </a:t>
            </a:r>
          </a:p>
          <a:p>
            <a:pPr>
              <a:spcBef>
                <a:spcPct val="0"/>
              </a:spcBef>
            </a:pPr>
            <a:r>
              <a:rPr lang="en-GB" dirty="0" smtClean="0"/>
              <a:t> </a:t>
            </a:r>
          </a:p>
          <a:p>
            <a:pPr>
              <a:spcBef>
                <a:spcPct val="0"/>
              </a:spcBef>
            </a:pPr>
            <a:r>
              <a:rPr lang="en-GB" dirty="0" smtClean="0"/>
              <a:t>In plenary, ask for feedback. </a:t>
            </a:r>
          </a:p>
          <a:p>
            <a:pPr>
              <a:spcBef>
                <a:spcPct val="0"/>
              </a:spcBef>
            </a:pPr>
            <a:r>
              <a:rPr lang="en-GB" dirty="0" smtClean="0"/>
              <a:t>How did you find the exercise? Why did we choose the taxi market, rather than just ‘transport? Why is it important to be specific about the choice of critical market system? Was it difficult to transcribe your ideas about the market system and how it all connects? Does it help to communicate a complex situation? </a:t>
            </a:r>
          </a:p>
          <a:p>
            <a:pPr>
              <a:spcBef>
                <a:spcPct val="0"/>
              </a:spcBef>
            </a:pPr>
            <a:r>
              <a:rPr lang="en-GB" dirty="0" smtClean="0"/>
              <a:t> </a:t>
            </a:r>
          </a:p>
          <a:p>
            <a:pPr>
              <a:spcBef>
                <a:spcPct val="0"/>
              </a:spcBef>
            </a:pPr>
            <a:r>
              <a:rPr lang="en-GB" dirty="0" smtClean="0"/>
              <a:t>Compare maps between groups. </a:t>
            </a:r>
          </a:p>
          <a:p>
            <a:pPr>
              <a:spcBef>
                <a:spcPct val="0"/>
              </a:spcBef>
            </a:pPr>
            <a:r>
              <a:rPr lang="en-GB" dirty="0" smtClean="0"/>
              <a:t>Would you have been able to understand each others map without explanation? Did you put a legend? What makes it clear? What do you think of the different maps? Do you have missing information? Who would you talk to find the missing information?</a:t>
            </a:r>
          </a:p>
          <a:p>
            <a:pPr>
              <a:spcBef>
                <a:spcPct val="0"/>
              </a:spcBef>
            </a:pPr>
            <a:endParaRPr lang="en-GB" dirty="0" smtClean="0"/>
          </a:p>
          <a:p>
            <a:pPr>
              <a:spcBef>
                <a:spcPct val="0"/>
              </a:spcBef>
            </a:pPr>
            <a:r>
              <a:rPr lang="en-GB" dirty="0" smtClean="0"/>
              <a:t>Have them draw the baseline</a:t>
            </a:r>
            <a:r>
              <a:rPr lang="en-GB" baseline="0" dirty="0" smtClean="0"/>
              <a:t> maps and then break for lunch: when return from lunch do gallery walk and analysis of maps (remaining slides in module)</a:t>
            </a:r>
            <a:endParaRPr lang="en-GB" dirty="0" smtClean="0"/>
          </a:p>
          <a:p>
            <a:pPr>
              <a:spcBef>
                <a:spcPct val="0"/>
              </a:spcBef>
            </a:pPr>
            <a:r>
              <a:rPr lang="en-GB" dirty="0" smtClean="0"/>
              <a:t> </a:t>
            </a:r>
          </a:p>
        </p:txBody>
      </p:sp>
      <p:sp>
        <p:nvSpPr>
          <p:cNvPr id="26214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370458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39775"/>
            <a:ext cx="4933950" cy="3700463"/>
          </a:xfrm>
        </p:spPr>
      </p:sp>
      <p:sp>
        <p:nvSpPr>
          <p:cNvPr id="3" name="Notes Placeholder 2"/>
          <p:cNvSpPr>
            <a:spLocks noGrp="1"/>
          </p:cNvSpPr>
          <p:nvPr>
            <p:ph type="body" idx="1"/>
          </p:nvPr>
        </p:nvSpPr>
        <p:spPr/>
        <p:txBody>
          <a:bodyPr>
            <a:normAutofit/>
          </a:bodyPr>
          <a:lstStyle/>
          <a:p>
            <a:r>
              <a:rPr lang="en-GB" dirty="0" smtClean="0"/>
              <a:t>INES</a:t>
            </a:r>
            <a:endParaRPr lang="en-GB" dirty="0"/>
          </a:p>
        </p:txBody>
      </p:sp>
      <p:sp>
        <p:nvSpPr>
          <p:cNvPr id="4" name="Slide Number Placeholder 3"/>
          <p:cNvSpPr>
            <a:spLocks noGrp="1"/>
          </p:cNvSpPr>
          <p:nvPr>
            <p:ph type="sldNum" sz="quarter" idx="10"/>
          </p:nvPr>
        </p:nvSpPr>
        <p:spPr/>
        <p:txBody>
          <a:bodyPr/>
          <a:lstStyle/>
          <a:p>
            <a:fld id="{B9FD5B50-7CB3-9F43-8C8C-8C8A7C915253}" type="slidenum">
              <a:rPr lang="en-GB" smtClean="0"/>
              <a:pPr/>
              <a:t>4</a:t>
            </a:fld>
            <a:endParaRPr lang="en-GB"/>
          </a:p>
        </p:txBody>
      </p:sp>
    </p:spTree>
    <p:extLst>
      <p:ext uri="{BB962C8B-B14F-4D97-AF65-F5344CB8AC3E}">
        <p14:creationId xmlns:p14="http://schemas.microsoft.com/office/powerpoint/2010/main" val="3844570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p:txBody>
      </p:sp>
      <p:sp>
        <p:nvSpPr>
          <p:cNvPr id="26317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247040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a:p>
            <a:pPr>
              <a:spcBef>
                <a:spcPct val="0"/>
              </a:spcBef>
            </a:pPr>
            <a:r>
              <a:rPr lang="en-GB" dirty="0" smtClean="0">
                <a:latin typeface="Arial" pitchFamily="34" charset="0"/>
                <a:cs typeface="Arial" pitchFamily="34" charset="0"/>
              </a:rPr>
              <a:t>Examples from other teams in other workshops: to show that there is not one only way to draw a market map</a:t>
            </a:r>
          </a:p>
          <a:p>
            <a:pPr>
              <a:spcBef>
                <a:spcPct val="0"/>
              </a:spcBef>
            </a:pPr>
            <a:endParaRPr lang="en-GB" dirty="0" smtClean="0"/>
          </a:p>
        </p:txBody>
      </p:sp>
      <p:sp>
        <p:nvSpPr>
          <p:cNvPr id="26419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266478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p:spPr>
      </p:sp>
      <p:sp>
        <p:nvSpPr>
          <p:cNvPr id="265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cs typeface="Arial" pitchFamily="34" charset="0"/>
            </a:endParaRPr>
          </a:p>
        </p:txBody>
      </p:sp>
      <p:sp>
        <p:nvSpPr>
          <p:cNvPr id="26522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448082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10000"/>
          </a:bodyPr>
          <a:lstStyle/>
          <a:p>
            <a:pPr>
              <a:spcBef>
                <a:spcPct val="0"/>
              </a:spcBef>
            </a:pPr>
            <a:r>
              <a:rPr lang="en-GB" b="1" dirty="0" smtClean="0"/>
              <a:t>BEN</a:t>
            </a:r>
          </a:p>
          <a:p>
            <a:pPr>
              <a:spcBef>
                <a:spcPct val="0"/>
              </a:spcBef>
            </a:pPr>
            <a:r>
              <a:rPr lang="en-GB" dirty="0" smtClean="0"/>
              <a:t>1. Share the EMMA style taxi baseline map. Ask participants to look at the way the map has been done. Ask participants how they can ‘read’ this map. What does it tell you? Highlight standard maps start with largest manufacturers (to the left) and tend to have the target group on the right. Highlight the key infrastructure and market environment </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latin typeface="Arial" pitchFamily="34" charset="0"/>
                <a:ea typeface="ＭＳ Ｐゴシック"/>
                <a:cs typeface="ＭＳ Ｐゴシック"/>
              </a:rPr>
              <a:t>2. Highlight that </a:t>
            </a:r>
            <a:r>
              <a:rPr lang="en-GB" dirty="0" smtClean="0"/>
              <a:t>there are three sections to the market map </a:t>
            </a:r>
          </a:p>
          <a:p>
            <a:pPr>
              <a:spcBef>
                <a:spcPct val="0"/>
              </a:spcBef>
            </a:pPr>
            <a:r>
              <a:rPr lang="en-GB" i="1" dirty="0" smtClean="0"/>
              <a:t>The market chain</a:t>
            </a:r>
            <a:endParaRPr lang="en-GB" dirty="0" smtClean="0"/>
          </a:p>
          <a:p>
            <a:pPr>
              <a:spcBef>
                <a:spcPct val="0"/>
              </a:spcBef>
            </a:pPr>
            <a:r>
              <a:rPr lang="en-GB" dirty="0" smtClean="0"/>
              <a:t>This is the complex web of different market actors who buy and sell the product as it moves from primary producers / suppliers to the final consumers / buyers. These actors include, for example, small-holder farmers, larger-scale producers, traders, processors, transporters, wholesalers, retailers, and of course consumers.</a:t>
            </a:r>
          </a:p>
          <a:p>
            <a:pPr>
              <a:spcBef>
                <a:spcPct val="0"/>
              </a:spcBef>
            </a:pPr>
            <a:r>
              <a:rPr lang="en-GB" i="1" dirty="0" smtClean="0"/>
              <a:t> </a:t>
            </a:r>
            <a:endParaRPr lang="en-GB" dirty="0" smtClean="0"/>
          </a:p>
          <a:p>
            <a:pPr>
              <a:spcBef>
                <a:spcPct val="0"/>
              </a:spcBef>
            </a:pPr>
            <a:r>
              <a:rPr lang="en-GB" i="1" dirty="0" smtClean="0"/>
              <a:t>Key infrastructure and support services</a:t>
            </a:r>
            <a:endParaRPr lang="en-GB" dirty="0" smtClean="0"/>
          </a:p>
          <a:p>
            <a:pPr>
              <a:spcBef>
                <a:spcPct val="0"/>
              </a:spcBef>
            </a:pPr>
            <a:r>
              <a:rPr lang="en-GB" dirty="0" smtClean="0"/>
              <a:t>The map also includes various types of critical infrastructure, inputs, and services that are provided by other service enterprises, organizations, and governments. These actors and services are those which support the market system’s overall functioning or performance, even though they do not directly buy or sell the item. For example: transport, financial services, farm inputs, storage. </a:t>
            </a:r>
          </a:p>
          <a:p>
            <a:pPr>
              <a:spcBef>
                <a:spcPct val="0"/>
              </a:spcBef>
            </a:pPr>
            <a:r>
              <a:rPr lang="en-GB" dirty="0" smtClean="0"/>
              <a:t> </a:t>
            </a:r>
          </a:p>
          <a:p>
            <a:pPr>
              <a:spcBef>
                <a:spcPct val="0"/>
              </a:spcBef>
            </a:pPr>
            <a:r>
              <a:rPr lang="en-GB" i="1" dirty="0" smtClean="0"/>
              <a:t>The market environment</a:t>
            </a:r>
            <a:endParaRPr lang="en-GB" dirty="0" smtClean="0"/>
          </a:p>
          <a:p>
            <a:pPr>
              <a:spcBef>
                <a:spcPct val="0"/>
              </a:spcBef>
            </a:pPr>
            <a:r>
              <a:rPr lang="en-GB" dirty="0" smtClean="0"/>
              <a:t>Importantly, there are other factors that strongly influence how producers, traders, consumers, and other market actors operate in the emergency situation. These factors include formal policies, regulations, and rules; informal social norms – such as gender roles, official and business practices; trends and current affairs – including patterns of social and political conflict, and economic and environmental trends.</a:t>
            </a:r>
          </a:p>
          <a:p>
            <a:pPr>
              <a:spcBef>
                <a:spcPct val="0"/>
              </a:spcBef>
            </a:pPr>
            <a:endParaRPr lang="en-GB" dirty="0" smtClean="0">
              <a:latin typeface="Arial" pitchFamily="34" charset="0"/>
              <a:ea typeface="ＭＳ Ｐゴシック"/>
              <a:cs typeface="ＭＳ Ｐゴシック"/>
            </a:endParaRPr>
          </a:p>
          <a:p>
            <a:pPr>
              <a:spcBef>
                <a:spcPct val="0"/>
              </a:spcBef>
            </a:pPr>
            <a:r>
              <a:rPr lang="en-GB" b="1" dirty="0" smtClean="0">
                <a:latin typeface="Arial" pitchFamily="34" charset="0"/>
                <a:ea typeface="ＭＳ Ｐゴシック"/>
                <a:cs typeface="ＭＳ Ｐゴシック"/>
              </a:rPr>
              <a:t>Highlight that the map always seeks to analyse the market system for the target group (here urban poor users). </a:t>
            </a:r>
          </a:p>
        </p:txBody>
      </p:sp>
      <p:sp>
        <p:nvSpPr>
          <p:cNvPr id="26624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229955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ben</a:t>
            </a:r>
          </a:p>
        </p:txBody>
      </p:sp>
      <p:sp>
        <p:nvSpPr>
          <p:cNvPr id="26726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733494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82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771622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97763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56824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269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26931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011987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p:spPr>
      </p:sp>
      <p:sp>
        <p:nvSpPr>
          <p:cNvPr id="270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INES</a:t>
            </a:r>
          </a:p>
          <a:p>
            <a:pPr>
              <a:spcBef>
                <a:spcPct val="0"/>
              </a:spcBef>
            </a:pPr>
            <a:r>
              <a:rPr lang="en-GB" dirty="0" smtClean="0"/>
              <a:t>Lives and livelihoods are supported by a complex web of people, structures, services, and rules.</a:t>
            </a:r>
          </a:p>
          <a:p>
            <a:pPr>
              <a:spcBef>
                <a:spcPct val="0"/>
              </a:spcBef>
            </a:pPr>
            <a:r>
              <a:rPr lang="en-GB" dirty="0" smtClean="0"/>
              <a:t> </a:t>
            </a:r>
          </a:p>
          <a:p>
            <a:pPr>
              <a:spcBef>
                <a:spcPct val="0"/>
              </a:spcBef>
            </a:pPr>
            <a:r>
              <a:rPr lang="en-GB" dirty="0" smtClean="0"/>
              <a:t>Emergencies can have an impact on all aspects of the market system. Emergency market maps can enable agencies to: </a:t>
            </a:r>
          </a:p>
          <a:p>
            <a:pPr>
              <a:spcBef>
                <a:spcPct val="0"/>
              </a:spcBef>
            </a:pPr>
            <a:r>
              <a:rPr lang="en-GB" dirty="0" smtClean="0"/>
              <a:t>Understand how critical markets function</a:t>
            </a:r>
          </a:p>
          <a:p>
            <a:pPr>
              <a:spcBef>
                <a:spcPct val="0"/>
              </a:spcBef>
            </a:pPr>
            <a:r>
              <a:rPr lang="en-GB" dirty="0" smtClean="0"/>
              <a:t>Understand what blockages there are in the system, that need to be addressed for the market to be able to meet the target groups’ needs. </a:t>
            </a:r>
          </a:p>
          <a:p>
            <a:pPr>
              <a:spcBef>
                <a:spcPct val="0"/>
              </a:spcBef>
            </a:pPr>
            <a:r>
              <a:rPr lang="en-GB" dirty="0" smtClean="0"/>
              <a:t>Understand that, whatever the response, the ultimate beneficiary should be the target group (through easing blockages in the market system) </a:t>
            </a:r>
          </a:p>
          <a:p>
            <a:pPr>
              <a:spcBef>
                <a:spcPct val="0"/>
              </a:spcBef>
            </a:pPr>
            <a:r>
              <a:rPr lang="en-GB" dirty="0" smtClean="0"/>
              <a:t>Understand that there are a range of interventions that is broader than just a question of using cash or in-kind </a:t>
            </a:r>
          </a:p>
          <a:p>
            <a:pPr>
              <a:spcBef>
                <a:spcPct val="0"/>
              </a:spcBef>
            </a:pPr>
            <a:r>
              <a:rPr lang="en-GB" dirty="0" smtClean="0"/>
              <a:t>Understand that </a:t>
            </a:r>
            <a:r>
              <a:rPr lang="en-GB" b="1" dirty="0" smtClean="0"/>
              <a:t>direct and indirect</a:t>
            </a:r>
            <a:r>
              <a:rPr lang="en-GB" dirty="0" smtClean="0"/>
              <a:t> responses can be appropriate to support the target group to meet their critical needs. </a:t>
            </a:r>
          </a:p>
        </p:txBody>
      </p:sp>
      <p:sp>
        <p:nvSpPr>
          <p:cNvPr id="2703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99477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p:txBody>
      </p:sp>
      <p:sp>
        <p:nvSpPr>
          <p:cNvPr id="23245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982295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2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ea typeface="ＭＳ Ｐゴシック"/>
                <a:cs typeface="ＭＳ Ｐゴシック"/>
              </a:rPr>
              <a:t>INES</a:t>
            </a:r>
          </a:p>
          <a:p>
            <a:pPr>
              <a:spcBef>
                <a:spcPct val="0"/>
              </a:spcBef>
            </a:pPr>
            <a:r>
              <a:rPr lang="en-GB" dirty="0" smtClean="0">
                <a:latin typeface="Arial" pitchFamily="34" charset="0"/>
                <a:ea typeface="ＭＳ Ｐゴシック"/>
                <a:cs typeface="ＭＳ Ｐゴシック"/>
              </a:rPr>
              <a:t>Back to the taxi market map =&gt; we did the baseline one, now we will do the emergency one</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t>Remind participants about the baseline market maps that they made for the taxi market system. </a:t>
            </a:r>
          </a:p>
          <a:p>
            <a:pPr>
              <a:spcBef>
                <a:spcPct val="0"/>
              </a:spcBef>
            </a:pPr>
            <a:endParaRPr lang="en-GB" dirty="0" smtClean="0">
              <a:latin typeface="Arial" pitchFamily="34" charset="0"/>
              <a:ea typeface="ＭＳ Ｐゴシック"/>
              <a:cs typeface="ＭＳ Ｐゴシック"/>
            </a:endParaRPr>
          </a:p>
          <a:p>
            <a:pPr>
              <a:spcBef>
                <a:spcPct val="0"/>
              </a:spcBef>
            </a:pPr>
            <a:r>
              <a:rPr lang="en-GB" b="1" dirty="0" smtClean="0"/>
              <a:t>The Taxi Map – shock! </a:t>
            </a:r>
            <a:endParaRPr lang="en-GB" dirty="0" smtClean="0"/>
          </a:p>
          <a:p>
            <a:pPr>
              <a:spcBef>
                <a:spcPct val="0"/>
              </a:spcBef>
            </a:pPr>
            <a:r>
              <a:rPr lang="en-GB" u="sng" dirty="0" smtClean="0"/>
              <a:t>Objective:</a:t>
            </a:r>
            <a:r>
              <a:rPr lang="en-GB" dirty="0" smtClean="0"/>
              <a:t> This is an exercise to demonstrate mapping, not to explore an humanitarian emergency;</a:t>
            </a:r>
          </a:p>
          <a:p>
            <a:pPr>
              <a:spcBef>
                <a:spcPct val="0"/>
              </a:spcBef>
            </a:pPr>
            <a:r>
              <a:rPr lang="en-GB" u="sng" dirty="0" smtClean="0"/>
              <a:t>Resources needed:</a:t>
            </a:r>
            <a:r>
              <a:rPr lang="en-GB" dirty="0" smtClean="0"/>
              <a:t> flipcharts of the groups’ maps, </a:t>
            </a:r>
          </a:p>
          <a:p>
            <a:pPr>
              <a:spcBef>
                <a:spcPct val="0"/>
              </a:spcBef>
            </a:pPr>
            <a:r>
              <a:rPr lang="en-GB" dirty="0" smtClean="0"/>
              <a:t> </a:t>
            </a:r>
          </a:p>
          <a:p>
            <a:pPr>
              <a:spcBef>
                <a:spcPct val="0"/>
              </a:spcBef>
            </a:pPr>
            <a:r>
              <a:rPr lang="en-GB" dirty="0" smtClean="0"/>
              <a:t>Remind participants about the baseline market maps that they made for the taxi market system. </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latin typeface="Arial" pitchFamily="34" charset="0"/>
                <a:ea typeface="ＭＳ Ｐゴシック"/>
                <a:cs typeface="ＭＳ Ｐゴシック"/>
              </a:rPr>
              <a:t>There has been a shock. Introduce the new scenario (NEXT SLIDE)</a:t>
            </a:r>
          </a:p>
          <a:p>
            <a:pPr>
              <a:spcBef>
                <a:spcPct val="0"/>
              </a:spcBef>
            </a:pPr>
            <a:endParaRPr lang="en-GB" dirty="0" smtClean="0">
              <a:latin typeface="Arial" pitchFamily="34" charset="0"/>
              <a:ea typeface="ＭＳ Ｐゴシック"/>
              <a:cs typeface="ＭＳ Ｐゴシック"/>
            </a:endParaRPr>
          </a:p>
        </p:txBody>
      </p:sp>
      <p:sp>
        <p:nvSpPr>
          <p:cNvPr id="2723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187935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3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BEN</a:t>
            </a:r>
          </a:p>
          <a:p>
            <a:pPr>
              <a:spcBef>
                <a:spcPct val="0"/>
              </a:spcBef>
            </a:pPr>
            <a:r>
              <a:rPr lang="en-GB" b="1" dirty="0" smtClean="0"/>
              <a:t>The Taxi Map – shock! </a:t>
            </a:r>
            <a:r>
              <a:rPr lang="en-GB" dirty="0" smtClean="0"/>
              <a:t> </a:t>
            </a:r>
            <a:r>
              <a:rPr lang="en-GB" dirty="0" smtClean="0">
                <a:latin typeface="Arial" pitchFamily="34" charset="0"/>
                <a:ea typeface="ＭＳ Ｐゴシック"/>
                <a:cs typeface="ＭＳ Ｐゴシック"/>
              </a:rPr>
              <a:t>Introduce the new scenario. </a:t>
            </a:r>
          </a:p>
        </p:txBody>
      </p:sp>
      <p:sp>
        <p:nvSpPr>
          <p:cNvPr id="27341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9379499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4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BEN</a:t>
            </a:r>
          </a:p>
          <a:p>
            <a:pPr>
              <a:spcBef>
                <a:spcPct val="0"/>
              </a:spcBef>
            </a:pPr>
            <a:r>
              <a:rPr lang="en-GB" dirty="0" smtClean="0"/>
              <a:t>In the same groups as for the previous exercise, set the groups their new task. This should take about 20 minutes. </a:t>
            </a:r>
          </a:p>
          <a:p>
            <a:pPr>
              <a:spcBef>
                <a:spcPct val="0"/>
              </a:spcBef>
            </a:pPr>
            <a:endParaRPr lang="en-GB" dirty="0" smtClean="0"/>
          </a:p>
          <a:p>
            <a:pPr>
              <a:spcBef>
                <a:spcPct val="0"/>
              </a:spcBef>
            </a:pPr>
            <a:r>
              <a:rPr lang="en-GB" dirty="0" smtClean="0"/>
              <a:t>Tell the groups that they are able to make assumptions (as to the cause, how widespread and likelihood of ending) for the context </a:t>
            </a:r>
            <a:r>
              <a:rPr lang="en-GB" b="1" dirty="0" smtClean="0"/>
              <a:t>(what caused the riots? Or were the riots the cause?) Sit analysis..? </a:t>
            </a:r>
          </a:p>
          <a:p>
            <a:pPr>
              <a:spcBef>
                <a:spcPct val="0"/>
              </a:spcBef>
            </a:pPr>
            <a:endParaRPr lang="en-GB" dirty="0" smtClean="0"/>
          </a:p>
          <a:p>
            <a:pPr>
              <a:spcBef>
                <a:spcPct val="0"/>
              </a:spcBef>
            </a:pPr>
            <a:r>
              <a:rPr lang="en-GB" dirty="0" smtClean="0"/>
              <a:t>Read through the emergency situation</a:t>
            </a:r>
          </a:p>
          <a:p>
            <a:pPr>
              <a:spcBef>
                <a:spcPct val="0"/>
              </a:spcBef>
            </a:pPr>
            <a:r>
              <a:rPr lang="en-GB" dirty="0" smtClean="0"/>
              <a:t> Represent this changed situation on the same map. </a:t>
            </a:r>
          </a:p>
          <a:p>
            <a:pPr>
              <a:spcBef>
                <a:spcPct val="0"/>
              </a:spcBef>
            </a:pPr>
            <a:r>
              <a:rPr lang="en-GB" dirty="0" smtClean="0"/>
              <a:t>What other information do you need? How will you gather it, and who will you ask?</a:t>
            </a:r>
          </a:p>
          <a:p>
            <a:pPr>
              <a:spcBef>
                <a:spcPct val="0"/>
              </a:spcBef>
            </a:pPr>
            <a:endParaRPr lang="en-GB" dirty="0" smtClean="0">
              <a:latin typeface="Arial" pitchFamily="34" charset="0"/>
              <a:ea typeface="ＭＳ Ｐゴシック"/>
              <a:cs typeface="ＭＳ Ｐゴシック"/>
            </a:endParaRPr>
          </a:p>
        </p:txBody>
      </p:sp>
      <p:sp>
        <p:nvSpPr>
          <p:cNvPr id="27443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2590466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dirty="0" smtClean="0">
                <a:cs typeface="Arial" pitchFamily="34" charset="0"/>
              </a:rPr>
              <a:t>BEN</a:t>
            </a:r>
          </a:p>
          <a:p>
            <a:pPr>
              <a:spcBef>
                <a:spcPct val="0"/>
              </a:spcBef>
            </a:pPr>
            <a:r>
              <a:rPr lang="en-US" dirty="0" smtClean="0">
                <a:cs typeface="Arial" pitchFamily="34" charset="0"/>
              </a:rPr>
              <a:t>Show </a:t>
            </a:r>
            <a:r>
              <a:rPr lang="en-US" b="1" dirty="0" smtClean="0">
                <a:cs typeface="Arial" pitchFamily="34" charset="0"/>
              </a:rPr>
              <a:t>the emergency map to demonstrate how disruptions can be shown on the map.</a:t>
            </a:r>
          </a:p>
          <a:p>
            <a:pPr>
              <a:spcBef>
                <a:spcPct val="0"/>
              </a:spcBef>
            </a:pPr>
            <a:endParaRPr lang="en-US" b="1" dirty="0" smtClean="0">
              <a:cs typeface="Arial" pitchFamily="34" charset="0"/>
            </a:endParaRPr>
          </a:p>
          <a:p>
            <a:pPr>
              <a:spcBef>
                <a:spcPct val="0"/>
              </a:spcBef>
            </a:pPr>
            <a:r>
              <a:rPr lang="en-US" dirty="0" smtClean="0">
                <a:cs typeface="Arial" pitchFamily="34" charset="0"/>
              </a:rPr>
              <a:t>Bring out that:</a:t>
            </a:r>
          </a:p>
          <a:p>
            <a:pPr>
              <a:spcBef>
                <a:spcPct val="0"/>
              </a:spcBef>
            </a:pPr>
            <a:r>
              <a:rPr lang="en-US" dirty="0" smtClean="0">
                <a:cs typeface="Arial" pitchFamily="34" charset="0"/>
              </a:rPr>
              <a:t>• a variety of symbols can be used to denote disruption/damage </a:t>
            </a:r>
            <a:r>
              <a:rPr lang="en-US" dirty="0" err="1" smtClean="0">
                <a:cs typeface="Arial" pitchFamily="34" charset="0"/>
              </a:rPr>
              <a:t>etc</a:t>
            </a:r>
            <a:r>
              <a:rPr lang="en-US" dirty="0" smtClean="0">
                <a:cs typeface="Arial" pitchFamily="34" charset="0"/>
              </a:rPr>
              <a:t>;</a:t>
            </a:r>
          </a:p>
          <a:p>
            <a:pPr>
              <a:spcBef>
                <a:spcPct val="0"/>
              </a:spcBef>
            </a:pPr>
            <a:r>
              <a:rPr lang="en-US" dirty="0" smtClean="0">
                <a:cs typeface="Arial" pitchFamily="34" charset="0"/>
              </a:rPr>
              <a:t>• maps are used because they provide systematic, structured approach,</a:t>
            </a:r>
          </a:p>
          <a:p>
            <a:pPr>
              <a:spcBef>
                <a:spcPct val="0"/>
              </a:spcBef>
            </a:pPr>
            <a:r>
              <a:rPr lang="en-US" dirty="0" smtClean="0">
                <a:cs typeface="Arial" pitchFamily="34" charset="0"/>
              </a:rPr>
              <a:t>• maps are useful tool for communication; and they….</a:t>
            </a:r>
          </a:p>
          <a:p>
            <a:pPr>
              <a:spcBef>
                <a:spcPct val="0"/>
              </a:spcBef>
            </a:pPr>
            <a:r>
              <a:rPr lang="en-US" dirty="0" smtClean="0">
                <a:cs typeface="Arial" pitchFamily="34" charset="0"/>
              </a:rPr>
              <a:t>• allow the consideration of only that information that is relevant to the target beneficiary Group.</a:t>
            </a:r>
          </a:p>
          <a:p>
            <a:pPr>
              <a:spcBef>
                <a:spcPct val="0"/>
              </a:spcBef>
            </a:pPr>
            <a:endParaRPr lang="en-US" dirty="0" smtClean="0">
              <a:ea typeface="ＭＳ Ｐゴシック"/>
              <a:cs typeface="ＭＳ Ｐゴシック"/>
            </a:endParaRPr>
          </a:p>
          <a:p>
            <a:pPr>
              <a:spcBef>
                <a:spcPct val="0"/>
              </a:spcBef>
            </a:pPr>
            <a:r>
              <a:rPr lang="en-US" dirty="0" smtClean="0">
                <a:ea typeface="ＭＳ Ｐゴシック"/>
                <a:cs typeface="ＭＳ Ｐゴシック"/>
              </a:rPr>
              <a:t>Highlight that some of the blockages effect the target group INDIRECTLY and so might need INDIRECT responses – try to elicit and example</a:t>
            </a:r>
          </a:p>
          <a:p>
            <a:pPr>
              <a:spcBef>
                <a:spcPct val="0"/>
              </a:spcBef>
            </a:pPr>
            <a:endParaRPr lang="en-US" dirty="0" smtClean="0">
              <a:ea typeface="ＭＳ Ｐゴシック"/>
              <a:cs typeface="ＭＳ Ｐゴシック"/>
            </a:endParaRPr>
          </a:p>
        </p:txBody>
      </p:sp>
      <p:sp>
        <p:nvSpPr>
          <p:cNvPr id="2754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944241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ct val="0"/>
              </a:spcBef>
              <a:spcAft>
                <a:spcPts val="0"/>
              </a:spcAft>
              <a:defRPr/>
            </a:pPr>
            <a:r>
              <a:rPr lang="en-GB" b="1" dirty="0" smtClean="0">
                <a:cs typeface="Arial" pitchFamily="34" charset="0"/>
              </a:rPr>
              <a:t>BEN</a:t>
            </a:r>
          </a:p>
          <a:p>
            <a:pPr fontAlgn="auto">
              <a:spcBef>
                <a:spcPct val="0"/>
              </a:spcBef>
              <a:spcAft>
                <a:spcPts val="0"/>
              </a:spcAft>
              <a:defRPr/>
            </a:pPr>
            <a:r>
              <a:rPr lang="en-GB" b="1" dirty="0" smtClean="0">
                <a:cs typeface="Arial" pitchFamily="34" charset="0"/>
              </a:rPr>
              <a:t>What type of actions can we design? </a:t>
            </a:r>
          </a:p>
          <a:p>
            <a:pPr fontAlgn="auto">
              <a:spcBef>
                <a:spcPct val="0"/>
              </a:spcBef>
              <a:spcAft>
                <a:spcPts val="0"/>
              </a:spcAft>
              <a:defRPr/>
            </a:pPr>
            <a:endParaRPr lang="en-GB" b="1" dirty="0" smtClean="0">
              <a:cs typeface="Arial" pitchFamily="34" charset="0"/>
            </a:endParaRPr>
          </a:p>
          <a:p>
            <a:pPr fontAlgn="auto">
              <a:spcBef>
                <a:spcPct val="0"/>
              </a:spcBef>
              <a:spcAft>
                <a:spcPts val="0"/>
              </a:spcAft>
              <a:defRPr/>
            </a:pPr>
            <a:r>
              <a:rPr lang="en-GB" b="1" dirty="0" smtClean="0">
                <a:cs typeface="Arial" pitchFamily="34" charset="0"/>
              </a:rPr>
              <a:t>Ask participants for the difference between direct and indirect responses. Go through slide and then reiterate difference between response options below.....</a:t>
            </a:r>
          </a:p>
          <a:p>
            <a:pPr fontAlgn="auto">
              <a:spcBef>
                <a:spcPct val="0"/>
              </a:spcBef>
              <a:spcAft>
                <a:spcPts val="0"/>
              </a:spcAft>
              <a:defRPr/>
            </a:pPr>
            <a:endParaRPr lang="en-GB" b="1" dirty="0" smtClean="0">
              <a:cs typeface="Arial" pitchFamily="34" charset="0"/>
            </a:endParaRPr>
          </a:p>
          <a:p>
            <a:pPr fontAlgn="auto">
              <a:spcBef>
                <a:spcPct val="0"/>
              </a:spcBef>
              <a:spcAft>
                <a:spcPts val="0"/>
              </a:spcAft>
              <a:defRPr/>
            </a:pPr>
            <a:r>
              <a:rPr lang="en-GB" b="1" dirty="0" smtClean="0">
                <a:cs typeface="Arial" pitchFamily="34" charset="0"/>
              </a:rPr>
              <a:t>Direct responses:</a:t>
            </a:r>
          </a:p>
          <a:p>
            <a:pPr fontAlgn="auto">
              <a:spcBef>
                <a:spcPct val="0"/>
              </a:spcBef>
              <a:spcAft>
                <a:spcPts val="0"/>
              </a:spcAft>
              <a:defRPr/>
            </a:pPr>
            <a:r>
              <a:rPr lang="en-GB" dirty="0" smtClean="0">
                <a:cs typeface="Arial" pitchFamily="34" charset="0"/>
              </a:rPr>
              <a:t>Actions that make direct contact with emergency-affected households</a:t>
            </a:r>
          </a:p>
          <a:p>
            <a:pPr fontAlgn="auto">
              <a:spcBef>
                <a:spcPct val="0"/>
              </a:spcBef>
              <a:spcAft>
                <a:spcPts val="0"/>
              </a:spcAft>
              <a:defRPr/>
            </a:pPr>
            <a:endParaRPr lang="en-GB" dirty="0" smtClean="0">
              <a:cs typeface="Arial" pitchFamily="34" charset="0"/>
            </a:endParaRPr>
          </a:p>
          <a:p>
            <a:pPr fontAlgn="auto">
              <a:spcBef>
                <a:spcPct val="0"/>
              </a:spcBef>
              <a:spcAft>
                <a:spcPts val="0"/>
              </a:spcAft>
              <a:defRPr/>
            </a:pPr>
            <a:r>
              <a:rPr lang="en-GB" b="1" dirty="0" smtClean="0">
                <a:cs typeface="Arial" pitchFamily="34" charset="0"/>
              </a:rPr>
              <a:t>Indirect responses:</a:t>
            </a:r>
          </a:p>
          <a:p>
            <a:pPr fontAlgn="auto">
              <a:spcBef>
                <a:spcPct val="0"/>
              </a:spcBef>
              <a:spcAft>
                <a:spcPts val="0"/>
              </a:spcAft>
              <a:defRPr/>
            </a:pPr>
            <a:r>
              <a:rPr lang="en-GB" dirty="0" smtClean="0">
                <a:cs typeface="Arial" pitchFamily="34" charset="0"/>
              </a:rPr>
              <a:t>Actions with others (e.g. traders or officials) to benefit indirectly households affected by the emergency.</a:t>
            </a:r>
          </a:p>
          <a:p>
            <a:pPr fontAlgn="auto">
              <a:spcBef>
                <a:spcPct val="0"/>
              </a:spcBef>
              <a:spcAft>
                <a:spcPts val="0"/>
              </a:spcAft>
              <a:defRPr/>
            </a:pPr>
            <a:endParaRPr lang="en-GB" dirty="0" smtClean="0">
              <a:cs typeface="Arial" pitchFamily="34" charset="0"/>
            </a:endParaRPr>
          </a:p>
          <a:p>
            <a:pPr fontAlgn="auto">
              <a:spcBef>
                <a:spcPts val="0"/>
              </a:spcBef>
              <a:spcAft>
                <a:spcPts val="0"/>
              </a:spcAft>
              <a:defRPr/>
            </a:pPr>
            <a:r>
              <a:rPr lang="en-GB" dirty="0" smtClean="0"/>
              <a:t>Market analysis will help refine decision making about programme design. This will include the identification of complementary ‘indirect’ actions (support to markets), with multiplier effects, to help markets recover and meet people’s needs. This means it is possible to consider broader, more innovative responses for higher impact. </a:t>
            </a:r>
          </a:p>
          <a:p>
            <a:pPr fontAlgn="auto">
              <a:spcBef>
                <a:spcPts val="0"/>
              </a:spcBef>
              <a:spcAft>
                <a:spcPts val="0"/>
              </a:spcAft>
              <a:defRPr/>
            </a:pPr>
            <a:r>
              <a:rPr lang="en-GB" dirty="0" smtClean="0"/>
              <a:t> </a:t>
            </a:r>
          </a:p>
          <a:p>
            <a:pPr fontAlgn="auto">
              <a:spcBef>
                <a:spcPts val="0"/>
              </a:spcBef>
              <a:spcAft>
                <a:spcPts val="0"/>
              </a:spcAft>
              <a:defRPr/>
            </a:pPr>
            <a:r>
              <a:rPr lang="en-GB" dirty="0" smtClean="0"/>
              <a:t>The breadth of response will be determined, in part, by timeframes, organisational mandates and priorities, response intentions and capacity. Responses can be designed from the moment the analysis has been completed. These responses can connect with longer term work. Strengthening markets to deliver relief can be extended to strengthening markets to support livelihood protection and promotion, thereby helping to build resilience. </a:t>
            </a:r>
          </a:p>
          <a:p>
            <a:pPr fontAlgn="auto">
              <a:spcBef>
                <a:spcPct val="0"/>
              </a:spcBef>
              <a:spcAft>
                <a:spcPts val="0"/>
              </a:spcAft>
              <a:defRPr/>
            </a:pPr>
            <a:endParaRPr lang="en-GB" b="1" dirty="0" smtClean="0">
              <a:cs typeface="Arial" pitchFamily="34" charset="0"/>
            </a:endParaRPr>
          </a:p>
          <a:p>
            <a:pPr fontAlgn="auto">
              <a:spcBef>
                <a:spcPts val="0"/>
              </a:spcBef>
              <a:spcAft>
                <a:spcPts val="0"/>
              </a:spcAft>
              <a:defRPr/>
            </a:pPr>
            <a:r>
              <a:rPr lang="en-GB" dirty="0" smtClean="0"/>
              <a:t>Ask participants for examples in their work - Elicit experiences. </a:t>
            </a:r>
          </a:p>
          <a:p>
            <a:pPr fontAlgn="auto">
              <a:spcBef>
                <a:spcPts val="0"/>
              </a:spcBef>
              <a:spcAft>
                <a:spcPts val="0"/>
              </a:spcAft>
              <a:defRPr/>
            </a:pPr>
            <a:r>
              <a:rPr lang="en-GB" dirty="0" smtClean="0"/>
              <a:t>Discuss the responses from the shorter term (emergency) to the longer term (market support). </a:t>
            </a:r>
          </a:p>
          <a:p>
            <a:pPr fontAlgn="auto">
              <a:spcBef>
                <a:spcPts val="0"/>
              </a:spcBef>
              <a:spcAft>
                <a:spcPts val="0"/>
              </a:spcAft>
              <a:defRPr/>
            </a:pPr>
            <a:r>
              <a:rPr lang="en-GB" b="1" dirty="0" smtClean="0"/>
              <a:t> </a:t>
            </a:r>
            <a:endParaRPr lang="en-GB" b="1" dirty="0" smtClean="0">
              <a:cs typeface="Arial" pitchFamily="34" charset="0"/>
            </a:endParaRPr>
          </a:p>
        </p:txBody>
      </p:sp>
      <p:sp>
        <p:nvSpPr>
          <p:cNvPr id="27136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725102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238968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4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INES</a:t>
            </a:r>
          </a:p>
          <a:p>
            <a:pPr>
              <a:spcBef>
                <a:spcPct val="0"/>
              </a:spcBef>
            </a:pPr>
            <a:r>
              <a:rPr lang="en-GB" dirty="0" smtClean="0"/>
              <a:t>In the same groups as for the previous exercise, set the groups their new task. This should take about 20 minutes. </a:t>
            </a:r>
          </a:p>
          <a:p>
            <a:pPr>
              <a:spcBef>
                <a:spcPct val="0"/>
              </a:spcBef>
            </a:pPr>
            <a:endParaRPr lang="en-GB" dirty="0" smtClean="0"/>
          </a:p>
          <a:p>
            <a:pPr>
              <a:spcBef>
                <a:spcPct val="0"/>
              </a:spcBef>
            </a:pPr>
            <a:r>
              <a:rPr lang="en-GB" dirty="0" smtClean="0"/>
              <a:t>Tell the groups that they are able to make assumptions (as to the cause, how widespread and likelihood of ending) for the context </a:t>
            </a:r>
            <a:r>
              <a:rPr lang="en-GB" b="1" dirty="0" smtClean="0"/>
              <a:t>(what caused the riots? Or were the riots the cause?) Sit analysis..? </a:t>
            </a:r>
          </a:p>
          <a:p>
            <a:pPr>
              <a:spcBef>
                <a:spcPct val="0"/>
              </a:spcBef>
            </a:pPr>
            <a:endParaRPr lang="en-GB" dirty="0" smtClean="0"/>
          </a:p>
          <a:p>
            <a:pPr>
              <a:spcBef>
                <a:spcPct val="0"/>
              </a:spcBef>
            </a:pPr>
            <a:r>
              <a:rPr lang="en-GB" dirty="0" smtClean="0"/>
              <a:t>Read through the emergency situation</a:t>
            </a:r>
          </a:p>
          <a:p>
            <a:pPr>
              <a:spcBef>
                <a:spcPct val="0"/>
              </a:spcBef>
            </a:pPr>
            <a:r>
              <a:rPr lang="en-GB" dirty="0" smtClean="0"/>
              <a:t> Represent this changed situation on the same map. </a:t>
            </a:r>
          </a:p>
          <a:p>
            <a:pPr>
              <a:spcBef>
                <a:spcPct val="0"/>
              </a:spcBef>
            </a:pPr>
            <a:r>
              <a:rPr lang="en-GB" dirty="0" smtClean="0"/>
              <a:t>What other information do you need? How will you gather it, and who will you ask?</a:t>
            </a:r>
          </a:p>
          <a:p>
            <a:pPr>
              <a:spcBef>
                <a:spcPct val="0"/>
              </a:spcBef>
            </a:pPr>
            <a:endParaRPr lang="en-GB" dirty="0" smtClean="0">
              <a:latin typeface="Arial" pitchFamily="34" charset="0"/>
              <a:ea typeface="ＭＳ Ｐゴシック"/>
              <a:cs typeface="ＭＳ Ｐゴシック"/>
            </a:endParaRPr>
          </a:p>
        </p:txBody>
      </p:sp>
      <p:sp>
        <p:nvSpPr>
          <p:cNvPr id="27443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714288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GB" b="1" dirty="0" smtClean="0"/>
              <a:t>BEN</a:t>
            </a:r>
          </a:p>
          <a:p>
            <a:pPr>
              <a:spcBef>
                <a:spcPct val="0"/>
              </a:spcBef>
            </a:pPr>
            <a:r>
              <a:rPr lang="en-GB" b="1" dirty="0" smtClean="0"/>
              <a:t>Activity 2 – Taxi Responses</a:t>
            </a:r>
          </a:p>
          <a:p>
            <a:pPr>
              <a:spcBef>
                <a:spcPct val="0"/>
              </a:spcBef>
            </a:pPr>
            <a:r>
              <a:rPr lang="en-GB" dirty="0" smtClean="0"/>
              <a:t>Discuss in groups a range of indirect and direct responses. Stress that although some responses might not directly affect the target group – they will benefit indirectly. If needs be, model a few ideas from the emergency map. </a:t>
            </a:r>
          </a:p>
          <a:p>
            <a:pPr>
              <a:spcBef>
                <a:spcPct val="0"/>
              </a:spcBef>
            </a:pPr>
            <a:endParaRPr lang="en-GB" dirty="0" smtClean="0"/>
          </a:p>
          <a:p>
            <a:pPr>
              <a:spcBef>
                <a:spcPct val="0"/>
              </a:spcBef>
            </a:pPr>
            <a:r>
              <a:rPr lang="en-GB" dirty="0" smtClean="0"/>
              <a:t>Gather ideas and collect in a table as on the slide</a:t>
            </a:r>
          </a:p>
          <a:p>
            <a:pPr>
              <a:spcBef>
                <a:spcPct val="0"/>
              </a:spcBef>
            </a:pPr>
            <a:endParaRPr lang="en-GB" dirty="0" smtClean="0"/>
          </a:p>
          <a:p>
            <a:pPr>
              <a:spcBef>
                <a:spcPct val="0"/>
              </a:spcBef>
            </a:pPr>
            <a:r>
              <a:rPr lang="en-GB" dirty="0" smtClean="0"/>
              <a:t>Indicate the range over time of the response options – of short term to longer term. Highlight that re-establishing market functionality is not just short term option, but has clear link to market strengthening. </a:t>
            </a:r>
          </a:p>
          <a:p>
            <a:pPr>
              <a:spcBef>
                <a:spcPct val="0"/>
              </a:spcBef>
            </a:pPr>
            <a:r>
              <a:rPr lang="en-GB" dirty="0" smtClean="0"/>
              <a:t> </a:t>
            </a:r>
          </a:p>
          <a:p>
            <a:pPr>
              <a:spcBef>
                <a:spcPct val="0"/>
              </a:spcBef>
            </a:pPr>
            <a:r>
              <a:rPr lang="en-GB" dirty="0" smtClean="0"/>
              <a:t>You might want to list responses in short term to long term, by using post it notes on a wall, by printing out the workshop focus slide and annotating this in groups, or by recording on a flipchart. What is key is that participants know that there are a range of options (direct/indirect) and (shorter term to longer term) that might be appropriate. </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t>The extent that your agency engages with markets will be a result of the mandate, timeframe and objectives. Participants will need to have an idea about their organisations response intentions. This will help select the type of market, the type of market, the extent of needs met, as well as affect the type of response. </a:t>
            </a:r>
          </a:p>
          <a:p>
            <a:pPr>
              <a:spcBef>
                <a:spcPct val="0"/>
              </a:spcBef>
            </a:pPr>
            <a:endParaRPr lang="en-GB"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Additional Resources</a:t>
            </a:r>
          </a:p>
          <a:p>
            <a:pPr>
              <a:spcBef>
                <a:spcPct val="0"/>
              </a:spcBef>
            </a:pPr>
            <a:r>
              <a:rPr lang="en-GB" dirty="0" smtClean="0"/>
              <a:t>EMMA toolkit –</a:t>
            </a:r>
            <a:r>
              <a:rPr lang="en-GB" u="sng" dirty="0" smtClean="0">
                <a:hlinkClick r:id="rId3"/>
              </a:rPr>
              <a:t>http://emma-toolkit.org/about-emma/faq/</a:t>
            </a:r>
            <a:endParaRPr lang="en-GB" dirty="0" smtClean="0"/>
          </a:p>
          <a:p>
            <a:pPr>
              <a:spcBef>
                <a:spcPct val="0"/>
              </a:spcBef>
            </a:pPr>
            <a:r>
              <a:rPr lang="en-GB" dirty="0" smtClean="0"/>
              <a:t>Pictures of taxis and taxi maps – use bank of resources and slides</a:t>
            </a:r>
          </a:p>
          <a:p>
            <a:pPr>
              <a:spcBef>
                <a:spcPct val="0"/>
              </a:spcBef>
            </a:pPr>
            <a:r>
              <a:rPr lang="en-GB" b="1" dirty="0" smtClean="0"/>
              <a:t>Slide of WFP-OGB work </a:t>
            </a:r>
            <a:endParaRPr lang="en-GB" b="1" dirty="0" smtClean="0">
              <a:latin typeface="Arial" pitchFamily="34" charset="0"/>
              <a:cs typeface="Arial" pitchFamily="34" charset="0"/>
            </a:endParaRPr>
          </a:p>
        </p:txBody>
      </p:sp>
      <p:sp>
        <p:nvSpPr>
          <p:cNvPr id="2764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6042878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a:t>
            </a:r>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420209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latin typeface="Arial" pitchFamily="34" charset="0"/>
              <a:cs typeface="Arial" pitchFamily="34" charset="0"/>
            </a:endParaRPr>
          </a:p>
        </p:txBody>
      </p:sp>
      <p:sp>
        <p:nvSpPr>
          <p:cNvPr id="27750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9982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What are your expectations in relation with the workshop objectives and outcomes (per table on post its)  </a:t>
            </a:r>
            <a:r>
              <a:rPr lang="en-GB" b="1" dirty="0" smtClean="0">
                <a:latin typeface="Arial" pitchFamily="34" charset="0"/>
                <a:cs typeface="Arial" pitchFamily="34" charset="0"/>
              </a:rPr>
              <a:t>INES</a:t>
            </a:r>
          </a:p>
          <a:p>
            <a:pPr>
              <a:spcBef>
                <a:spcPct val="0"/>
              </a:spcBef>
            </a:pPr>
            <a:r>
              <a:rPr lang="en-GB" b="1" dirty="0" smtClean="0">
                <a:latin typeface="Arial" pitchFamily="34" charset="0"/>
                <a:cs typeface="Arial" pitchFamily="34" charset="0"/>
              </a:rPr>
              <a:t>Do</a:t>
            </a:r>
            <a:r>
              <a:rPr lang="en-GB" b="1" baseline="0" dirty="0" smtClean="0">
                <a:latin typeface="Arial" pitchFamily="34" charset="0"/>
                <a:cs typeface="Arial" pitchFamily="34" charset="0"/>
              </a:rPr>
              <a:t> </a:t>
            </a:r>
            <a:r>
              <a:rPr lang="en-GB" b="1" dirty="0" smtClean="0">
                <a:latin typeface="Arial" pitchFamily="34" charset="0"/>
                <a:cs typeface="Arial" pitchFamily="34" charset="0"/>
              </a:rPr>
              <a:t>the activity in groups of 2-3</a:t>
            </a:r>
          </a:p>
          <a:p>
            <a:pPr>
              <a:spcBef>
                <a:spcPct val="0"/>
              </a:spcBef>
            </a:pPr>
            <a:r>
              <a:rPr lang="en-GB" b="1" dirty="0" smtClean="0">
                <a:latin typeface="Arial" pitchFamily="34" charset="0"/>
                <a:cs typeface="Arial" pitchFamily="34" charset="0"/>
              </a:rPr>
              <a:t>While</a:t>
            </a:r>
            <a:r>
              <a:rPr lang="en-GB" b="1" baseline="0" dirty="0" smtClean="0">
                <a:latin typeface="Arial" pitchFamily="34" charset="0"/>
                <a:cs typeface="Arial" pitchFamily="34" charset="0"/>
              </a:rPr>
              <a:t> they are writing, Ben make a flip chart page where they can put the post its</a:t>
            </a:r>
          </a:p>
          <a:p>
            <a:pPr>
              <a:spcBef>
                <a:spcPct val="0"/>
              </a:spcBef>
            </a:pPr>
            <a:endParaRPr lang="en-GB" b="1"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5</a:t>
            </a:r>
            <a:r>
              <a:rPr lang="en-GB" b="1" baseline="0" dirty="0" smtClean="0">
                <a:latin typeface="Arial" pitchFamily="34" charset="0"/>
                <a:cs typeface="Arial" pitchFamily="34" charset="0"/>
              </a:rPr>
              <a:t> minutes</a:t>
            </a:r>
            <a:endParaRPr lang="en-GB" b="1"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pPr>
              <a:spcBef>
                <a:spcPct val="0"/>
              </a:spcBef>
            </a:pPr>
            <a:r>
              <a:rPr lang="en-GB" b="1" dirty="0" smtClean="0"/>
              <a:t>OPTIONAL ADDITIONAL ACTIVITY</a:t>
            </a:r>
          </a:p>
          <a:p>
            <a:pPr>
              <a:spcBef>
                <a:spcPct val="0"/>
              </a:spcBef>
            </a:pPr>
            <a:r>
              <a:rPr lang="en-GB" b="1" dirty="0" smtClean="0"/>
              <a:t>What do you want? </a:t>
            </a:r>
            <a:endParaRPr lang="en-GB" dirty="0" smtClean="0"/>
          </a:p>
          <a:p>
            <a:pPr>
              <a:spcBef>
                <a:spcPct val="0"/>
              </a:spcBef>
            </a:pPr>
            <a:r>
              <a:rPr lang="en-GB" u="sng" dirty="0" smtClean="0"/>
              <a:t>Objective: </a:t>
            </a:r>
            <a:r>
              <a:rPr lang="en-GB" dirty="0" smtClean="0"/>
              <a:t>to share participants objectives of the training </a:t>
            </a:r>
          </a:p>
          <a:p>
            <a:pPr>
              <a:spcBef>
                <a:spcPct val="0"/>
              </a:spcBef>
            </a:pPr>
            <a:r>
              <a:rPr lang="en-GB" u="sng" dirty="0" smtClean="0"/>
              <a:t>Resources needed: </a:t>
            </a:r>
            <a:r>
              <a:rPr lang="en-GB" dirty="0" smtClean="0"/>
              <a:t> post it notes and large sheet of paper (flipchart)</a:t>
            </a:r>
          </a:p>
          <a:p>
            <a:pPr>
              <a:spcBef>
                <a:spcPct val="0"/>
              </a:spcBef>
            </a:pPr>
            <a:r>
              <a:rPr lang="en-GB" dirty="0" smtClean="0"/>
              <a:t>Participants discuss their expectations of the training (e.g. understand tool and apply with confidence, beyond EFSL, other sectors, links to long term, better responses </a:t>
            </a:r>
            <a:r>
              <a:rPr lang="en-GB" dirty="0" err="1" smtClean="0"/>
              <a:t>etc</a:t>
            </a:r>
            <a:r>
              <a:rPr lang="en-GB" dirty="0" smtClean="0"/>
              <a:t>) and what they want to use the training for. Elicit this and record. This can then be used as a training plenary, to assess progress. </a:t>
            </a:r>
          </a:p>
          <a:p>
            <a:pPr>
              <a:spcBef>
                <a:spcPct val="0"/>
              </a:spcBef>
            </a:pPr>
            <a:endParaRPr lang="en-GB" dirty="0" smtClean="0">
              <a:latin typeface="Arial" pitchFamily="34" charset="0"/>
              <a:cs typeface="Arial" pitchFamily="34" charset="0"/>
            </a:endParaRPr>
          </a:p>
        </p:txBody>
      </p:sp>
      <p:sp>
        <p:nvSpPr>
          <p:cNvPr id="23347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241340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ts val="0"/>
              </a:spcBef>
              <a:spcAft>
                <a:spcPts val="0"/>
              </a:spcAft>
              <a:defRPr/>
            </a:pPr>
            <a:r>
              <a:rPr lang="en-GB" b="1" dirty="0" smtClean="0"/>
              <a:t>BEN</a:t>
            </a:r>
          </a:p>
          <a:p>
            <a:pPr fontAlgn="auto">
              <a:spcBef>
                <a:spcPts val="0"/>
              </a:spcBef>
              <a:spcAft>
                <a:spcPts val="0"/>
              </a:spcAft>
              <a:defRPr/>
            </a:pPr>
            <a:r>
              <a:rPr lang="en-GB" b="1" dirty="0" smtClean="0"/>
              <a:t>Key Messages - </a:t>
            </a:r>
            <a:r>
              <a:rPr lang="en-GB" b="1" dirty="0" smtClean="0">
                <a:solidFill>
                  <a:srgbClr val="FF0000"/>
                </a:solidFill>
              </a:rPr>
              <a:t>This information needs to be prepared prior to the start of the market analysis workshop. </a:t>
            </a:r>
            <a:endParaRPr lang="en-GB" dirty="0" smtClean="0">
              <a:solidFill>
                <a:srgbClr val="FF0000"/>
              </a:solidFill>
            </a:endParaRPr>
          </a:p>
          <a:p>
            <a:pPr fontAlgn="auto">
              <a:spcBef>
                <a:spcPts val="0"/>
              </a:spcBef>
              <a:spcAft>
                <a:spcPts val="0"/>
              </a:spcAft>
              <a:defRPr/>
            </a:pPr>
            <a:endParaRPr lang="en-GB" dirty="0" smtClean="0"/>
          </a:p>
          <a:p>
            <a:pPr fontAlgn="auto">
              <a:spcBef>
                <a:spcPts val="0"/>
              </a:spcBef>
              <a:spcAft>
                <a:spcPts val="0"/>
              </a:spcAft>
              <a:defRPr/>
            </a:pPr>
            <a:r>
              <a:rPr lang="en-GB" dirty="0" smtClean="0"/>
              <a:t> </a:t>
            </a:r>
            <a:r>
              <a:rPr lang="en-GB" b="1" dirty="0" smtClean="0"/>
              <a:t>This step clarifies what the assessment is aiming to inform:</a:t>
            </a:r>
            <a:r>
              <a:rPr lang="en-GB" dirty="0" smtClean="0"/>
              <a:t> what context &amp; type of crisis, what response and what information gaps / needs.</a:t>
            </a:r>
          </a:p>
          <a:p>
            <a:pPr fontAlgn="auto">
              <a:spcBef>
                <a:spcPts val="0"/>
              </a:spcBef>
              <a:spcAft>
                <a:spcPts val="0"/>
              </a:spcAft>
              <a:defRPr/>
            </a:pPr>
            <a:r>
              <a:rPr lang="en-GB" dirty="0" smtClean="0"/>
              <a:t>  </a:t>
            </a:r>
          </a:p>
          <a:p>
            <a:pPr fontAlgn="auto">
              <a:spcBef>
                <a:spcPts val="0"/>
              </a:spcBef>
              <a:spcAft>
                <a:spcPts val="0"/>
              </a:spcAft>
              <a:defRPr/>
            </a:pPr>
            <a:r>
              <a:rPr lang="en-GB" dirty="0" smtClean="0"/>
              <a:t>For the market assessment to be as useful as possible, preparation is </a:t>
            </a:r>
            <a:r>
              <a:rPr lang="en-GB" b="1" dirty="0" smtClean="0"/>
              <a:t>ESSENTIAL</a:t>
            </a:r>
            <a:r>
              <a:rPr lang="en-GB" dirty="0" smtClean="0"/>
              <a:t>. Moreover, the host/organiser/team leader of the market baseline assessment will need to understand the context, organisational mandate, role and programme intentions, and have buy-in from senior managers. </a:t>
            </a:r>
          </a:p>
          <a:p>
            <a:pPr fontAlgn="auto">
              <a:spcBef>
                <a:spcPts val="0"/>
              </a:spcBef>
              <a:spcAft>
                <a:spcPts val="0"/>
              </a:spcAft>
              <a:defRPr/>
            </a:pPr>
            <a:r>
              <a:rPr lang="en-GB" dirty="0" smtClean="0"/>
              <a:t> </a:t>
            </a:r>
          </a:p>
          <a:p>
            <a:pPr fontAlgn="auto">
              <a:spcBef>
                <a:spcPts val="0"/>
              </a:spcBef>
              <a:spcAft>
                <a:spcPts val="0"/>
              </a:spcAft>
              <a:defRPr/>
            </a:pPr>
            <a:r>
              <a:rPr lang="en-GB" dirty="0" smtClean="0"/>
              <a:t>The information required will clearly depend on what the objective of the market assessment is. We are here assuming that we are looking at </a:t>
            </a:r>
            <a:r>
              <a:rPr lang="en-GB" b="1" dirty="0" smtClean="0"/>
              <a:t>building preparedness and developing a contingency plan.</a:t>
            </a:r>
            <a:r>
              <a:rPr lang="en-GB" dirty="0" smtClean="0"/>
              <a:t> </a:t>
            </a:r>
          </a:p>
          <a:p>
            <a:pPr fontAlgn="auto">
              <a:spcBef>
                <a:spcPts val="0"/>
              </a:spcBef>
              <a:spcAft>
                <a:spcPts val="0"/>
              </a:spcAft>
              <a:defRPr/>
            </a:pPr>
            <a:r>
              <a:rPr lang="en-GB" dirty="0" smtClean="0"/>
              <a:t> </a:t>
            </a:r>
          </a:p>
          <a:p>
            <a:pPr fontAlgn="auto">
              <a:spcBef>
                <a:spcPts val="0"/>
              </a:spcBef>
              <a:spcAft>
                <a:spcPts val="0"/>
              </a:spcAft>
              <a:defRPr/>
            </a:pPr>
            <a:r>
              <a:rPr lang="en-GB" dirty="0" smtClean="0"/>
              <a:t>This session aims to establish the following. </a:t>
            </a:r>
          </a:p>
          <a:p>
            <a:pPr fontAlgn="auto">
              <a:spcBef>
                <a:spcPts val="0"/>
              </a:spcBef>
              <a:spcAft>
                <a:spcPts val="0"/>
              </a:spcAft>
              <a:buFont typeface="Arial" pitchFamily="34" charset="0"/>
              <a:buChar char="•"/>
              <a:defRPr/>
            </a:pPr>
            <a:r>
              <a:rPr lang="en-GB" dirty="0" smtClean="0"/>
              <a:t>Shock scenario (contingency plan): </a:t>
            </a:r>
            <a:r>
              <a:rPr lang="en-GB" b="1" dirty="0" smtClean="0"/>
              <a:t>flooding and waterlogging</a:t>
            </a:r>
          </a:p>
          <a:p>
            <a:pPr fontAlgn="auto">
              <a:spcBef>
                <a:spcPts val="0"/>
              </a:spcBef>
              <a:spcAft>
                <a:spcPts val="0"/>
              </a:spcAft>
              <a:buFont typeface="Arial" pitchFamily="34" charset="0"/>
              <a:buChar char="•"/>
              <a:defRPr/>
            </a:pPr>
            <a:r>
              <a:rPr lang="en-GB" dirty="0" smtClean="0"/>
              <a:t>Target group(s) and differentiated needs (gender, social groups, age) </a:t>
            </a:r>
            <a:r>
              <a:rPr lang="en-GB" b="1" dirty="0" smtClean="0"/>
              <a:t>males and females, farmers</a:t>
            </a:r>
            <a:r>
              <a:rPr lang="en-GB" b="1" baseline="0" dirty="0" smtClean="0"/>
              <a:t> and most affected households, with focus on most vulnerable.</a:t>
            </a:r>
            <a:endParaRPr lang="en-GB" b="1" dirty="0" smtClean="0"/>
          </a:p>
          <a:p>
            <a:pPr fontAlgn="auto">
              <a:spcBef>
                <a:spcPts val="0"/>
              </a:spcBef>
              <a:spcAft>
                <a:spcPts val="0"/>
              </a:spcAft>
              <a:buFont typeface="Arial" pitchFamily="34" charset="0"/>
              <a:buChar char="•"/>
              <a:defRPr/>
            </a:pPr>
            <a:r>
              <a:rPr lang="en-GB" dirty="0" smtClean="0"/>
              <a:t>Needs that the response will address (chronic, emergency) </a:t>
            </a:r>
            <a:r>
              <a:rPr lang="en-GB" b="1" dirty="0" smtClean="0"/>
              <a:t>Emergency</a:t>
            </a:r>
            <a:endParaRPr lang="en-GB" dirty="0" smtClean="0"/>
          </a:p>
          <a:p>
            <a:pPr fontAlgn="auto">
              <a:spcBef>
                <a:spcPts val="0"/>
              </a:spcBef>
              <a:spcAft>
                <a:spcPts val="0"/>
              </a:spcAft>
              <a:buFont typeface="Arial" pitchFamily="34" charset="0"/>
              <a:buChar char="•"/>
              <a:defRPr/>
            </a:pPr>
            <a:r>
              <a:rPr lang="en-GB" dirty="0" smtClean="0"/>
              <a:t>Response Intentions - Objectives of the response and expected results, areas targeted, time period of interventions, etc</a:t>
            </a:r>
          </a:p>
          <a:p>
            <a:pPr fontAlgn="auto">
              <a:spcBef>
                <a:spcPts val="0"/>
              </a:spcBef>
              <a:spcAft>
                <a:spcPts val="0"/>
              </a:spcAft>
              <a:buFont typeface="Arial" pitchFamily="34" charset="0"/>
              <a:buChar char="•"/>
              <a:defRPr/>
            </a:pPr>
            <a:r>
              <a:rPr lang="en-GB" dirty="0" smtClean="0"/>
              <a:t>Responses considered </a:t>
            </a:r>
            <a:r>
              <a:rPr lang="en-GB" b="1" dirty="0" smtClean="0"/>
              <a:t>focus on cash transfer programming, direct</a:t>
            </a:r>
            <a:r>
              <a:rPr lang="en-GB" b="1" baseline="0" dirty="0" smtClean="0"/>
              <a:t> cash and indirect (market support)</a:t>
            </a:r>
            <a:endParaRPr lang="en-GB" b="1" dirty="0" smtClean="0"/>
          </a:p>
          <a:p>
            <a:pPr fontAlgn="auto">
              <a:spcBef>
                <a:spcPts val="0"/>
              </a:spcBef>
              <a:spcAft>
                <a:spcPts val="0"/>
              </a:spcAft>
              <a:buFont typeface="Arial" pitchFamily="34" charset="0"/>
              <a:buChar char="•"/>
              <a:defRPr/>
            </a:pPr>
            <a:r>
              <a:rPr lang="en-GB" dirty="0" smtClean="0"/>
              <a:t>Information needed to decide on the response modalities: </a:t>
            </a:r>
            <a:r>
              <a:rPr lang="en-GB" b="1" dirty="0" smtClean="0"/>
              <a:t>mobile</a:t>
            </a:r>
            <a:r>
              <a:rPr lang="en-GB" b="1" baseline="0" dirty="0" smtClean="0"/>
              <a:t> money viability, restocking times, livelihood strategies of the households, needs at the HH level, needs at the market level …other?</a:t>
            </a:r>
            <a:endParaRPr lang="en-GB" b="1" dirty="0" smtClean="0"/>
          </a:p>
          <a:p>
            <a:pPr fontAlgn="auto">
              <a:spcBef>
                <a:spcPts val="0"/>
              </a:spcBef>
              <a:spcAft>
                <a:spcPts val="0"/>
              </a:spcAft>
              <a:defRPr/>
            </a:pPr>
            <a:endParaRPr lang="en-GB" dirty="0" smtClean="0"/>
          </a:p>
          <a:p>
            <a:pPr fontAlgn="auto">
              <a:spcBef>
                <a:spcPts val="0"/>
              </a:spcBef>
              <a:spcAft>
                <a:spcPts val="0"/>
              </a:spcAft>
              <a:defRPr/>
            </a:pPr>
            <a:r>
              <a:rPr lang="en-GB" dirty="0" smtClean="0"/>
              <a:t>This corresponds to the Step 1 of the EMMA process: setting the frame and gathering first understanding on people’s needs and situation &amp; context; this is a summary of the needs assessments &amp; response intentions.</a:t>
            </a:r>
          </a:p>
          <a:p>
            <a:pPr fontAlgn="auto">
              <a:spcBef>
                <a:spcPts val="0"/>
              </a:spcBef>
              <a:spcAft>
                <a:spcPts val="0"/>
              </a:spcAf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December 11 is a day off from the training, and there will be fieldwork done in </a:t>
            </a:r>
            <a:r>
              <a:rPr lang="en-US" sz="1200" kern="1200" dirty="0" err="1" smtClean="0">
                <a:solidFill>
                  <a:schemeClr val="tx1"/>
                </a:solidFill>
                <a:effectLst/>
                <a:latin typeface="+mn-lt"/>
                <a:ea typeface="+mn-ea"/>
                <a:cs typeface="+mn-cs"/>
              </a:rPr>
              <a:t>Sirajganj</a:t>
            </a:r>
            <a:r>
              <a:rPr lang="en-US" sz="1200" kern="1200" dirty="0" smtClean="0">
                <a:solidFill>
                  <a:schemeClr val="tx1"/>
                </a:solidFill>
                <a:effectLst/>
                <a:latin typeface="+mn-lt"/>
                <a:ea typeface="+mn-ea"/>
                <a:cs typeface="+mn-cs"/>
              </a:rPr>
              <a:t> and Dhaka (</a:t>
            </a:r>
            <a:r>
              <a:rPr lang="en-US" sz="1200" kern="1200" dirty="0" err="1" smtClean="0">
                <a:solidFill>
                  <a:schemeClr val="tx1"/>
                </a:solidFill>
                <a:effectLst/>
                <a:latin typeface="+mn-lt"/>
                <a:ea typeface="+mn-ea"/>
                <a:cs typeface="+mn-cs"/>
              </a:rPr>
              <a:t>Korail</a:t>
            </a:r>
            <a:r>
              <a:rPr lang="en-US" sz="1200" kern="1200" dirty="0" smtClean="0">
                <a:solidFill>
                  <a:schemeClr val="tx1"/>
                </a:solidFill>
                <a:effectLst/>
                <a:latin typeface="+mn-lt"/>
                <a:ea typeface="+mn-ea"/>
                <a:cs typeface="+mn-cs"/>
              </a:rPr>
              <a:t>) on December 12</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and 13</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a:t>
            </a:r>
          </a:p>
          <a:p>
            <a:pPr fontAlgn="auto">
              <a:spcBef>
                <a:spcPts val="0"/>
              </a:spcBef>
              <a:spcAft>
                <a:spcPts val="0"/>
              </a:spcAft>
              <a:defRPr/>
            </a:pPr>
            <a:endParaRPr lang="en-GB" dirty="0"/>
          </a:p>
        </p:txBody>
      </p:sp>
      <p:sp>
        <p:nvSpPr>
          <p:cNvPr id="2785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2625762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ct val="0"/>
              </a:spcBef>
              <a:spcAft>
                <a:spcPts val="0"/>
              </a:spcAft>
              <a:buFont typeface="Symbol" pitchFamily="18" charset="2"/>
              <a:buNone/>
              <a:defRPr/>
            </a:pPr>
            <a:r>
              <a:rPr lang="en-GB" b="1" u="sng" dirty="0" smtClean="0">
                <a:latin typeface="Arial" pitchFamily="34" charset="0"/>
                <a:cs typeface="Arial" pitchFamily="34" charset="0"/>
              </a:rPr>
              <a:t>BEN</a:t>
            </a:r>
          </a:p>
          <a:p>
            <a:pPr fontAlgn="auto">
              <a:spcBef>
                <a:spcPct val="0"/>
              </a:spcBef>
              <a:spcAft>
                <a:spcPts val="0"/>
              </a:spcAft>
              <a:buFont typeface="Symbol" pitchFamily="18" charset="2"/>
              <a:buNone/>
              <a:defRPr/>
            </a:pPr>
            <a:r>
              <a:rPr lang="en-GB" dirty="0" smtClean="0">
                <a:latin typeface="Arial" pitchFamily="34" charset="0"/>
                <a:cs typeface="Arial" pitchFamily="34" charset="0"/>
              </a:rPr>
              <a:t>Presentation of the shock scenario / emergency scenario for assessment. (SEE FACILITATORS PACK FOR BREAKDOWN OF SCENARIO PRESENTATION)</a:t>
            </a:r>
          </a:p>
          <a:p>
            <a:pPr fontAlgn="auto">
              <a:spcBef>
                <a:spcPct val="0"/>
              </a:spcBef>
              <a:spcAft>
                <a:spcPts val="0"/>
              </a:spcAft>
              <a:buFont typeface="Symbol" pitchFamily="18" charset="2"/>
              <a:buNone/>
              <a:defRPr/>
            </a:pPr>
            <a:endParaRPr lang="en-GB" dirty="0" smtClean="0">
              <a:latin typeface="Arial" pitchFamily="34" charset="0"/>
              <a:cs typeface="Arial" pitchFamily="34" charset="0"/>
            </a:endParaRPr>
          </a:p>
          <a:p>
            <a:pPr fontAlgn="auto">
              <a:spcBef>
                <a:spcPct val="0"/>
              </a:spcBef>
              <a:spcAft>
                <a:spcPts val="0"/>
              </a:spcAft>
              <a:buFont typeface="Symbol" pitchFamily="18" charset="2"/>
              <a:buNone/>
              <a:defRPr/>
            </a:pPr>
            <a:r>
              <a:rPr lang="en-GB" dirty="0" smtClean="0">
                <a:latin typeface="Arial" pitchFamily="34" charset="0"/>
                <a:cs typeface="Arial" pitchFamily="34" charset="0"/>
              </a:rPr>
              <a:t>Critical Markets to be studied:</a:t>
            </a:r>
            <a:r>
              <a:rPr lang="en-GB" baseline="0" dirty="0" smtClean="0">
                <a:latin typeface="Arial" pitchFamily="34" charset="0"/>
                <a:cs typeface="Arial" pitchFamily="34" charset="0"/>
              </a:rPr>
              <a:t> potable water and leafy vegetables</a:t>
            </a:r>
            <a:endParaRPr lang="en-GB" dirty="0" smtClean="0">
              <a:latin typeface="Arial" pitchFamily="34" charset="0"/>
              <a:cs typeface="Arial" pitchFamily="34" charset="0"/>
            </a:endParaRPr>
          </a:p>
          <a:p>
            <a:pPr fontAlgn="auto">
              <a:spcBef>
                <a:spcPct val="0"/>
              </a:spcBef>
              <a:spcAft>
                <a:spcPts val="0"/>
              </a:spcAft>
              <a:buFont typeface="Symbol" pitchFamily="18" charset="2"/>
              <a:buNone/>
              <a:defRPr/>
            </a:pPr>
            <a:r>
              <a:rPr lang="en-US" sz="1200" kern="1200" dirty="0" smtClean="0">
                <a:solidFill>
                  <a:schemeClr val="tx1"/>
                </a:solidFill>
                <a:effectLst/>
                <a:latin typeface="+mn-lt"/>
                <a:ea typeface="+mn-ea"/>
                <a:cs typeface="+mn-cs"/>
              </a:rPr>
              <a:t>be fieldwork done in </a:t>
            </a:r>
            <a:r>
              <a:rPr lang="en-US" sz="1200" kern="1200" dirty="0" err="1" smtClean="0">
                <a:solidFill>
                  <a:schemeClr val="tx1"/>
                </a:solidFill>
                <a:effectLst/>
                <a:latin typeface="+mn-lt"/>
                <a:ea typeface="+mn-ea"/>
                <a:cs typeface="+mn-cs"/>
              </a:rPr>
              <a:t>Sirajganj</a:t>
            </a:r>
            <a:r>
              <a:rPr lang="en-US" sz="1200" kern="1200" dirty="0" smtClean="0">
                <a:solidFill>
                  <a:schemeClr val="tx1"/>
                </a:solidFill>
                <a:effectLst/>
                <a:latin typeface="+mn-lt"/>
                <a:ea typeface="+mn-ea"/>
                <a:cs typeface="+mn-cs"/>
              </a:rPr>
              <a:t> and Dhaka (</a:t>
            </a:r>
            <a:r>
              <a:rPr lang="en-US" sz="1200" kern="1200" dirty="0" err="1" smtClean="0">
                <a:solidFill>
                  <a:schemeClr val="tx1"/>
                </a:solidFill>
                <a:effectLst/>
                <a:latin typeface="+mn-lt"/>
                <a:ea typeface="+mn-ea"/>
                <a:cs typeface="+mn-cs"/>
              </a:rPr>
              <a:t>Korail</a:t>
            </a:r>
            <a:r>
              <a:rPr lang="en-US" sz="1200" kern="1200" dirty="0" smtClean="0">
                <a:solidFill>
                  <a:schemeClr val="tx1"/>
                </a:solidFill>
                <a:effectLst/>
                <a:latin typeface="+mn-lt"/>
                <a:ea typeface="+mn-ea"/>
                <a:cs typeface="+mn-cs"/>
              </a:rPr>
              <a:t>) </a:t>
            </a:r>
          </a:p>
          <a:p>
            <a:pPr fontAlgn="auto">
              <a:spcBef>
                <a:spcPct val="0"/>
              </a:spcBef>
              <a:spcAft>
                <a:spcPts val="0"/>
              </a:spcAft>
              <a:buFont typeface="Symbol" pitchFamily="18" charset="2"/>
              <a:buNone/>
              <a:defRPr/>
            </a:pPr>
            <a:endParaRPr lang="en-US" sz="1200" kern="1200" dirty="0" smtClean="0">
              <a:solidFill>
                <a:schemeClr val="tx1"/>
              </a:solidFill>
              <a:effectLst/>
              <a:latin typeface="+mn-lt"/>
              <a:ea typeface="+mn-ea"/>
              <a:cs typeface="+mn-cs"/>
            </a:endParaRPr>
          </a:p>
          <a:p>
            <a:pPr fontAlgn="auto">
              <a:spcBef>
                <a:spcPct val="0"/>
              </a:spcBef>
              <a:spcAft>
                <a:spcPts val="0"/>
              </a:spcAft>
              <a:buFont typeface="Symbol" pitchFamily="18" charset="2"/>
              <a:buNone/>
              <a:defRPr/>
            </a:pPr>
            <a:r>
              <a:rPr lang="en-US" sz="1200" b="1" kern="1200" dirty="0" smtClean="0">
                <a:solidFill>
                  <a:schemeClr val="tx1"/>
                </a:solidFill>
                <a:effectLst/>
                <a:latin typeface="+mn-lt"/>
                <a:ea typeface="+mn-ea"/>
                <a:cs typeface="+mn-cs"/>
              </a:rPr>
              <a:t>Objective of the assessment:</a:t>
            </a:r>
            <a:r>
              <a:rPr lang="en-US" sz="1200" kern="1200" dirty="0" smtClean="0">
                <a:solidFill>
                  <a:schemeClr val="tx1"/>
                </a:solidFill>
                <a:effectLst/>
                <a:latin typeface="+mn-lt"/>
                <a:ea typeface="+mn-ea"/>
                <a:cs typeface="+mn-cs"/>
              </a:rPr>
              <a:t> understand</a:t>
            </a:r>
            <a:r>
              <a:rPr lang="en-US" sz="1200" kern="1200" baseline="0" dirty="0" smtClean="0">
                <a:solidFill>
                  <a:schemeClr val="tx1"/>
                </a:solidFill>
                <a:effectLst/>
                <a:latin typeface="+mn-lt"/>
                <a:ea typeface="+mn-ea"/>
                <a:cs typeface="+mn-cs"/>
              </a:rPr>
              <a:t> the critical market systems to inform contingency planning and DRR, so that effects of future shock can be mitigated and response executed more quickly and effectively</a:t>
            </a:r>
            <a:endParaRPr lang="en-US" sz="1200" kern="1200" dirty="0" smtClean="0">
              <a:solidFill>
                <a:schemeClr val="tx1"/>
              </a:solidFill>
              <a:effectLst/>
              <a:latin typeface="+mn-lt"/>
              <a:ea typeface="+mn-ea"/>
              <a:cs typeface="+mn-cs"/>
            </a:endParaRPr>
          </a:p>
          <a:p>
            <a:pPr fontAlgn="auto">
              <a:spcBef>
                <a:spcPct val="0"/>
              </a:spcBef>
              <a:spcAft>
                <a:spcPts val="0"/>
              </a:spcAft>
              <a:buFont typeface="Symbol" pitchFamily="18" charset="2"/>
              <a:buNone/>
              <a:defRPr/>
            </a:pPr>
            <a:r>
              <a:rPr lang="en-US" sz="1200" b="1" kern="1200" dirty="0" smtClean="0">
                <a:solidFill>
                  <a:schemeClr val="tx1"/>
                </a:solidFill>
                <a:effectLst/>
                <a:latin typeface="+mn-lt"/>
                <a:ea typeface="+mn-ea"/>
                <a:cs typeface="+mn-cs"/>
              </a:rPr>
              <a:t>Scenario: Flooding or waterlogging</a:t>
            </a:r>
          </a:p>
          <a:p>
            <a:pPr fontAlgn="auto">
              <a:spcBef>
                <a:spcPct val="0"/>
              </a:spcBef>
              <a:spcAft>
                <a:spcPts val="0"/>
              </a:spcAft>
              <a:buFont typeface="Symbol" pitchFamily="18" charset="2"/>
              <a:buNone/>
              <a:defRPr/>
            </a:pPr>
            <a:r>
              <a:rPr lang="en-US" sz="1200" kern="1200" dirty="0" smtClean="0">
                <a:solidFill>
                  <a:schemeClr val="tx1"/>
                </a:solidFill>
                <a:effectLst/>
                <a:latin typeface="+mn-lt"/>
                <a:ea typeface="+mn-ea"/>
                <a:cs typeface="+mn-cs"/>
              </a:rPr>
              <a:t>Target Group</a:t>
            </a:r>
          </a:p>
          <a:p>
            <a:pPr fontAlgn="auto">
              <a:spcBef>
                <a:spcPct val="0"/>
              </a:spcBef>
              <a:spcAft>
                <a:spcPts val="0"/>
              </a:spcAft>
              <a:buFont typeface="Symbol" pitchFamily="18" charset="2"/>
              <a:buNone/>
              <a:defRPr/>
            </a:pPr>
            <a:r>
              <a:rPr lang="en-US" sz="1200" kern="1200" dirty="0" smtClean="0">
                <a:solidFill>
                  <a:schemeClr val="tx1"/>
                </a:solidFill>
                <a:effectLst/>
                <a:latin typeface="+mn-lt"/>
                <a:ea typeface="+mn-ea"/>
                <a:cs typeface="+mn-cs"/>
              </a:rPr>
              <a:t>Needs and Response intentions</a:t>
            </a:r>
          </a:p>
          <a:p>
            <a:pPr fontAlgn="auto">
              <a:spcBef>
                <a:spcPct val="0"/>
              </a:spcBef>
              <a:spcAft>
                <a:spcPts val="0"/>
              </a:spcAft>
              <a:buFont typeface="Symbol" pitchFamily="18" charset="2"/>
              <a:buNone/>
              <a:defRPr/>
            </a:pPr>
            <a:endParaRPr lang="en-GB" dirty="0" smtClean="0">
              <a:latin typeface="Arial" pitchFamily="34" charset="0"/>
              <a:cs typeface="Arial" pitchFamily="34" charset="0"/>
            </a:endParaRPr>
          </a:p>
          <a:p>
            <a:pPr fontAlgn="auto">
              <a:spcBef>
                <a:spcPct val="0"/>
              </a:spcBef>
              <a:spcAft>
                <a:spcPts val="0"/>
              </a:spcAft>
              <a:buFont typeface="Symbol" pitchFamily="18" charset="2"/>
              <a:buNone/>
              <a:defRPr/>
            </a:pPr>
            <a:r>
              <a:rPr lang="en-GB" dirty="0" smtClean="0">
                <a:latin typeface="Arial" pitchFamily="34" charset="0"/>
                <a:cs typeface="Arial" pitchFamily="34" charset="0"/>
              </a:rPr>
              <a:t>POST PRESENTATION - ask</a:t>
            </a:r>
          </a:p>
          <a:p>
            <a:pPr fontAlgn="auto">
              <a:spcBef>
                <a:spcPct val="0"/>
              </a:spcBef>
              <a:spcAft>
                <a:spcPts val="0"/>
              </a:spcAft>
              <a:buFont typeface="Symbol" pitchFamily="18" charset="2"/>
              <a:buChar char="Þ"/>
              <a:defRPr/>
            </a:pPr>
            <a:r>
              <a:rPr lang="en-GB" dirty="0" smtClean="0">
                <a:latin typeface="Arial" pitchFamily="34" charset="0"/>
                <a:cs typeface="Arial" pitchFamily="34" charset="0"/>
              </a:rPr>
              <a:t>What are the main needs identified?</a:t>
            </a:r>
          </a:p>
          <a:p>
            <a:pPr fontAlgn="auto">
              <a:spcBef>
                <a:spcPct val="0"/>
              </a:spcBef>
              <a:spcAft>
                <a:spcPts val="0"/>
              </a:spcAft>
              <a:buFont typeface="Symbol" pitchFamily="18" charset="2"/>
              <a:buChar char="Þ"/>
              <a:defRPr/>
            </a:pPr>
            <a:r>
              <a:rPr lang="en-GB" dirty="0" smtClean="0">
                <a:latin typeface="Arial" pitchFamily="34" charset="0"/>
                <a:cs typeface="Arial" pitchFamily="34" charset="0"/>
              </a:rPr>
              <a:t>Which ones will you answer to?</a:t>
            </a:r>
          </a:p>
          <a:p>
            <a:pPr fontAlgn="auto">
              <a:spcBef>
                <a:spcPct val="0"/>
              </a:spcBef>
              <a:spcAft>
                <a:spcPts val="0"/>
              </a:spcAft>
              <a:buFont typeface="Symbol" pitchFamily="18" charset="2"/>
              <a:buChar char="Þ"/>
              <a:defRPr/>
            </a:pPr>
            <a:r>
              <a:rPr lang="en-GB" dirty="0" smtClean="0">
                <a:latin typeface="Arial" pitchFamily="34" charset="0"/>
                <a:cs typeface="Arial" pitchFamily="34" charset="0"/>
              </a:rPr>
              <a:t>What will be the objective of your project?</a:t>
            </a:r>
          </a:p>
          <a:p>
            <a:pPr fontAlgn="auto">
              <a:spcBef>
                <a:spcPct val="0"/>
              </a:spcBef>
              <a:spcAft>
                <a:spcPts val="0"/>
              </a:spcAft>
              <a:buFont typeface="Symbol" pitchFamily="18" charset="2"/>
              <a:buChar char="Þ"/>
              <a:defRPr/>
            </a:pPr>
            <a:r>
              <a:rPr lang="en-GB" dirty="0" smtClean="0">
                <a:latin typeface="Arial" pitchFamily="34" charset="0"/>
                <a:cs typeface="Arial" pitchFamily="34" charset="0"/>
              </a:rPr>
              <a:t>What are the probable modalities that you might implement</a:t>
            </a:r>
          </a:p>
          <a:p>
            <a:pPr fontAlgn="auto">
              <a:spcBef>
                <a:spcPct val="0"/>
              </a:spcBef>
              <a:spcAft>
                <a:spcPts val="0"/>
              </a:spcAft>
              <a:buFont typeface="Symbol" pitchFamily="18" charset="2"/>
              <a:buChar char="Þ"/>
              <a:defRPr/>
            </a:pPr>
            <a:r>
              <a:rPr lang="en-GB" dirty="0" smtClean="0">
                <a:latin typeface="Arial" pitchFamily="34" charset="0"/>
                <a:cs typeface="Arial" pitchFamily="34" charset="0"/>
              </a:rPr>
              <a:t>What information do you need to clarify the modalities? Do you need a market assessment to chose amongst the modalities?</a:t>
            </a:r>
          </a:p>
          <a:p>
            <a:pPr fontAlgn="auto">
              <a:spcBef>
                <a:spcPct val="0"/>
              </a:spcBef>
              <a:spcAft>
                <a:spcPts val="0"/>
              </a:spcAft>
              <a:buFont typeface="Symbol" pitchFamily="18" charset="2"/>
              <a:buChar char="Þ"/>
              <a:defRPr/>
            </a:pPr>
            <a:endParaRPr lang="en-GB" dirty="0" smtClean="0">
              <a:latin typeface="Arial" pitchFamily="34" charset="0"/>
              <a:cs typeface="Arial" pitchFamily="34" charset="0"/>
            </a:endParaRPr>
          </a:p>
          <a:p>
            <a:pPr fontAlgn="auto">
              <a:spcBef>
                <a:spcPct val="0"/>
              </a:spcBef>
              <a:spcAft>
                <a:spcPts val="0"/>
              </a:spcAft>
              <a:buFont typeface="Symbol" pitchFamily="18" charset="2"/>
              <a:buChar char="Þ"/>
              <a:defRPr/>
            </a:pPr>
            <a:r>
              <a:rPr lang="en-GB" b="1" dirty="0" smtClean="0"/>
              <a:t>In plenary, take questions from participants, and refine presentation – so the objective of the assessment, scenario, target group, needs and response intentions, are clear and recorded. This will form part of an evolving chart that will remind participants about WHY we do market assessment and HOW we have reached the conclusions and stages we have reached. </a:t>
            </a:r>
          </a:p>
          <a:p>
            <a:pPr fontAlgn="auto">
              <a:spcBef>
                <a:spcPct val="0"/>
              </a:spcBef>
              <a:spcAft>
                <a:spcPts val="0"/>
              </a:spcAft>
              <a:buFont typeface="Symbol" pitchFamily="18" charset="2"/>
              <a:buChar char="Þ"/>
              <a:defRPr/>
            </a:pPr>
            <a:endParaRPr lang="en-GB" b="1" dirty="0" smtClean="0"/>
          </a:p>
          <a:p>
            <a:pPr fontAlgn="auto">
              <a:spcBef>
                <a:spcPct val="0"/>
              </a:spcBef>
              <a:spcAft>
                <a:spcPts val="0"/>
              </a:spcAft>
              <a:buFont typeface="Symbol" pitchFamily="18" charset="2"/>
              <a:buChar char="Þ"/>
              <a:defRPr/>
            </a:pPr>
            <a:r>
              <a:rPr lang="en-GB" b="1" dirty="0" smtClean="0"/>
              <a:t>This step clarifies what the assessment is aiming to inform:</a:t>
            </a:r>
            <a:r>
              <a:rPr lang="en-GB" dirty="0" smtClean="0"/>
              <a:t> what context &amp; type of crisis, what response and what information gaps / needs.</a:t>
            </a:r>
          </a:p>
          <a:p>
            <a:pPr fontAlgn="auto">
              <a:spcBef>
                <a:spcPts val="0"/>
              </a:spcBef>
              <a:spcAft>
                <a:spcPts val="0"/>
              </a:spcAft>
              <a:defRPr/>
            </a:pPr>
            <a:r>
              <a:rPr lang="en-GB" dirty="0" smtClean="0"/>
              <a:t> </a:t>
            </a:r>
          </a:p>
          <a:p>
            <a:pPr fontAlgn="auto">
              <a:spcBef>
                <a:spcPts val="0"/>
              </a:spcBef>
              <a:spcAft>
                <a:spcPts val="0"/>
              </a:spcAft>
              <a:defRPr/>
            </a:pPr>
            <a:r>
              <a:rPr lang="en-GB" dirty="0" smtClean="0"/>
              <a:t>This corresponds to the Step 1 of the EMMA process: setting the frame and gathering first understanding on people’s needs and situation &amp; context; this is a summary of the needs assessments &amp; response intentions.</a:t>
            </a:r>
          </a:p>
          <a:p>
            <a:pPr fontAlgn="auto">
              <a:spcBef>
                <a:spcPts val="0"/>
              </a:spcBef>
              <a:spcAft>
                <a:spcPts val="0"/>
              </a:spcAft>
              <a:defRPr/>
            </a:pPr>
            <a:r>
              <a:rPr lang="en-GB" dirty="0" smtClean="0"/>
              <a:t> </a:t>
            </a:r>
          </a:p>
          <a:p>
            <a:pPr fontAlgn="auto">
              <a:spcBef>
                <a:spcPts val="0"/>
              </a:spcBef>
              <a:spcAft>
                <a:spcPts val="0"/>
              </a:spcAft>
              <a:defRPr/>
            </a:pPr>
            <a:r>
              <a:rPr lang="en-GB" b="1" dirty="0" smtClean="0"/>
              <a:t> This information needs to be prepared prior to the start of the market analysis workshop</a:t>
            </a:r>
            <a:endParaRPr lang="en-GB" dirty="0" smtClean="0">
              <a:latin typeface="Arial" pitchFamily="34" charset="0"/>
              <a:cs typeface="Arial" pitchFamily="34" charset="0"/>
            </a:endParaRPr>
          </a:p>
          <a:p>
            <a:pPr fontAlgn="auto">
              <a:spcBef>
                <a:spcPts val="0"/>
              </a:spcBef>
              <a:spcAft>
                <a:spcPts val="0"/>
              </a:spcAft>
              <a:defRPr/>
            </a:pPr>
            <a:endParaRPr lang="en-US" dirty="0" smtClean="0">
              <a:latin typeface="Arial" pitchFamily="34" charset="0"/>
              <a:cs typeface="Arial" pitchFamily="34" charset="0"/>
            </a:endParaRPr>
          </a:p>
        </p:txBody>
      </p:sp>
      <p:sp>
        <p:nvSpPr>
          <p:cNvPr id="27955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536777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u="sng" dirty="0" smtClean="0">
                <a:latin typeface="Arial" pitchFamily="34" charset="0"/>
                <a:cs typeface="Arial" pitchFamily="34" charset="0"/>
              </a:rPr>
              <a:t>Beginning of Day</a:t>
            </a:r>
            <a:r>
              <a:rPr lang="en-GB" b="1" u="sng" baseline="0" dirty="0" smtClean="0">
                <a:latin typeface="Arial" pitchFamily="34" charset="0"/>
                <a:cs typeface="Arial" pitchFamily="34" charset="0"/>
              </a:rPr>
              <a:t> 2</a:t>
            </a:r>
          </a:p>
          <a:p>
            <a:pPr>
              <a:spcBef>
                <a:spcPct val="0"/>
              </a:spcBef>
            </a:pPr>
            <a:endParaRPr lang="en-GB" b="1" u="sng" baseline="0" dirty="0" smtClean="0">
              <a:latin typeface="Arial" pitchFamily="34" charset="0"/>
              <a:cs typeface="Arial" pitchFamily="34" charset="0"/>
            </a:endParaRPr>
          </a:p>
          <a:p>
            <a:pPr>
              <a:spcBef>
                <a:spcPct val="0"/>
              </a:spcBef>
            </a:pPr>
            <a:r>
              <a:rPr lang="en-GB" b="1" u="none" baseline="0" dirty="0" smtClean="0">
                <a:latin typeface="Arial" pitchFamily="34" charset="0"/>
                <a:cs typeface="Arial" pitchFamily="34" charset="0"/>
              </a:rPr>
              <a:t>Review of Day 1: </a:t>
            </a:r>
          </a:p>
          <a:p>
            <a:pPr>
              <a:spcBef>
                <a:spcPct val="0"/>
              </a:spcBef>
            </a:pPr>
            <a:endParaRPr lang="en-GB" b="1" u="none" baseline="0" dirty="0" smtClean="0">
              <a:latin typeface="Arial" pitchFamily="34" charset="0"/>
              <a:cs typeface="Arial" pitchFamily="34" charset="0"/>
            </a:endParaRPr>
          </a:p>
          <a:p>
            <a:pPr>
              <a:spcBef>
                <a:spcPct val="0"/>
              </a:spcBef>
            </a:pPr>
            <a:endParaRPr lang="en-GB" b="1" u="none" dirty="0" smtClean="0">
              <a:latin typeface="Arial" pitchFamily="34" charset="0"/>
              <a:cs typeface="Arial" pitchFamily="34" charset="0"/>
            </a:endParaRPr>
          </a:p>
          <a:p>
            <a:pPr>
              <a:spcBef>
                <a:spcPct val="0"/>
              </a:spcBef>
            </a:pPr>
            <a:r>
              <a:rPr lang="en-GB" b="1" u="none" dirty="0" smtClean="0">
                <a:latin typeface="Arial" pitchFamily="34" charset="0"/>
                <a:cs typeface="Arial" pitchFamily="34" charset="0"/>
              </a:rPr>
              <a:t>Timing: Review</a:t>
            </a:r>
            <a:r>
              <a:rPr lang="en-GB" b="1" u="none" baseline="0" dirty="0" smtClean="0">
                <a:latin typeface="Arial" pitchFamily="34" charset="0"/>
                <a:cs typeface="Arial" pitchFamily="34" charset="0"/>
              </a:rPr>
              <a:t> and all slides up to first activity: 45 minutes</a:t>
            </a:r>
          </a:p>
          <a:p>
            <a:pPr>
              <a:spcBef>
                <a:spcPct val="0"/>
              </a:spcBef>
            </a:pPr>
            <a:r>
              <a:rPr lang="en-GB" b="1" u="none" baseline="0" dirty="0" smtClean="0">
                <a:latin typeface="Arial" pitchFamily="34" charset="0"/>
                <a:cs typeface="Arial" pitchFamily="34" charset="0"/>
              </a:rPr>
              <a:t>First activity: 30 minutes plus </a:t>
            </a:r>
            <a:r>
              <a:rPr lang="en-GB" b="1" u="none" baseline="0" dirty="0" err="1" smtClean="0">
                <a:latin typeface="Arial" pitchFamily="34" charset="0"/>
                <a:cs typeface="Arial" pitchFamily="34" charset="0"/>
              </a:rPr>
              <a:t>gallary</a:t>
            </a:r>
            <a:r>
              <a:rPr lang="en-GB" b="1" u="none" baseline="0" dirty="0" smtClean="0">
                <a:latin typeface="Arial" pitchFamily="34" charset="0"/>
                <a:cs typeface="Arial" pitchFamily="34" charset="0"/>
              </a:rPr>
              <a:t> walk: 45 minutes</a:t>
            </a:r>
          </a:p>
          <a:p>
            <a:pPr>
              <a:spcBef>
                <a:spcPct val="0"/>
              </a:spcBef>
            </a:pPr>
            <a:r>
              <a:rPr lang="en-GB" b="1" u="none" baseline="0" dirty="0" smtClean="0">
                <a:latin typeface="Arial" pitchFamily="34" charset="0"/>
                <a:cs typeface="Arial" pitchFamily="34" charset="0"/>
              </a:rPr>
              <a:t>Break</a:t>
            </a:r>
            <a:endParaRPr lang="en-GB" b="1" u="none" dirty="0" smtClean="0">
              <a:latin typeface="Arial" pitchFamily="34" charset="0"/>
              <a:cs typeface="Arial" pitchFamily="34" charset="0"/>
            </a:endParaRPr>
          </a:p>
        </p:txBody>
      </p:sp>
      <p:sp>
        <p:nvSpPr>
          <p:cNvPr id="28058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298411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t>Key Information – for reference BEN</a:t>
            </a:r>
          </a:p>
          <a:p>
            <a:pPr>
              <a:spcBef>
                <a:spcPct val="0"/>
              </a:spcBef>
            </a:pPr>
            <a:r>
              <a:rPr lang="en-GB" dirty="0" smtClean="0"/>
              <a:t>To select critical markets, you need to sure of the scenario, what responses you are aiming to support and what are the </a:t>
            </a:r>
            <a:r>
              <a:rPr lang="en-GB" b="1" dirty="0" smtClean="0"/>
              <a:t>specific needs </a:t>
            </a:r>
            <a:r>
              <a:rPr lang="en-GB" dirty="0" smtClean="0"/>
              <a:t>for the </a:t>
            </a:r>
            <a:r>
              <a:rPr lang="en-GB" b="1" dirty="0" smtClean="0"/>
              <a:t>selected target group</a:t>
            </a:r>
            <a:r>
              <a:rPr lang="en-GB" dirty="0" smtClean="0"/>
              <a:t>. </a:t>
            </a:r>
          </a:p>
          <a:p>
            <a:pPr>
              <a:spcBef>
                <a:spcPct val="0"/>
              </a:spcBef>
            </a:pPr>
            <a:r>
              <a:rPr lang="en-GB" dirty="0" smtClean="0"/>
              <a:t> </a:t>
            </a:r>
          </a:p>
          <a:p>
            <a:pPr>
              <a:spcBef>
                <a:spcPct val="0"/>
              </a:spcBef>
            </a:pPr>
            <a:r>
              <a:rPr lang="en-GB" dirty="0" smtClean="0"/>
              <a:t>The choice of critical markets will vary for different people/livelihood groups. </a:t>
            </a:r>
          </a:p>
          <a:p>
            <a:pPr>
              <a:spcBef>
                <a:spcPct val="0"/>
              </a:spcBef>
            </a:pPr>
            <a:endParaRPr lang="en-GB" dirty="0" smtClean="0"/>
          </a:p>
          <a:p>
            <a:pPr>
              <a:spcBef>
                <a:spcPct val="0"/>
              </a:spcBef>
            </a:pPr>
            <a:r>
              <a:rPr lang="en-GB" dirty="0" smtClean="0"/>
              <a:t>Every crop, non-food item, or service has its own particular market system. This means that it is necessary to decide pragmatically which market systems - i.e. which items, crops, products are most critical for the market analysis.</a:t>
            </a:r>
          </a:p>
          <a:p>
            <a:pPr>
              <a:spcBef>
                <a:spcPct val="0"/>
              </a:spcBef>
            </a:pPr>
            <a:endParaRPr lang="en-GB" dirty="0" smtClean="0"/>
          </a:p>
          <a:p>
            <a:r>
              <a:rPr lang="en-GB" sz="1200" b="1" kern="1200" dirty="0" smtClean="0">
                <a:solidFill>
                  <a:schemeClr val="tx1"/>
                </a:solidFill>
                <a:latin typeface="+mn-lt"/>
                <a:ea typeface="+mn-ea"/>
                <a:cs typeface="+mn-cs"/>
              </a:rPr>
              <a:t>Supporting Resources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Reference to EMMA book, Chapter Step 2 “Market selection”, Page 50 / Box 2.7 / Box 2.9</a:t>
            </a:r>
            <a:endParaRPr lang="en-GB" dirty="0" smtClean="0"/>
          </a:p>
        </p:txBody>
      </p:sp>
      <p:sp>
        <p:nvSpPr>
          <p:cNvPr id="28160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81131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a:p>
            <a:pPr>
              <a:spcBef>
                <a:spcPct val="0"/>
              </a:spcBef>
            </a:pPr>
            <a:r>
              <a:rPr lang="en-GB" dirty="0" smtClean="0">
                <a:latin typeface="Arial" pitchFamily="34" charset="0"/>
                <a:cs typeface="Arial" pitchFamily="34" charset="0"/>
              </a:rPr>
              <a:t>Highlight - </a:t>
            </a:r>
            <a:r>
              <a:rPr lang="en-GB" dirty="0" smtClean="0"/>
              <a:t>Can be for survival AND/OR protecting livelihoods. </a:t>
            </a:r>
          </a:p>
          <a:p>
            <a:pPr>
              <a:spcBef>
                <a:spcPct val="0"/>
              </a:spcBef>
            </a:pPr>
            <a:endParaRPr lang="en-GB" dirty="0" smtClean="0"/>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Critical markets: step 2 page 45</a:t>
            </a:r>
          </a:p>
          <a:p>
            <a:pPr>
              <a:spcBef>
                <a:spcPct val="0"/>
              </a:spcBef>
            </a:pPr>
            <a:endParaRPr lang="en-GB" dirty="0" smtClean="0">
              <a:latin typeface="Arial" pitchFamily="34" charset="0"/>
              <a:cs typeface="Arial" pitchFamily="34" charset="0"/>
            </a:endParaRPr>
          </a:p>
        </p:txBody>
      </p:sp>
      <p:sp>
        <p:nvSpPr>
          <p:cNvPr id="28262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479841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BEN</a:t>
            </a:r>
          </a:p>
          <a:p>
            <a:pPr>
              <a:spcBef>
                <a:spcPct val="0"/>
              </a:spcBef>
            </a:pPr>
            <a:r>
              <a:rPr lang="en-GB" dirty="0" smtClean="0"/>
              <a:t>Elicit what people think these different markets might be. (survival is the supply market  -</a:t>
            </a:r>
            <a:r>
              <a:rPr lang="en-GB" b="1" dirty="0" smtClean="0"/>
              <a:t>access</a:t>
            </a:r>
            <a:r>
              <a:rPr lang="en-GB" dirty="0" smtClean="0"/>
              <a:t> to basic goods and services), </a:t>
            </a:r>
          </a:p>
          <a:p>
            <a:pPr>
              <a:spcBef>
                <a:spcPct val="0"/>
              </a:spcBef>
            </a:pPr>
            <a:r>
              <a:rPr lang="en-GB" dirty="0" smtClean="0"/>
              <a:t>protecting livelihoods can be supply and income (selling produce/services/goods) markets)</a:t>
            </a: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Critical markets: step 2 page 45</a:t>
            </a:r>
          </a:p>
          <a:p>
            <a:pPr>
              <a:spcBef>
                <a:spcPct val="0"/>
              </a:spcBef>
            </a:pPr>
            <a:r>
              <a:rPr lang="en-GB" dirty="0" smtClean="0">
                <a:latin typeface="Arial" pitchFamily="34" charset="0"/>
                <a:cs typeface="Arial" pitchFamily="34" charset="0"/>
              </a:rPr>
              <a:t>Box 2.2 three categories of critical market systems</a:t>
            </a:r>
          </a:p>
          <a:p>
            <a:pPr>
              <a:spcBef>
                <a:spcPct val="0"/>
              </a:spcBef>
            </a:pPr>
            <a:r>
              <a:rPr lang="en-GB" dirty="0" smtClean="0">
                <a:latin typeface="Arial" pitchFamily="34" charset="0"/>
                <a:cs typeface="Arial" pitchFamily="34" charset="0"/>
              </a:rPr>
              <a:t>PAGE 48 difference between need and critical market</a:t>
            </a:r>
          </a:p>
          <a:p>
            <a:pPr>
              <a:spcBef>
                <a:spcPct val="0"/>
              </a:spcBef>
            </a:pPr>
            <a:r>
              <a:rPr lang="en-GB" dirty="0" smtClean="0">
                <a:latin typeface="Arial" pitchFamily="34" charset="0"/>
                <a:cs typeface="Arial" pitchFamily="34" charset="0"/>
              </a:rPr>
              <a:t>=&gt; What is key need? Income to access basic needs / covering basic needs</a:t>
            </a:r>
          </a:p>
        </p:txBody>
      </p:sp>
      <p:sp>
        <p:nvSpPr>
          <p:cNvPr id="28365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5173804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39775"/>
            <a:ext cx="4933950" cy="3700463"/>
          </a:xfrm>
        </p:spPr>
      </p:sp>
      <p:sp>
        <p:nvSpPr>
          <p:cNvPr id="3" name="Notes Placeholder 2"/>
          <p:cNvSpPr>
            <a:spLocks noGrp="1"/>
          </p:cNvSpPr>
          <p:nvPr>
            <p:ph type="body" idx="1"/>
          </p:nvPr>
        </p:nvSpPr>
        <p:spPr/>
        <p:txBody>
          <a:bodyPr>
            <a:normAutofit/>
          </a:bodyPr>
          <a:lstStyle/>
          <a:p>
            <a:r>
              <a:rPr lang="en-GB" b="1" dirty="0" smtClean="0"/>
              <a:t>PUT THIS IN A FLIP CHART TO DISPLAY IN THE TRAINING ROOM</a:t>
            </a:r>
          </a:p>
          <a:p>
            <a:r>
              <a:rPr lang="en-GB" b="1" dirty="0" smtClean="0"/>
              <a:t>BEN</a:t>
            </a:r>
          </a:p>
          <a:p>
            <a:endParaRPr lang="en-GB" b="1" dirty="0" smtClean="0"/>
          </a:p>
          <a:p>
            <a:r>
              <a:rPr lang="en-GB" b="1" dirty="0" smtClean="0"/>
              <a:t>Survival:</a:t>
            </a:r>
          </a:p>
          <a:p>
            <a:r>
              <a:rPr lang="en-GB" dirty="0" smtClean="0"/>
              <a:t>Supply = Market</a:t>
            </a:r>
            <a:r>
              <a:rPr lang="en-GB" baseline="0" dirty="0" smtClean="0"/>
              <a:t> systems that provide food, essential household items, or services to meet urgent survival needs.</a:t>
            </a:r>
          </a:p>
          <a:p>
            <a:endParaRPr lang="en-GB" baseline="0" dirty="0" smtClean="0"/>
          </a:p>
          <a:p>
            <a:r>
              <a:rPr lang="en-GB" b="1" baseline="0" dirty="0" smtClean="0"/>
              <a:t>Livelihoods:</a:t>
            </a:r>
          </a:p>
          <a:p>
            <a:r>
              <a:rPr lang="en-GB" baseline="0" dirty="0" smtClean="0"/>
              <a:t>Supply = Market systems that provide essential tools, replace assets, provide agricultural inputs, or deliver vital services.</a:t>
            </a:r>
          </a:p>
          <a:p>
            <a:r>
              <a:rPr lang="en-GB" dirty="0" smtClean="0"/>
              <a:t>Income = Market systems that provide jobs, create demand for wage labour, or provide buyers for target groups own production.</a:t>
            </a:r>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226304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BEN</a:t>
            </a:r>
          </a:p>
          <a:p>
            <a:pPr>
              <a:spcBef>
                <a:spcPct val="0"/>
              </a:spcBef>
            </a:pPr>
            <a:r>
              <a:rPr lang="en-GB" dirty="0" smtClean="0"/>
              <a:t>The choice of critical markets will vary for different people/livelihood groups. For example – in the taxi mapping exercise – for the drivers, the map is an income market, but for the customer, it is a supply market. </a:t>
            </a:r>
          </a:p>
          <a:p>
            <a:pPr>
              <a:spcBef>
                <a:spcPct val="0"/>
              </a:spcBef>
            </a:pPr>
            <a:endParaRPr lang="en-GB" dirty="0" smtClean="0"/>
          </a:p>
          <a:p>
            <a:pPr>
              <a:spcBef>
                <a:spcPct val="0"/>
              </a:spcBef>
            </a:pPr>
            <a:r>
              <a:rPr lang="en-GB" dirty="0" smtClean="0"/>
              <a:t>The choice of critical commodity and service markets, therefore, must be based on the needs of the </a:t>
            </a:r>
            <a:r>
              <a:rPr lang="en-GB" b="1" dirty="0" smtClean="0"/>
              <a:t>target group </a:t>
            </a:r>
            <a:r>
              <a:rPr lang="en-GB" dirty="0" smtClean="0"/>
              <a:t>that you have selected. Market analysis is NOT a standalone process, but depends on prior information on needs. </a:t>
            </a:r>
          </a:p>
          <a:p>
            <a:pPr>
              <a:spcBef>
                <a:spcPct val="0"/>
              </a:spcBef>
            </a:pPr>
            <a:endParaRPr lang="en-GB" dirty="0" smtClean="0"/>
          </a:p>
        </p:txBody>
      </p:sp>
      <p:sp>
        <p:nvSpPr>
          <p:cNvPr id="28467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0512237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a:p>
            <a:pPr>
              <a:spcBef>
                <a:spcPct val="0"/>
              </a:spcBef>
            </a:pPr>
            <a:r>
              <a:rPr lang="en-GB" dirty="0" smtClean="0"/>
              <a:t>a critical market depends on perspective of group – we need to focus on target group. </a:t>
            </a:r>
          </a:p>
          <a:p>
            <a:pPr>
              <a:spcBef>
                <a:spcPct val="0"/>
              </a:spcBef>
            </a:pPr>
            <a:endParaRPr lang="en-GB" dirty="0" smtClean="0"/>
          </a:p>
          <a:p>
            <a:pPr>
              <a:spcBef>
                <a:spcPct val="0"/>
              </a:spcBef>
            </a:pPr>
            <a:r>
              <a:rPr lang="en-GB" dirty="0" smtClean="0"/>
              <a:t>Read example and elicit what needs could be</a:t>
            </a:r>
          </a:p>
          <a:p>
            <a:pPr>
              <a:spcBef>
                <a:spcPct val="0"/>
              </a:spcBef>
            </a:pPr>
            <a:endParaRPr lang="en-GB" dirty="0" smtClean="0"/>
          </a:p>
          <a:p>
            <a:pPr>
              <a:spcBef>
                <a:spcPct val="0"/>
              </a:spcBef>
            </a:pPr>
            <a:r>
              <a:rPr lang="en-GB" dirty="0" smtClean="0"/>
              <a:t>From EMMA toolkit box 2.4</a:t>
            </a:r>
          </a:p>
          <a:p>
            <a:pPr>
              <a:spcBef>
                <a:spcPct val="0"/>
              </a:spcBef>
            </a:pPr>
            <a:endParaRPr lang="en-GB" dirty="0" smtClean="0"/>
          </a:p>
          <a:p>
            <a:pPr>
              <a:spcBef>
                <a:spcPct val="0"/>
              </a:spcBef>
            </a:pPr>
            <a:endParaRPr lang="en-GB" dirty="0" smtClean="0"/>
          </a:p>
          <a:p>
            <a:pPr>
              <a:spcBef>
                <a:spcPct val="0"/>
              </a:spcBef>
            </a:pPr>
            <a:r>
              <a:rPr lang="en-GB" dirty="0" smtClean="0"/>
              <a:t>NOTE: This</a:t>
            </a:r>
            <a:r>
              <a:rPr lang="en-GB" baseline="0" dirty="0" smtClean="0"/>
              <a:t> slide needs work/more specificity. It was confusing to participants.</a:t>
            </a:r>
            <a:endParaRPr lang="en-GB" dirty="0" smtClean="0"/>
          </a:p>
        </p:txBody>
      </p:sp>
      <p:sp>
        <p:nvSpPr>
          <p:cNvPr id="28570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6948661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p:txBody>
      </p:sp>
      <p:sp>
        <p:nvSpPr>
          <p:cNvPr id="286724"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44147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 why is EMMA/market analysis essential to situation analysis and therefore to response analysis? What does it bring to response analysis? How can it provide additional elements for more innovative and appropriate programming?</a:t>
            </a:r>
          </a:p>
          <a:p>
            <a:pPr>
              <a:spcBef>
                <a:spcPct val="0"/>
              </a:spcBef>
            </a:pPr>
            <a:r>
              <a:rPr lang="en-GB" b="1" dirty="0" smtClean="0">
                <a:latin typeface="Arial" pitchFamily="34" charset="0"/>
                <a:cs typeface="Arial" pitchFamily="34" charset="0"/>
              </a:rPr>
              <a:t>Ben</a:t>
            </a:r>
          </a:p>
          <a:p>
            <a:pPr>
              <a:spcBef>
                <a:spcPct val="0"/>
              </a:spcBef>
            </a:pPr>
            <a:r>
              <a:rPr lang="en-GB" b="1" dirty="0" smtClean="0">
                <a:latin typeface="Arial" pitchFamily="34" charset="0"/>
                <a:cs typeface="Arial" pitchFamily="34" charset="0"/>
              </a:rPr>
              <a:t>3 minutes</a:t>
            </a: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 </a:t>
            </a:r>
          </a:p>
        </p:txBody>
      </p:sp>
      <p:sp>
        <p:nvSpPr>
          <p:cNvPr id="23450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76365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p:spPr>
      </p:sp>
      <p:sp>
        <p:nvSpPr>
          <p:cNvPr id="287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1200" kern="1200" dirty="0" smtClean="0">
                <a:solidFill>
                  <a:schemeClr val="tx1"/>
                </a:solidFill>
                <a:latin typeface="+mn-lt"/>
                <a:ea typeface="+mn-ea"/>
                <a:cs typeface="+mn-cs"/>
              </a:rPr>
              <a:t>INES</a:t>
            </a:r>
          </a:p>
          <a:p>
            <a:pPr>
              <a:spcBef>
                <a:spcPct val="0"/>
              </a:spcBef>
            </a:pPr>
            <a:r>
              <a:rPr lang="en-GB" sz="1200" kern="1200" dirty="0" smtClean="0">
                <a:solidFill>
                  <a:schemeClr val="tx1"/>
                </a:solidFill>
                <a:latin typeface="+mn-lt"/>
                <a:ea typeface="+mn-ea"/>
                <a:cs typeface="+mn-cs"/>
              </a:rPr>
              <a:t>The choice of critical commodity and service markets must be based on the needs of the target group that you have selected. </a:t>
            </a:r>
          </a:p>
          <a:p>
            <a:pPr>
              <a:spcBef>
                <a:spcPct val="0"/>
              </a:spcBef>
            </a:pPr>
            <a:endParaRPr lang="en-GB" sz="1200" kern="1200" dirty="0" smtClean="0">
              <a:solidFill>
                <a:schemeClr val="tx1"/>
              </a:solidFill>
              <a:latin typeface="+mn-lt"/>
              <a:ea typeface="+mn-ea"/>
              <a:cs typeface="+mn-cs"/>
            </a:endParaRPr>
          </a:p>
          <a:p>
            <a:pPr>
              <a:spcBef>
                <a:spcPct val="0"/>
              </a:spcBef>
            </a:pPr>
            <a:r>
              <a:rPr lang="en-GB" sz="1200" kern="1200" dirty="0" smtClean="0">
                <a:solidFill>
                  <a:schemeClr val="tx1"/>
                </a:solidFill>
                <a:latin typeface="+mn-lt"/>
                <a:ea typeface="+mn-ea"/>
                <a:cs typeface="+mn-cs"/>
              </a:rPr>
              <a:t>Market analysis is NOT a standalone process, but depends of this information. </a:t>
            </a:r>
          </a:p>
          <a:p>
            <a:pPr>
              <a:spcBef>
                <a:spcPct val="0"/>
              </a:spcBef>
            </a:pPr>
            <a:endParaRPr lang="en-GB" sz="1200" kern="1200" dirty="0" smtClean="0">
              <a:solidFill>
                <a:schemeClr val="tx1"/>
              </a:solidFill>
              <a:latin typeface="+mn-lt"/>
              <a:ea typeface="+mn-ea"/>
              <a:cs typeface="+mn-cs"/>
            </a:endParaRPr>
          </a:p>
          <a:p>
            <a:pPr>
              <a:spcBef>
                <a:spcPct val="0"/>
              </a:spcBef>
            </a:pPr>
            <a:r>
              <a:rPr lang="en-GB" sz="1200" kern="1200" dirty="0" smtClean="0">
                <a:solidFill>
                  <a:schemeClr val="tx1"/>
                </a:solidFill>
                <a:latin typeface="+mn-lt"/>
                <a:ea typeface="+mn-ea"/>
                <a:cs typeface="+mn-cs"/>
              </a:rPr>
              <a:t>Needs analysis needs to be done PRIOR to market</a:t>
            </a:r>
            <a:r>
              <a:rPr lang="en-GB" sz="1200" kern="1200" baseline="0" dirty="0" smtClean="0">
                <a:solidFill>
                  <a:schemeClr val="tx1"/>
                </a:solidFill>
                <a:latin typeface="+mn-lt"/>
                <a:ea typeface="+mn-ea"/>
                <a:cs typeface="+mn-cs"/>
              </a:rPr>
              <a:t> assessment</a:t>
            </a:r>
            <a:endParaRPr lang="en-GB" dirty="0" smtClean="0"/>
          </a:p>
        </p:txBody>
      </p:sp>
      <p:sp>
        <p:nvSpPr>
          <p:cNvPr id="287748"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104095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a:p>
            <a:pPr>
              <a:spcBef>
                <a:spcPct val="0"/>
              </a:spcBef>
            </a:pPr>
            <a:r>
              <a:rPr lang="en-GB" dirty="0" smtClean="0"/>
              <a:t>BROKE HERE</a:t>
            </a:r>
          </a:p>
        </p:txBody>
      </p:sp>
      <p:sp>
        <p:nvSpPr>
          <p:cNvPr id="288772"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856314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BEN</a:t>
            </a: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5371427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3799117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a:spcBef>
                <a:spcPct val="0"/>
              </a:spcBef>
            </a:pPr>
            <a:r>
              <a:rPr lang="en-GB" dirty="0" smtClean="0"/>
              <a:t>BEN </a:t>
            </a:r>
          </a:p>
          <a:p>
            <a:pPr>
              <a:spcBef>
                <a:spcPct val="0"/>
              </a:spcBef>
            </a:pPr>
            <a:r>
              <a:rPr lang="en-GB" dirty="0" smtClean="0"/>
              <a:t>To help narrow the options, think about: </a:t>
            </a:r>
          </a:p>
          <a:p>
            <a:pPr>
              <a:spcBef>
                <a:spcPct val="0"/>
              </a:spcBef>
            </a:pPr>
            <a:endParaRPr lang="en-GB" dirty="0" smtClean="0"/>
          </a:p>
          <a:p>
            <a:pPr fontAlgn="auto">
              <a:spcAft>
                <a:spcPts val="600"/>
              </a:spcAft>
              <a:buClr>
                <a:srgbClr val="008000"/>
              </a:buClr>
              <a:buNone/>
              <a:defRPr/>
            </a:pPr>
            <a:r>
              <a:rPr lang="en-US" sz="2400" b="1" dirty="0" smtClean="0">
                <a:solidFill>
                  <a:srgbClr val="FF0000"/>
                </a:solidFill>
                <a:latin typeface="Arial" pitchFamily="34" charset="0"/>
                <a:cs typeface="Arial" pitchFamily="34" charset="0"/>
              </a:rPr>
              <a:t>Filtering logic: </a:t>
            </a:r>
          </a:p>
          <a:p>
            <a:pPr marL="541338" lvl="1" indent="-360363" fontAlgn="auto">
              <a:lnSpc>
                <a:spcPct val="150000"/>
              </a:lnSpc>
              <a:spcBef>
                <a:spcPct val="0"/>
              </a:spcBef>
              <a:spcAft>
                <a:spcPts val="0"/>
              </a:spcAft>
              <a:buClr>
                <a:srgbClr val="008000"/>
              </a:buClr>
              <a:buFont typeface="Wingdings" pitchFamily="2" charset="2"/>
              <a:buChar char="Ø"/>
              <a:defRPr/>
            </a:pPr>
            <a:r>
              <a:rPr lang="en-US" sz="2000" dirty="0" smtClean="0">
                <a:cs typeface="Arial" pitchFamily="34" charset="0"/>
              </a:rPr>
              <a:t>What are the most significant or urgent </a:t>
            </a:r>
            <a:r>
              <a:rPr lang="en-US" sz="2000" dirty="0" smtClean="0">
                <a:solidFill>
                  <a:srgbClr val="FF0000"/>
                </a:solidFill>
                <a:cs typeface="Arial" pitchFamily="34" charset="0"/>
              </a:rPr>
              <a:t>needs</a:t>
            </a:r>
            <a:r>
              <a:rPr lang="en-US" sz="2000" dirty="0" smtClean="0">
                <a:cs typeface="Arial" pitchFamily="34" charset="0"/>
              </a:rPr>
              <a:t> of affected populations? </a:t>
            </a:r>
          </a:p>
          <a:p>
            <a:pPr marL="541338" lvl="1" indent="-360363" fontAlgn="auto">
              <a:lnSpc>
                <a:spcPct val="150000"/>
              </a:lnSpc>
              <a:spcBef>
                <a:spcPct val="0"/>
              </a:spcBef>
              <a:spcAft>
                <a:spcPts val="0"/>
              </a:spcAft>
              <a:buClr>
                <a:srgbClr val="008000"/>
              </a:buClr>
              <a:buFont typeface="Wingdings" pitchFamily="2" charset="2"/>
              <a:buChar char="Ø"/>
              <a:defRPr/>
            </a:pPr>
            <a:r>
              <a:rPr lang="en-GB" sz="2000" dirty="0" smtClean="0"/>
              <a:t>Which </a:t>
            </a:r>
            <a:r>
              <a:rPr lang="en-GB" sz="2000" dirty="0" smtClean="0">
                <a:solidFill>
                  <a:srgbClr val="FF0000"/>
                </a:solidFill>
              </a:rPr>
              <a:t>market systems </a:t>
            </a:r>
            <a:r>
              <a:rPr lang="en-GB" sz="2000" dirty="0" smtClean="0"/>
              <a:t>are </a:t>
            </a:r>
            <a:r>
              <a:rPr lang="en-GB" sz="2000" i="1" dirty="0" smtClean="0"/>
              <a:t>most significant or urgent </a:t>
            </a:r>
            <a:r>
              <a:rPr lang="en-GB" sz="2000" dirty="0" smtClean="0"/>
              <a:t>for protecting the life and livelihoods of women and men?</a:t>
            </a:r>
          </a:p>
          <a:p>
            <a:pPr marL="541338" lvl="1" indent="-360363" fontAlgn="auto">
              <a:lnSpc>
                <a:spcPct val="150000"/>
              </a:lnSpc>
              <a:spcBef>
                <a:spcPct val="0"/>
              </a:spcBef>
              <a:spcAft>
                <a:spcPts val="0"/>
              </a:spcAft>
              <a:buClr>
                <a:srgbClr val="008000"/>
              </a:buClr>
              <a:buFont typeface="Wingdings" pitchFamily="2" charset="2"/>
              <a:buChar char="Ø"/>
              <a:defRPr/>
            </a:pPr>
            <a:r>
              <a:rPr lang="en-US" sz="2000" dirty="0" smtClean="0">
                <a:cs typeface="Arial" pitchFamily="34" charset="0"/>
              </a:rPr>
              <a:t>Which are the </a:t>
            </a:r>
            <a:r>
              <a:rPr lang="en-US" sz="2000" dirty="0" smtClean="0">
                <a:solidFill>
                  <a:srgbClr val="FF0000"/>
                </a:solidFill>
                <a:cs typeface="Arial" pitchFamily="34" charset="0"/>
              </a:rPr>
              <a:t>most affected market systems</a:t>
            </a:r>
          </a:p>
          <a:p>
            <a:pPr marL="541338" lvl="1" indent="-360363" fontAlgn="auto">
              <a:lnSpc>
                <a:spcPct val="150000"/>
              </a:lnSpc>
              <a:spcBef>
                <a:spcPct val="0"/>
              </a:spcBef>
              <a:spcAft>
                <a:spcPts val="0"/>
              </a:spcAft>
              <a:buClr>
                <a:srgbClr val="008000"/>
              </a:buClr>
              <a:buFont typeface="Wingdings" pitchFamily="2" charset="2"/>
              <a:buChar char="Ø"/>
              <a:defRPr/>
            </a:pPr>
            <a:r>
              <a:rPr lang="en-US" sz="2000" dirty="0" smtClean="0">
                <a:cs typeface="Arial" pitchFamily="34" charset="0"/>
              </a:rPr>
              <a:t>What is (are) the need(s) that the </a:t>
            </a:r>
            <a:r>
              <a:rPr lang="en-US" sz="2000" dirty="0" smtClean="0">
                <a:solidFill>
                  <a:srgbClr val="FF0000"/>
                </a:solidFill>
                <a:cs typeface="Arial" pitchFamily="34" charset="0"/>
              </a:rPr>
              <a:t>agency intends to address</a:t>
            </a:r>
            <a:r>
              <a:rPr lang="en-US" sz="2000" dirty="0" smtClean="0">
                <a:cs typeface="Arial" pitchFamily="34" charset="0"/>
              </a:rPr>
              <a:t>? </a:t>
            </a:r>
          </a:p>
          <a:p>
            <a:pPr marL="541338" lvl="1" indent="-360363" fontAlgn="auto">
              <a:lnSpc>
                <a:spcPct val="150000"/>
              </a:lnSpc>
              <a:spcBef>
                <a:spcPct val="0"/>
              </a:spcBef>
              <a:spcAft>
                <a:spcPts val="0"/>
              </a:spcAft>
              <a:buClr>
                <a:srgbClr val="008000"/>
              </a:buClr>
              <a:buFont typeface="Wingdings" pitchFamily="2" charset="2"/>
              <a:buChar char="Ø"/>
              <a:defRPr/>
            </a:pPr>
            <a:r>
              <a:rPr lang="en-US" sz="2000" dirty="0" smtClean="0">
                <a:cs typeface="Arial" pitchFamily="34" charset="0"/>
              </a:rPr>
              <a:t>What is the </a:t>
            </a:r>
            <a:r>
              <a:rPr lang="en-US" sz="2000" dirty="0" smtClean="0">
                <a:solidFill>
                  <a:srgbClr val="FF0000"/>
                </a:solidFill>
                <a:cs typeface="Arial" pitchFamily="34" charset="0"/>
              </a:rPr>
              <a:t>potential intervention</a:t>
            </a:r>
            <a:r>
              <a:rPr lang="en-US" sz="2000" dirty="0" smtClean="0">
                <a:cs typeface="Arial" pitchFamily="34" charset="0"/>
              </a:rPr>
              <a:t>? </a:t>
            </a:r>
          </a:p>
          <a:p>
            <a:pPr marL="541338" lvl="1" indent="-360363" fontAlgn="auto">
              <a:lnSpc>
                <a:spcPct val="150000"/>
              </a:lnSpc>
              <a:spcAft>
                <a:spcPts val="0"/>
              </a:spcAft>
              <a:buFont typeface="Wingdings" pitchFamily="2" charset="2"/>
              <a:buChar char="Ø"/>
              <a:defRPr/>
            </a:pPr>
            <a:r>
              <a:rPr lang="en-US" sz="2000" dirty="0" smtClean="0">
                <a:cs typeface="Arial" pitchFamily="34" charset="0"/>
              </a:rPr>
              <a:t>What are the commodities / services we need </a:t>
            </a:r>
            <a:r>
              <a:rPr lang="en-US" sz="2000" dirty="0" smtClean="0">
                <a:solidFill>
                  <a:srgbClr val="FF0000"/>
                </a:solidFill>
                <a:cs typeface="Arial" pitchFamily="34" charset="0"/>
              </a:rPr>
              <a:t>market information </a:t>
            </a:r>
            <a:r>
              <a:rPr lang="en-US" sz="2000" dirty="0" smtClean="0">
                <a:cs typeface="Arial" pitchFamily="34" charset="0"/>
              </a:rPr>
              <a:t>on to design that intervention?</a:t>
            </a:r>
          </a:p>
          <a:p>
            <a:pPr marL="541338" indent="-360363" fontAlgn="auto">
              <a:lnSpc>
                <a:spcPct val="150000"/>
              </a:lnSpc>
              <a:spcAft>
                <a:spcPts val="0"/>
              </a:spcAft>
              <a:buFont typeface="Wingdings" pitchFamily="2" charset="2"/>
              <a:buChar char="Ø"/>
              <a:defRPr/>
            </a:pPr>
            <a:r>
              <a:rPr lang="en-GB" sz="2000" dirty="0" smtClean="0"/>
              <a:t>Which market systems fit the </a:t>
            </a:r>
            <a:r>
              <a:rPr lang="en-GB" sz="2000" dirty="0" smtClean="0">
                <a:solidFill>
                  <a:srgbClr val="FF0000"/>
                </a:solidFill>
              </a:rPr>
              <a:t>agency’s </a:t>
            </a:r>
            <a:r>
              <a:rPr lang="en-GB" sz="2000" dirty="0" err="1" smtClean="0">
                <a:solidFill>
                  <a:srgbClr val="FF0000"/>
                </a:solidFill>
              </a:rPr>
              <a:t>sectoral</a:t>
            </a:r>
            <a:r>
              <a:rPr lang="en-GB" sz="2000" dirty="0" smtClean="0">
                <a:solidFill>
                  <a:srgbClr val="FF0000"/>
                </a:solidFill>
              </a:rPr>
              <a:t> mandate and competencies</a:t>
            </a:r>
            <a:r>
              <a:rPr lang="en-GB" sz="2000" dirty="0" smtClean="0"/>
              <a:t>?</a:t>
            </a:r>
          </a:p>
          <a:p>
            <a:pPr marL="541338" indent="-360363" fontAlgn="auto">
              <a:lnSpc>
                <a:spcPct val="150000"/>
              </a:lnSpc>
              <a:spcAft>
                <a:spcPts val="0"/>
              </a:spcAft>
              <a:buFont typeface="Wingdings" pitchFamily="2" charset="2"/>
              <a:buChar char="Ø"/>
              <a:defRPr/>
            </a:pPr>
            <a:r>
              <a:rPr lang="en-GB" sz="2000" dirty="0" smtClean="0"/>
              <a:t>What are the critical issues in terms of </a:t>
            </a:r>
            <a:r>
              <a:rPr lang="en-GB" sz="2000" dirty="0" smtClean="0">
                <a:solidFill>
                  <a:srgbClr val="FF0000"/>
                </a:solidFill>
              </a:rPr>
              <a:t>response timing or seasonality</a:t>
            </a:r>
            <a:r>
              <a:rPr lang="en-GB" sz="2000" dirty="0" smtClean="0"/>
              <a:t>?</a:t>
            </a:r>
          </a:p>
          <a:p>
            <a:pPr marL="541338" indent="-360363" fontAlgn="auto">
              <a:lnSpc>
                <a:spcPct val="150000"/>
              </a:lnSpc>
              <a:spcAft>
                <a:spcPts val="0"/>
              </a:spcAft>
              <a:buFont typeface="Wingdings" pitchFamily="2" charset="2"/>
              <a:buChar char="Ø"/>
              <a:defRPr/>
            </a:pPr>
            <a:r>
              <a:rPr lang="en-GB" sz="2000" dirty="0" smtClean="0"/>
              <a:t>Which market systems appear to have scope for </a:t>
            </a:r>
            <a:r>
              <a:rPr lang="en-GB" sz="2000" dirty="0" smtClean="0">
                <a:solidFill>
                  <a:srgbClr val="FF0000"/>
                </a:solidFill>
              </a:rPr>
              <a:t>feasible response options</a:t>
            </a:r>
            <a:r>
              <a:rPr lang="en-GB" sz="2000" dirty="0" smtClean="0"/>
              <a:t>?</a:t>
            </a:r>
          </a:p>
          <a:p>
            <a:pPr>
              <a:spcBef>
                <a:spcPct val="0"/>
              </a:spcBef>
              <a:buFont typeface="Wingdings" pitchFamily="2" charset="2"/>
              <a:buChar char="Ø"/>
            </a:pPr>
            <a:r>
              <a:rPr lang="en-GB" dirty="0" smtClean="0"/>
              <a:t>         What are </a:t>
            </a:r>
            <a:r>
              <a:rPr lang="en-GB" i="1" dirty="0" smtClean="0"/>
              <a:t>government agencies or other large agencies </a:t>
            </a:r>
            <a:r>
              <a:rPr lang="en-GB" dirty="0" smtClean="0"/>
              <a:t>doing, or planning to do?</a:t>
            </a:r>
          </a:p>
          <a:p>
            <a:pPr>
              <a:spcBef>
                <a:spcPct val="0"/>
              </a:spcBef>
            </a:pPr>
            <a:endParaRPr lang="en-GB" dirty="0" smtClean="0"/>
          </a:p>
          <a:p>
            <a:pPr>
              <a:spcBef>
                <a:spcPct val="0"/>
              </a:spcBef>
            </a:pPr>
            <a:r>
              <a:rPr lang="en-GB" dirty="0" smtClean="0"/>
              <a:t>(EMMA toolkit pg 50)</a:t>
            </a:r>
          </a:p>
          <a:p>
            <a:pPr>
              <a:spcBef>
                <a:spcPct val="0"/>
              </a:spcBef>
            </a:pP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p:txBody>
      </p:sp>
      <p:sp>
        <p:nvSpPr>
          <p:cNvPr id="28979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243103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BEN</a:t>
            </a:r>
          </a:p>
          <a:p>
            <a:pPr>
              <a:spcBef>
                <a:spcPct val="0"/>
              </a:spcBef>
            </a:pPr>
            <a:r>
              <a:rPr lang="en-GB" dirty="0" smtClean="0"/>
              <a:t>Before the participants do this activity, Recap on objective of the baseline assessment, the target group, needs and the breadth and type of possible response by agency. </a:t>
            </a:r>
          </a:p>
          <a:p>
            <a:pPr>
              <a:spcBef>
                <a:spcPct val="0"/>
              </a:spcBef>
            </a:pPr>
            <a:endParaRPr lang="en-GB" dirty="0" smtClean="0"/>
          </a:p>
          <a:p>
            <a:pPr>
              <a:spcBef>
                <a:spcPct val="0"/>
              </a:spcBef>
            </a:pPr>
            <a:r>
              <a:rPr lang="en-GB" dirty="0" smtClean="0"/>
              <a:t>Share the ranking activity on slide, explain that each ‘candidate’ market system can be given stars – to see how strongly they fit the criteria (i.e. 3 stars for the best fit criteria, 1 (or</a:t>
            </a:r>
            <a:r>
              <a:rPr lang="en-GB" baseline="0" dirty="0" smtClean="0"/>
              <a:t> none!) for the </a:t>
            </a:r>
            <a:r>
              <a:rPr lang="en-GB" dirty="0" smtClean="0"/>
              <a:t>least) etc. </a:t>
            </a:r>
          </a:p>
          <a:p>
            <a:pPr>
              <a:spcBef>
                <a:spcPct val="0"/>
              </a:spcBef>
            </a:pPr>
            <a:r>
              <a:rPr lang="en-GB" dirty="0" smtClean="0"/>
              <a:t>Ask groups to rank their critical markets for this market assessment – remember that these criteria are not objective nor equally important. In the end market analysis teams must use their best judgement. (FROM EMMA TOOLKIT pg 53)</a:t>
            </a:r>
          </a:p>
          <a:p>
            <a:pPr>
              <a:spcBef>
                <a:spcPct val="0"/>
              </a:spcBef>
            </a:pPr>
            <a:r>
              <a:rPr lang="en-GB" dirty="0" smtClean="0"/>
              <a:t> </a:t>
            </a:r>
          </a:p>
          <a:p>
            <a:pPr>
              <a:spcBef>
                <a:spcPct val="0"/>
              </a:spcBef>
            </a:pPr>
            <a:r>
              <a:rPr lang="en-GB" b="1" dirty="0" smtClean="0"/>
              <a:t>Plenary (30 </a:t>
            </a:r>
            <a:r>
              <a:rPr lang="en-GB" b="1" dirty="0" err="1" smtClean="0"/>
              <a:t>mins</a:t>
            </a:r>
            <a:r>
              <a:rPr lang="en-GB" b="1" dirty="0" smtClean="0"/>
              <a:t>)</a:t>
            </a:r>
            <a:endParaRPr lang="en-GB" dirty="0" smtClean="0"/>
          </a:p>
          <a:p>
            <a:pPr>
              <a:spcBef>
                <a:spcPct val="0"/>
              </a:spcBef>
            </a:pPr>
            <a:r>
              <a:rPr lang="en-GB" u="sng" dirty="0" smtClean="0"/>
              <a:t>Objective:</a:t>
            </a:r>
            <a:r>
              <a:rPr lang="en-GB" dirty="0" smtClean="0"/>
              <a:t> to select the number of type of critical market systems for the baseline assessment</a:t>
            </a:r>
          </a:p>
          <a:p>
            <a:pPr>
              <a:spcBef>
                <a:spcPct val="0"/>
              </a:spcBef>
            </a:pPr>
            <a:r>
              <a:rPr lang="en-GB" u="sng" dirty="0" smtClean="0"/>
              <a:t>Resources needed: </a:t>
            </a:r>
            <a:r>
              <a:rPr lang="en-GB" dirty="0" smtClean="0"/>
              <a:t>flipcharts paper for making</a:t>
            </a:r>
            <a:r>
              <a:rPr lang="en-GB" baseline="0" dirty="0" smtClean="0"/>
              <a:t> r</a:t>
            </a:r>
            <a:r>
              <a:rPr lang="en-GB" dirty="0" smtClean="0"/>
              <a:t>anking tables for each groups</a:t>
            </a:r>
          </a:p>
          <a:p>
            <a:pPr>
              <a:spcBef>
                <a:spcPct val="0"/>
              </a:spcBef>
            </a:pPr>
            <a:r>
              <a:rPr lang="en-GB" b="1" dirty="0" smtClean="0"/>
              <a:t> </a:t>
            </a:r>
            <a:endParaRPr lang="en-GB" dirty="0" smtClean="0"/>
          </a:p>
          <a:p>
            <a:pPr>
              <a:spcBef>
                <a:spcPct val="0"/>
              </a:spcBef>
            </a:pPr>
            <a:r>
              <a:rPr lang="en-GB" b="1" dirty="0" smtClean="0"/>
              <a:t>Do a gallery walk, looking at different ranking for different markets. Discuss suggestions from each group. </a:t>
            </a:r>
            <a:endParaRPr lang="en-GB" dirty="0" smtClean="0"/>
          </a:p>
          <a:p>
            <a:pPr>
              <a:spcBef>
                <a:spcPct val="0"/>
              </a:spcBef>
            </a:pPr>
            <a:r>
              <a:rPr lang="en-GB" dirty="0" smtClean="0"/>
              <a:t>For teams unfamiliar with market analyses and approaches, we recommend selecting a maximum of three critical markets. Selection of two-three markets will depend on the number, experience and capacity of the participants. </a:t>
            </a:r>
          </a:p>
          <a:p>
            <a:pPr>
              <a:spcBef>
                <a:spcPct val="0"/>
              </a:spcBef>
            </a:pPr>
            <a:endParaRPr lang="en-GB" dirty="0" smtClean="0"/>
          </a:p>
          <a:p>
            <a:pPr>
              <a:spcBef>
                <a:spcPct val="0"/>
              </a:spcBef>
            </a:pPr>
            <a:r>
              <a:rPr lang="en-GB" dirty="0" smtClean="0"/>
              <a:t>Note: the row ‘a, b, c,</a:t>
            </a:r>
            <a:r>
              <a:rPr lang="en-GB" baseline="0" dirty="0" smtClean="0"/>
              <a:t> d,’ is to represent different critical markets.</a:t>
            </a:r>
          </a:p>
          <a:p>
            <a:pPr>
              <a:spcBef>
                <a:spcPct val="0"/>
              </a:spcBef>
            </a:pPr>
            <a:endParaRPr lang="en-GB" baseline="0" dirty="0" smtClean="0"/>
          </a:p>
          <a:p>
            <a:pPr>
              <a:spcBef>
                <a:spcPct val="0"/>
              </a:spcBef>
            </a:pPr>
            <a:r>
              <a:rPr lang="en-GB" baseline="0" dirty="0" smtClean="0"/>
              <a:t>After gallery walk, go to BREAK</a:t>
            </a:r>
            <a:endParaRPr lang="en-GB" dirty="0" smtClean="0"/>
          </a:p>
          <a:p>
            <a:pPr>
              <a:spcBef>
                <a:spcPct val="0"/>
              </a:spcBef>
            </a:pPr>
            <a:endParaRPr lang="en-GB" dirty="0" smtClean="0"/>
          </a:p>
          <a:p>
            <a:pPr>
              <a:spcBef>
                <a:spcPct val="0"/>
              </a:spcBef>
            </a:pPr>
            <a:endParaRPr lang="en-GB" dirty="0" smtClean="0"/>
          </a:p>
          <a:p>
            <a:pPr>
              <a:spcBef>
                <a:spcPct val="0"/>
              </a:spcBef>
            </a:pPr>
            <a:endParaRPr lang="en-GB" dirty="0" smtClean="0">
              <a:latin typeface="Arial" pitchFamily="34" charset="0"/>
              <a:cs typeface="Arial" pitchFamily="34" charset="0"/>
            </a:endParaRPr>
          </a:p>
        </p:txBody>
      </p:sp>
      <p:sp>
        <p:nvSpPr>
          <p:cNvPr id="29082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1672749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29184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3087328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z="1200" b="1" i="1"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INES</a:t>
            </a:r>
          </a:p>
          <a:p>
            <a:r>
              <a:rPr lang="en-GB" sz="1200" b="1" i="1" kern="1200" dirty="0" smtClean="0">
                <a:solidFill>
                  <a:schemeClr val="tx1"/>
                </a:solidFill>
                <a:latin typeface="+mn-lt"/>
                <a:ea typeface="+mn-ea"/>
                <a:cs typeface="+mn-cs"/>
              </a:rPr>
              <a:t>Suggested timing – 45 minutes</a:t>
            </a:r>
          </a:p>
          <a:p>
            <a:endParaRPr lang="en-GB" sz="1200" b="1" i="1"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Key analytical questions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‘Market systems are usually selected because agency staff have specific ideas or expectations about the operational value that EMMA will add. ‘Key analytical questions’ frame these ideas, and thus help teams to keep them in mind throughout the EMMA process’.</a:t>
            </a:r>
          </a:p>
          <a:p>
            <a:r>
              <a:rPr lang="en-GB" sz="1200" kern="1200" dirty="0" smtClean="0">
                <a:solidFill>
                  <a:schemeClr val="tx1"/>
                </a:solidFill>
                <a:latin typeface="+mn-lt"/>
                <a:ea typeface="+mn-ea"/>
                <a:cs typeface="+mn-cs"/>
              </a:rPr>
              <a:t>(EMMA toolkit pg 46)</a:t>
            </a:r>
          </a:p>
          <a:p>
            <a:pPr>
              <a:spcBef>
                <a:spcPct val="0"/>
              </a:spcBef>
            </a:pPr>
            <a:endParaRPr lang="en-GB" dirty="0" smtClean="0"/>
          </a:p>
          <a:p>
            <a:r>
              <a:rPr lang="en-GB" sz="1200" b="1" kern="1200" dirty="0" smtClean="0">
                <a:solidFill>
                  <a:schemeClr val="tx1"/>
                </a:solidFill>
                <a:latin typeface="+mn-lt"/>
                <a:ea typeface="+mn-ea"/>
                <a:cs typeface="+mn-cs"/>
              </a:rPr>
              <a:t>Supporting Resources</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Reference to EMMA book, Chapter Step 2 “Key analytical questions”, definition pg 46, process pages 54-56 </a:t>
            </a:r>
          </a:p>
          <a:p>
            <a:pPr>
              <a:spcBef>
                <a:spcPct val="0"/>
              </a:spcBef>
            </a:pPr>
            <a:endParaRPr lang="en-GB" dirty="0" smtClean="0"/>
          </a:p>
        </p:txBody>
      </p:sp>
      <p:sp>
        <p:nvSpPr>
          <p:cNvPr id="29286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509466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i="1" dirty="0" smtClean="0"/>
              <a:t>BEN</a:t>
            </a:r>
          </a:p>
          <a:p>
            <a:pPr>
              <a:spcBef>
                <a:spcPct val="0"/>
              </a:spcBef>
            </a:pPr>
            <a:r>
              <a:rPr lang="en-GB" b="1" i="1" dirty="0" smtClean="0"/>
              <a:t>Key analytical questions</a:t>
            </a:r>
            <a:endParaRPr lang="en-GB" dirty="0" smtClean="0"/>
          </a:p>
          <a:p>
            <a:pPr>
              <a:spcBef>
                <a:spcPct val="0"/>
              </a:spcBef>
            </a:pPr>
            <a:r>
              <a:rPr lang="en-GB" dirty="0" smtClean="0"/>
              <a:t>‘Market systems are usually selected because agency staff have specific ideas or expectations about the operational value that EMMA will add. ‘Key analytical questions’ frame these ideas, and thus help teams to keep them in mind throughout the EMMA process’.</a:t>
            </a:r>
          </a:p>
          <a:p>
            <a:pPr>
              <a:spcBef>
                <a:spcPct val="0"/>
              </a:spcBef>
            </a:pPr>
            <a:r>
              <a:rPr lang="en-GB" dirty="0" smtClean="0"/>
              <a:t>(EMMA toolkit pg 46)</a:t>
            </a:r>
          </a:p>
          <a:p>
            <a:pPr>
              <a:spcBef>
                <a:spcPct val="0"/>
              </a:spcBef>
            </a:pPr>
            <a:r>
              <a:rPr lang="en-GB" dirty="0" smtClean="0"/>
              <a:t> </a:t>
            </a:r>
          </a:p>
          <a:p>
            <a:pPr>
              <a:spcBef>
                <a:spcPct val="0"/>
              </a:spcBef>
            </a:pPr>
            <a:r>
              <a:rPr lang="en-GB" dirty="0" smtClean="0"/>
              <a:t>Provided that the selection process was done carefully, it should be possible to identify specific and tangible reasons for analysing the market in each selected market system. These reasons can usually be expressed as ‘key analytical questions’ which EMMA aims to answer</a:t>
            </a:r>
          </a:p>
          <a:p>
            <a:pPr>
              <a:spcBef>
                <a:spcPct val="0"/>
              </a:spcBef>
            </a:pPr>
            <a:r>
              <a:rPr lang="en-GB" dirty="0" smtClean="0"/>
              <a:t> </a:t>
            </a:r>
          </a:p>
          <a:p>
            <a:pPr>
              <a:spcBef>
                <a:spcPct val="0"/>
              </a:spcBef>
            </a:pPr>
            <a:r>
              <a:rPr lang="en-GB" dirty="0" smtClean="0"/>
              <a:t>These key questions are vitally important, because they provide the following:</a:t>
            </a:r>
          </a:p>
          <a:p>
            <a:pPr lvl="1">
              <a:spcBef>
                <a:spcPct val="0"/>
              </a:spcBef>
              <a:buFont typeface="Arial" pitchFamily="34" charset="0"/>
              <a:buChar char="•"/>
            </a:pPr>
            <a:r>
              <a:rPr lang="en-GB" dirty="0" smtClean="0"/>
              <a:t>an easily accessible explanation of the objectives for market analysis for managers;</a:t>
            </a:r>
          </a:p>
          <a:p>
            <a:pPr lvl="1">
              <a:spcBef>
                <a:spcPct val="0"/>
              </a:spcBef>
              <a:buFont typeface="Arial" pitchFamily="34" charset="0"/>
              <a:buChar char="•"/>
            </a:pPr>
            <a:r>
              <a:rPr lang="en-GB" dirty="0" smtClean="0"/>
              <a:t>a means of explaining the market analysis to colleagues, key informants, and interviewees;</a:t>
            </a:r>
          </a:p>
          <a:p>
            <a:pPr lvl="1">
              <a:spcBef>
                <a:spcPct val="0"/>
              </a:spcBef>
              <a:buFont typeface="Arial" pitchFamily="34" charset="0"/>
              <a:buChar char="•"/>
            </a:pPr>
            <a:r>
              <a:rPr lang="en-GB" dirty="0" smtClean="0"/>
              <a:t>a focus for the market assessment team’s efforts during fieldwork.</a:t>
            </a:r>
          </a:p>
          <a:p>
            <a:pPr>
              <a:spcBef>
                <a:spcPct val="0"/>
              </a:spcBef>
            </a:pPr>
            <a:r>
              <a:rPr lang="en-GB" dirty="0" smtClean="0"/>
              <a:t> </a:t>
            </a:r>
          </a:p>
          <a:p>
            <a:pPr>
              <a:spcBef>
                <a:spcPct val="0"/>
              </a:spcBef>
            </a:pPr>
            <a:r>
              <a:rPr lang="en-GB" dirty="0" smtClean="0"/>
              <a:t>However, don’t forget that this is an iterative process. The key questions are not set in stone at this stage: they will most likely change or be added to later in the process. </a:t>
            </a:r>
          </a:p>
          <a:p>
            <a:pPr>
              <a:spcBef>
                <a:spcPct val="0"/>
              </a:spcBef>
            </a:pPr>
            <a:r>
              <a:rPr lang="en-GB" dirty="0" smtClean="0"/>
              <a:t> (adapted from EMMA toolkit pg 54)</a:t>
            </a:r>
            <a:endParaRPr lang="en-US" dirty="0" smtClean="0">
              <a:latin typeface="Arial" pitchFamily="34" charset="0"/>
              <a:cs typeface="Arial" pitchFamily="34" charset="0"/>
            </a:endParaRPr>
          </a:p>
        </p:txBody>
      </p:sp>
      <p:sp>
        <p:nvSpPr>
          <p:cNvPr id="29389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2306416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a:p>
            <a:pPr>
              <a:spcBef>
                <a:spcPct val="0"/>
              </a:spcBef>
            </a:pPr>
            <a:r>
              <a:rPr lang="en-GB" dirty="0" smtClean="0"/>
              <a:t>Share some examples of key analytical questions, such as in box 2.10 on (pg 55), or others, from </a:t>
            </a:r>
            <a:r>
              <a:rPr lang="en-GB" b="1" dirty="0" smtClean="0"/>
              <a:t>personal experience</a:t>
            </a:r>
            <a:r>
              <a:rPr lang="en-GB" dirty="0" smtClean="0"/>
              <a:t> or that seem relevant/interesting.  </a:t>
            </a:r>
          </a:p>
          <a:p>
            <a:pPr>
              <a:spcBef>
                <a:spcPct val="0"/>
              </a:spcBef>
            </a:pPr>
            <a:r>
              <a:rPr lang="en-GB" dirty="0" smtClean="0"/>
              <a:t> </a:t>
            </a:r>
          </a:p>
          <a:p>
            <a:pPr>
              <a:spcBef>
                <a:spcPct val="0"/>
              </a:spcBef>
            </a:pPr>
            <a:r>
              <a:rPr lang="en-GB" dirty="0" smtClean="0"/>
              <a:t>Give a brief explanation of the context. For example: In Haiti, the market assessment team considered that CGI was a critical market, because.....the key analytical questions were as follows: </a:t>
            </a:r>
          </a:p>
          <a:p>
            <a:pPr>
              <a:spcBef>
                <a:spcPct val="0"/>
              </a:spcBef>
            </a:pPr>
            <a:endParaRPr lang="en-GB" dirty="0" smtClean="0"/>
          </a:p>
        </p:txBody>
      </p:sp>
      <p:sp>
        <p:nvSpPr>
          <p:cNvPr id="29491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48716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p:spPr>
      </p:sp>
      <p:sp>
        <p:nvSpPr>
          <p:cNvPr id="2355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cs typeface="Arial" pitchFamily="34" charset="0"/>
              </a:rPr>
              <a:t>BEN</a:t>
            </a:r>
          </a:p>
          <a:p>
            <a:pPr>
              <a:spcBef>
                <a:spcPct val="0"/>
              </a:spcBef>
            </a:pPr>
            <a:r>
              <a:rPr lang="en-GB" dirty="0" smtClean="0">
                <a:latin typeface="Arial" pitchFamily="34" charset="0"/>
                <a:cs typeface="Arial" pitchFamily="34" charset="0"/>
              </a:rPr>
              <a:t>Rules: what do we need from ourselves, other participants and from facilitators to have a conducive environment for learning and exchange?</a:t>
            </a:r>
          </a:p>
          <a:p>
            <a:pPr>
              <a:spcBef>
                <a:spcPct val="0"/>
              </a:spcBef>
            </a:pPr>
            <a:r>
              <a:rPr lang="en-GB" b="1" dirty="0" smtClean="0">
                <a:latin typeface="Arial" pitchFamily="34" charset="0"/>
                <a:cs typeface="Arial" pitchFamily="34" charset="0"/>
              </a:rPr>
              <a:t>3 minutes</a:t>
            </a:r>
          </a:p>
        </p:txBody>
      </p:sp>
      <p:sp>
        <p:nvSpPr>
          <p:cNvPr id="23552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0875421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GB" sz="1200" b="1" kern="1200" dirty="0" smtClean="0">
                <a:solidFill>
                  <a:schemeClr val="tx1"/>
                </a:solidFill>
                <a:latin typeface="+mn-lt"/>
                <a:ea typeface="+mn-ea"/>
                <a:cs typeface="+mn-cs"/>
              </a:rPr>
              <a:t>BEN</a:t>
            </a:r>
          </a:p>
          <a:p>
            <a:pPr lvl="0"/>
            <a:r>
              <a:rPr lang="en-GB" sz="1200" b="1" kern="1200" dirty="0" smtClean="0">
                <a:solidFill>
                  <a:schemeClr val="tx1"/>
                </a:solidFill>
                <a:latin typeface="+mn-lt"/>
                <a:ea typeface="+mn-ea"/>
                <a:cs typeface="+mn-cs"/>
              </a:rPr>
              <a:t>Formulation (30 </a:t>
            </a:r>
            <a:r>
              <a:rPr lang="en-GB" sz="1200" b="1" kern="1200" dirty="0" err="1" smtClean="0">
                <a:solidFill>
                  <a:schemeClr val="tx1"/>
                </a:solidFill>
                <a:latin typeface="+mn-lt"/>
                <a:ea typeface="+mn-ea"/>
                <a:cs typeface="+mn-cs"/>
              </a:rPr>
              <a:t>mins</a:t>
            </a:r>
            <a:r>
              <a:rPr lang="en-GB" sz="1200" b="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formulate key analytical questions in groups  - for each market system identified</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Flipchart/large paper and pens</a:t>
            </a:r>
          </a:p>
          <a:p>
            <a:r>
              <a:rPr lang="en-GB" sz="1200" kern="1200" dirty="0" smtClean="0">
                <a:solidFill>
                  <a:schemeClr val="tx1"/>
                </a:solidFill>
                <a:latin typeface="+mn-lt"/>
                <a:ea typeface="+mn-ea"/>
                <a:cs typeface="+mn-cs"/>
              </a:rPr>
              <a:t>In groups brainstorm list of questions that participants want the market assessment to answer. Select 3-4 most important and formulate these as key analytical questions. Record these. </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BEN</a:t>
            </a:r>
          </a:p>
          <a:p>
            <a:pPr lvl="0"/>
            <a:r>
              <a:rPr lang="en-GB" sz="1200" b="1" kern="1200" dirty="0" smtClean="0">
                <a:solidFill>
                  <a:schemeClr val="tx1"/>
                </a:solidFill>
                <a:latin typeface="+mn-lt"/>
                <a:ea typeface="+mn-ea"/>
                <a:cs typeface="+mn-cs"/>
              </a:rPr>
              <a:t>Plenary (10 </a:t>
            </a:r>
            <a:r>
              <a:rPr lang="en-GB" sz="1200" b="1" kern="1200" dirty="0" err="1" smtClean="0">
                <a:solidFill>
                  <a:schemeClr val="tx1"/>
                </a:solidFill>
                <a:latin typeface="+mn-lt"/>
                <a:ea typeface="+mn-ea"/>
                <a:cs typeface="+mn-cs"/>
              </a:rPr>
              <a:t>mins</a:t>
            </a:r>
            <a:r>
              <a:rPr lang="en-GB" sz="1200" b="1" kern="1200" dirty="0" smtClean="0">
                <a:solidFill>
                  <a:schemeClr val="tx1"/>
                </a:solidFill>
                <a:latin typeface="+mn-lt"/>
                <a:ea typeface="+mn-ea"/>
                <a:cs typeface="+mn-cs"/>
              </a:rPr>
              <a:t>)</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agree on the 3-4 most important key analytical questions for each market selected. </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lists of the suggested key analytical questions from the group work </a:t>
            </a:r>
          </a:p>
          <a:p>
            <a:r>
              <a:rPr lang="en-GB" sz="1200" kern="1200" dirty="0" smtClean="0">
                <a:solidFill>
                  <a:schemeClr val="tx1"/>
                </a:solidFill>
                <a:latin typeface="+mn-lt"/>
                <a:ea typeface="+mn-ea"/>
                <a:cs typeface="+mn-cs"/>
              </a:rPr>
              <a:t>Groups present their lists of possible key analytical questions. Other groups can comment, ask questions. As a result of the discussion, chose 3-4 key analytical questions for each market selected. Record these on evolving chart. Remind participants that this is an iterative process, and that as training and assessment proceed, these questions may well be added to/adapted. </a:t>
            </a:r>
            <a:endParaRPr lang="en-GB" sz="1200" kern="1200" dirty="0">
              <a:solidFill>
                <a:schemeClr val="tx1"/>
              </a:solidFill>
              <a:latin typeface="+mn-lt"/>
              <a:ea typeface="+mn-ea"/>
              <a:cs typeface="+mn-cs"/>
            </a:endParaRPr>
          </a:p>
        </p:txBody>
      </p:sp>
      <p:sp>
        <p:nvSpPr>
          <p:cNvPr id="29594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3488105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p:txBody>
      </p:sp>
      <p:sp>
        <p:nvSpPr>
          <p:cNvPr id="29696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1686813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a:spcBef>
                <a:spcPct val="0"/>
              </a:spcBef>
            </a:pPr>
            <a:r>
              <a:rPr lang="en-GB" sz="1300" b="1" i="1" dirty="0" smtClean="0"/>
              <a:t>BEN</a:t>
            </a:r>
          </a:p>
          <a:p>
            <a:pPr>
              <a:spcBef>
                <a:spcPct val="0"/>
              </a:spcBef>
            </a:pPr>
            <a:r>
              <a:rPr lang="en-GB" sz="1300" b="1" i="1" dirty="0" smtClean="0"/>
              <a:t>Key messages – for reference</a:t>
            </a:r>
          </a:p>
          <a:p>
            <a:pPr>
              <a:spcBef>
                <a:spcPct val="0"/>
              </a:spcBef>
            </a:pPr>
            <a:r>
              <a:rPr lang="en-GB" sz="1300" dirty="0" smtClean="0"/>
              <a:t>For the maps, it is important to compare the same given period (season) of the year, from baseline to emergency - </a:t>
            </a:r>
            <a:r>
              <a:rPr lang="en-GB" sz="1300" dirty="0" smtClean="0">
                <a:cs typeface="Arial" pitchFamily="34" charset="0"/>
              </a:rPr>
              <a:t>to compare market capacity . </a:t>
            </a:r>
            <a:r>
              <a:rPr lang="en-GB" sz="1300" dirty="0" smtClean="0"/>
              <a:t>To know which period</a:t>
            </a:r>
            <a:r>
              <a:rPr lang="en-GB" sz="1300" baseline="0" dirty="0" smtClean="0"/>
              <a:t> to choose – seasonal calendars are necessary.</a:t>
            </a:r>
            <a:endParaRPr lang="en-GB" sz="1300" dirty="0" smtClean="0"/>
          </a:p>
          <a:p>
            <a:pPr>
              <a:spcBef>
                <a:spcPct val="0"/>
              </a:spcBef>
            </a:pPr>
            <a:endParaRPr lang="en-GB" sz="1300" dirty="0" smtClean="0"/>
          </a:p>
          <a:p>
            <a:pPr>
              <a:spcBef>
                <a:spcPct val="0"/>
              </a:spcBef>
            </a:pPr>
            <a:r>
              <a:rPr lang="en-GB" sz="1300" dirty="0" smtClean="0"/>
              <a:t>WHEN and HOW OFTEN you will map the markets will depend on the aim of the assessment and the responses that you are planning to design. </a:t>
            </a:r>
          </a:p>
          <a:p>
            <a:pPr>
              <a:spcBef>
                <a:spcPct val="0"/>
              </a:spcBef>
            </a:pPr>
            <a:endParaRPr lang="en-GB" sz="1300" dirty="0" smtClean="0"/>
          </a:p>
          <a:p>
            <a:pPr>
              <a:spcBef>
                <a:spcPct val="0"/>
              </a:spcBef>
            </a:pPr>
            <a:r>
              <a:rPr lang="en-GB" sz="1300" dirty="0" smtClean="0"/>
              <a:t>For example, in an </a:t>
            </a:r>
            <a:r>
              <a:rPr lang="en-GB" sz="1300" b="1" dirty="0" smtClean="0"/>
              <a:t>emergency response</a:t>
            </a:r>
            <a:r>
              <a:rPr lang="en-GB" sz="1300" dirty="0" smtClean="0"/>
              <a:t>, you map the current date (post crisis) and compare that to the same time in a ‘normal year’. In </a:t>
            </a:r>
            <a:r>
              <a:rPr lang="en-GB" sz="1300" b="1" dirty="0" smtClean="0"/>
              <a:t>preparedness assessments </a:t>
            </a:r>
            <a:r>
              <a:rPr lang="en-GB" sz="1300" dirty="0" smtClean="0"/>
              <a:t>– you map the current market system and then project the impact of the crisis, by using past information, experience or monitoring data</a:t>
            </a:r>
          </a:p>
          <a:p>
            <a:pPr>
              <a:spcBef>
                <a:spcPct val="0"/>
              </a:spcBef>
            </a:pPr>
            <a:endParaRPr lang="en-GB" sz="1300" dirty="0" smtClean="0"/>
          </a:p>
          <a:p>
            <a:pPr>
              <a:spcBef>
                <a:spcPct val="0"/>
              </a:spcBef>
            </a:pPr>
            <a:r>
              <a:rPr lang="en-GB" sz="1300" dirty="0" smtClean="0"/>
              <a:t>Baseline years should be selected for a ‘normal’ year. In slow onset crises, it might be difficult to pin down a ‘normal time’ In this case, you should select a ‘less stressed’ year, to compare with the emergency or ‘more stressed’ year. </a:t>
            </a:r>
          </a:p>
          <a:p>
            <a:pPr>
              <a:spcBef>
                <a:spcPct val="0"/>
              </a:spcBef>
            </a:pPr>
            <a:endParaRPr lang="en-GB" sz="1300" dirty="0" smtClean="0"/>
          </a:p>
          <a:p>
            <a:pPr>
              <a:spcBef>
                <a:spcPct val="0"/>
              </a:spcBef>
              <a:defRPr/>
            </a:pPr>
            <a:r>
              <a:rPr lang="en-GB" sz="1300" dirty="0" smtClean="0"/>
              <a:t>Typically, you should choose the worst period of the crisis year and then select the same time of the normal year (for example, in </a:t>
            </a:r>
            <a:r>
              <a:rPr lang="en-GB" sz="1300" dirty="0" err="1" smtClean="0"/>
              <a:t>NGOland</a:t>
            </a:r>
            <a:r>
              <a:rPr lang="en-GB" sz="1300" dirty="0" smtClean="0"/>
              <a:t>, the impact of droughts peaked in April 2013 for the emergency year. Because of this, select April 2011 as a ‘normal year’). </a:t>
            </a:r>
          </a:p>
          <a:p>
            <a:pPr>
              <a:spcBef>
                <a:spcPct val="0"/>
              </a:spcBef>
            </a:pPr>
            <a:endParaRPr lang="en-GB" sz="1300" dirty="0" smtClean="0"/>
          </a:p>
          <a:p>
            <a:pPr>
              <a:spcBef>
                <a:spcPct val="0"/>
              </a:spcBef>
            </a:pPr>
            <a:r>
              <a:rPr lang="en-GB" sz="1300" dirty="0" smtClean="0"/>
              <a:t>In preparedness and mitigation, you may want to consider what time you will map. Will it be, for example, when the rains fail, when there is no harvest or when food security is at its lowest? If you are looking when food security is at its lowest, this is an emergency scenario and this will affect the breadth of responses generated. Conversely, if you response intentions are about mitigation, you may want to map when the rain fails, or when the harvest fails. </a:t>
            </a:r>
          </a:p>
          <a:p>
            <a:pPr>
              <a:spcBef>
                <a:spcPct val="0"/>
              </a:spcBef>
            </a:pPr>
            <a:endParaRPr lang="en-GB" dirty="0" smtClean="0"/>
          </a:p>
          <a:p>
            <a:pPr>
              <a:spcBef>
                <a:spcPct val="0"/>
              </a:spcBef>
            </a:pPr>
            <a:r>
              <a:rPr lang="en-GB" dirty="0" smtClean="0"/>
              <a:t> </a:t>
            </a:r>
          </a:p>
          <a:p>
            <a:pPr>
              <a:spcBef>
                <a:spcPct val="0"/>
              </a:spcBef>
            </a:pPr>
            <a:endParaRPr lang="en-GB" dirty="0" smtClean="0"/>
          </a:p>
        </p:txBody>
      </p:sp>
      <p:sp>
        <p:nvSpPr>
          <p:cNvPr id="29798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614533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dirty="0" smtClean="0"/>
              <a:t>BEN</a:t>
            </a:r>
          </a:p>
          <a:p>
            <a:r>
              <a:rPr lang="en-GB" dirty="0" smtClean="0"/>
              <a:t>Recap on </a:t>
            </a:r>
            <a:r>
              <a:rPr lang="en-GB" b="1" dirty="0" smtClean="0"/>
              <a:t>objectives, scenario, possible responses, target group, needs, critical markets, key analytical questions</a:t>
            </a:r>
            <a:r>
              <a:rPr lang="en-GB" dirty="0" smtClean="0"/>
              <a:t>. Point out that now we need to think about being precise with the choice of years and the time of year. </a:t>
            </a:r>
          </a:p>
          <a:p>
            <a:r>
              <a:rPr lang="en-GB" dirty="0" smtClean="0"/>
              <a:t>It is vital to map the same time of year from the baseline and the emergency map. This will incorporate seasonal changes. </a:t>
            </a:r>
          </a:p>
          <a:p>
            <a:r>
              <a:rPr lang="en-GB" dirty="0" smtClean="0"/>
              <a:t> </a:t>
            </a:r>
          </a:p>
          <a:p>
            <a:pPr marL="180975" indent="-180975">
              <a:buFont typeface="Arial" pitchFamily="34" charset="0"/>
              <a:buChar char="•"/>
            </a:pPr>
            <a:r>
              <a:rPr lang="en-GB" dirty="0" smtClean="0"/>
              <a:t>Recap the terminology of purpose of mapping baseline years and emergency years for the taxi mapping exercise. Ask</a:t>
            </a:r>
          </a:p>
          <a:p>
            <a:pPr marL="180975" lvl="0" indent="-180975">
              <a:buFont typeface="Arial" pitchFamily="34" charset="0"/>
              <a:buChar char="•"/>
            </a:pPr>
            <a:r>
              <a:rPr lang="en-GB" dirty="0" smtClean="0"/>
              <a:t>Elicit and discuss seasonal factors</a:t>
            </a:r>
          </a:p>
          <a:p>
            <a:pPr marL="180975" lvl="0" indent="-180975">
              <a:buFont typeface="Arial" pitchFamily="34" charset="0"/>
              <a:buChar char="•"/>
            </a:pPr>
            <a:r>
              <a:rPr lang="en-GB" dirty="0" smtClean="0"/>
              <a:t>At what time of the year will we map the baseline map? For what type of year?</a:t>
            </a:r>
          </a:p>
          <a:p>
            <a:pPr marL="180975" lvl="0" indent="-180975">
              <a:buFont typeface="Arial" pitchFamily="34" charset="0"/>
              <a:buChar char="•"/>
            </a:pPr>
            <a:r>
              <a:rPr lang="en-GB" dirty="0" smtClean="0"/>
              <a:t>At what time of the year will we map the emergency map? For what type of year?</a:t>
            </a:r>
          </a:p>
          <a:p>
            <a:pPr marL="180975" lvl="0" indent="-180975">
              <a:buFont typeface="Arial" pitchFamily="34" charset="0"/>
              <a:buChar char="•"/>
            </a:pPr>
            <a:r>
              <a:rPr lang="en-GB" dirty="0" smtClean="0"/>
              <a:t>Decide and finalise time frames</a:t>
            </a:r>
          </a:p>
          <a:p>
            <a:pPr>
              <a:spcBef>
                <a:spcPct val="0"/>
              </a:spcBef>
            </a:pPr>
            <a:endParaRPr lang="en-GB" dirty="0" smtClean="0">
              <a:latin typeface="Arial" pitchFamily="34" charset="0"/>
              <a:cs typeface="Arial" pitchFamily="34" charset="0"/>
            </a:endParaRPr>
          </a:p>
        </p:txBody>
      </p:sp>
      <p:sp>
        <p:nvSpPr>
          <p:cNvPr id="29901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5678629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a:p>
            <a:pPr>
              <a:spcBef>
                <a:spcPct val="0"/>
              </a:spcBef>
            </a:pPr>
            <a:r>
              <a:rPr lang="en-GB" dirty="0" smtClean="0"/>
              <a:t>Seasonal calendars are a critical part of the market analysis toolkit </a:t>
            </a:r>
          </a:p>
          <a:p>
            <a:pPr>
              <a:spcBef>
                <a:spcPct val="0"/>
              </a:spcBef>
            </a:pPr>
            <a:endParaRPr lang="en-GB" dirty="0" smtClean="0"/>
          </a:p>
          <a:p>
            <a:pPr lvl="0"/>
            <a:r>
              <a:rPr lang="en-GB" sz="1200" b="1" kern="1200" dirty="0" smtClean="0">
                <a:solidFill>
                  <a:schemeClr val="tx1"/>
                </a:solidFill>
                <a:latin typeface="+mn-lt"/>
                <a:ea typeface="+mn-ea"/>
                <a:cs typeface="+mn-cs"/>
              </a:rPr>
              <a:t>Prepare a seasonal calendar for a selected critical market system. </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create a seasonal market systems selected</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flipchart, pens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groups, create a seasonal calendar for the market system selected. Try to think broadly about what may influence the market system for the critical market selected. These calendars will help to contextualise what are emergency needs, how the market can respond to needs, and what appropriate responses may be. </a:t>
            </a:r>
          </a:p>
          <a:p>
            <a:r>
              <a:rPr lang="en-GB" sz="1200" kern="1200" dirty="0" smtClean="0">
                <a:solidFill>
                  <a:schemeClr val="tx1"/>
                </a:solidFill>
                <a:latin typeface="+mn-lt"/>
                <a:ea typeface="+mn-ea"/>
                <a:cs typeface="+mn-cs"/>
              </a:rPr>
              <a:t>Keep seasonal calendars </a:t>
            </a:r>
          </a:p>
          <a:p>
            <a:pPr>
              <a:spcBef>
                <a:spcPct val="0"/>
              </a:spcBef>
            </a:pPr>
            <a:endParaRPr lang="en-GB" dirty="0" smtClean="0"/>
          </a:p>
        </p:txBody>
      </p:sp>
      <p:sp>
        <p:nvSpPr>
          <p:cNvPr id="30003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0484019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lvl="0"/>
            <a:r>
              <a:rPr lang="en-GB" sz="1200" b="1" kern="1200" dirty="0" smtClean="0">
                <a:solidFill>
                  <a:schemeClr val="tx1"/>
                </a:solidFill>
                <a:latin typeface="+mn-lt"/>
                <a:ea typeface="+mn-ea"/>
                <a:cs typeface="+mn-cs"/>
              </a:rPr>
              <a:t>INES</a:t>
            </a:r>
          </a:p>
          <a:p>
            <a:pPr lvl="0"/>
            <a:r>
              <a:rPr lang="en-GB" sz="1200" b="1" kern="1200" dirty="0" smtClean="0">
                <a:solidFill>
                  <a:schemeClr val="tx1"/>
                </a:solidFill>
                <a:latin typeface="+mn-lt"/>
                <a:ea typeface="+mn-ea"/>
                <a:cs typeface="+mn-cs"/>
              </a:rPr>
              <a:t>Preliminary analysis – initial market mapping</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begin mapping critical market systems selected</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flipchart, pens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Recap on three sections of the market map, (MARKET CHAIN; INFRASTRUCTURE, SERVICES, INPUTS;  INSTITUTIONS, RULES, NORM, TRENDS etc.). Recap on standard form of market baseline maps. You can refer back to the standardise taxi maps used in earlier session). Ask participants to contribute to this -either coming out to draw sections, adding different actors and components  with post it notes, or something else. This is to briefly recap on the structure of the market maps.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Discuss the main messages - that maps need to just be started and that more information is added/refined/changed, when you identify who you need to talk to. </a:t>
            </a:r>
          </a:p>
          <a:p>
            <a:r>
              <a:rPr lang="en-GB" sz="1200" kern="1200" dirty="0" smtClean="0">
                <a:solidFill>
                  <a:schemeClr val="tx1"/>
                </a:solidFill>
                <a:latin typeface="+mn-lt"/>
                <a:ea typeface="+mn-ea"/>
                <a:cs typeface="+mn-cs"/>
              </a:rPr>
              <a:t> </a:t>
            </a:r>
          </a:p>
          <a:p>
            <a:pPr lvl="0"/>
            <a:r>
              <a:rPr lang="en-GB" sz="1200" kern="1200" dirty="0" smtClean="0">
                <a:solidFill>
                  <a:schemeClr val="tx1"/>
                </a:solidFill>
                <a:latin typeface="+mn-lt"/>
                <a:ea typeface="+mn-ea"/>
                <a:cs typeface="+mn-cs"/>
              </a:rPr>
              <a:t>Prepare initial </a:t>
            </a:r>
            <a:r>
              <a:rPr lang="en-GB" sz="1200" b="1" kern="1200" dirty="0" smtClean="0">
                <a:solidFill>
                  <a:schemeClr val="tx1"/>
                </a:solidFill>
                <a:latin typeface="+mn-lt"/>
                <a:ea typeface="+mn-ea"/>
                <a:cs typeface="+mn-cs"/>
              </a:rPr>
              <a:t>baseline </a:t>
            </a:r>
            <a:r>
              <a:rPr lang="en-GB" sz="1200" kern="1200" dirty="0" smtClean="0">
                <a:solidFill>
                  <a:schemeClr val="tx1"/>
                </a:solidFill>
                <a:latin typeface="+mn-lt"/>
                <a:ea typeface="+mn-ea"/>
                <a:cs typeface="+mn-cs"/>
              </a:rPr>
              <a:t>market system maps for your critical market &amp; </a:t>
            </a:r>
            <a:r>
              <a:rPr lang="en-GB" sz="1200" b="1" kern="1200" dirty="0" smtClean="0">
                <a:solidFill>
                  <a:schemeClr val="tx1"/>
                </a:solidFill>
                <a:latin typeface="+mn-lt"/>
                <a:ea typeface="+mn-ea"/>
                <a:cs typeface="+mn-cs"/>
              </a:rPr>
              <a:t>seasonal calendar</a:t>
            </a:r>
            <a:r>
              <a:rPr lang="en-GB" sz="1200" kern="1200" dirty="0" smtClean="0">
                <a:solidFill>
                  <a:schemeClr val="tx1"/>
                </a:solidFill>
                <a:latin typeface="+mn-lt"/>
                <a:ea typeface="+mn-ea"/>
                <a:cs typeface="+mn-cs"/>
              </a:rPr>
              <a:t>.</a:t>
            </a:r>
          </a:p>
          <a:p>
            <a:pPr lvl="0"/>
            <a:r>
              <a:rPr lang="en-GB" sz="1200" kern="1200" dirty="0" smtClean="0">
                <a:solidFill>
                  <a:schemeClr val="tx1"/>
                </a:solidFill>
                <a:latin typeface="+mn-lt"/>
                <a:ea typeface="+mn-ea"/>
                <a:cs typeface="+mn-cs"/>
              </a:rPr>
              <a:t>Identify and list on a flipchart your </a:t>
            </a:r>
            <a:r>
              <a:rPr lang="en-GB" sz="1200" b="1" kern="1200" dirty="0" smtClean="0">
                <a:solidFill>
                  <a:schemeClr val="tx1"/>
                </a:solidFill>
                <a:latin typeface="+mn-lt"/>
                <a:ea typeface="+mn-ea"/>
                <a:cs typeface="+mn-cs"/>
              </a:rPr>
              <a:t>additional information needs </a:t>
            </a:r>
            <a:r>
              <a:rPr lang="en-GB" sz="1200" kern="1200" dirty="0" smtClean="0">
                <a:solidFill>
                  <a:schemeClr val="tx1"/>
                </a:solidFill>
                <a:latin typeface="+mn-lt"/>
                <a:ea typeface="+mn-ea"/>
                <a:cs typeface="+mn-cs"/>
              </a:rPr>
              <a:t>for further assessment.</a:t>
            </a:r>
          </a:p>
          <a:p>
            <a:pPr>
              <a:spcBef>
                <a:spcPct val="0"/>
              </a:spcBef>
            </a:pPr>
            <a:endParaRPr lang="en-GB" dirty="0" smtClean="0"/>
          </a:p>
          <a:p>
            <a:r>
              <a:rPr lang="en-GB" dirty="0" smtClean="0"/>
              <a:t>In order to be effective as a communication device, the final market-system maps must be visually clear and simple, so that the key features stand out for the report reader and decision maker; and they must be seasonally relevant, showing the market system at the time of year when the emergency response is needed. This means being highly selective about the information that you eventually include and present. To achieve this state of ‘optimal ignorance’ teams will inevitably end up having to discard some data that they worked hard to collect. </a:t>
            </a:r>
          </a:p>
          <a:p>
            <a:r>
              <a:rPr lang="en-GB" dirty="0" smtClean="0"/>
              <a:t>(adapted from EMMA toolkit page 117)</a:t>
            </a:r>
          </a:p>
          <a:p>
            <a:pPr>
              <a:spcBef>
                <a:spcPct val="0"/>
              </a:spcBef>
            </a:pPr>
            <a:endParaRPr lang="en-GB" dirty="0" smtClean="0"/>
          </a:p>
          <a:p>
            <a:pPr>
              <a:spcBef>
                <a:spcPct val="0"/>
              </a:spcBef>
            </a:pPr>
            <a:endParaRPr lang="en-US" dirty="0" smtClean="0">
              <a:latin typeface="Arial" pitchFamily="34" charset="0"/>
              <a:cs typeface="Arial" pitchFamily="34" charset="0"/>
            </a:endParaRPr>
          </a:p>
        </p:txBody>
      </p:sp>
      <p:sp>
        <p:nvSpPr>
          <p:cNvPr id="30106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3607917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7457870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302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983689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200" b="1" kern="1200" dirty="0" smtClean="0">
                <a:solidFill>
                  <a:schemeClr val="tx1"/>
                </a:solidFill>
                <a:latin typeface="+mn-lt"/>
                <a:ea typeface="+mn-ea"/>
                <a:cs typeface="+mn-cs"/>
              </a:rPr>
              <a:t>INES</a:t>
            </a:r>
          </a:p>
          <a:p>
            <a:pPr lvl="0"/>
            <a:r>
              <a:rPr lang="en-GB" sz="1200" b="1" kern="1200" dirty="0" smtClean="0">
                <a:solidFill>
                  <a:schemeClr val="tx1"/>
                </a:solidFill>
                <a:latin typeface="+mn-lt"/>
                <a:ea typeface="+mn-ea"/>
                <a:cs typeface="+mn-cs"/>
              </a:rPr>
              <a:t>Preliminary analysis – initial market mapping</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begin mapping critical market systems selected</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flipchart, pens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On a separate sheet of paper, carry out your initial mapping for the emergency map. </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Prepare initial </a:t>
            </a:r>
            <a:r>
              <a:rPr lang="en-GB" sz="1200" b="1" kern="1200" dirty="0" smtClean="0">
                <a:solidFill>
                  <a:schemeClr val="tx1"/>
                </a:solidFill>
                <a:latin typeface="+mn-lt"/>
                <a:ea typeface="+mn-ea"/>
                <a:cs typeface="+mn-cs"/>
              </a:rPr>
              <a:t>emergency </a:t>
            </a:r>
            <a:r>
              <a:rPr lang="en-GB" sz="1200" kern="1200" dirty="0" smtClean="0">
                <a:solidFill>
                  <a:schemeClr val="tx1"/>
                </a:solidFill>
                <a:latin typeface="+mn-lt"/>
                <a:ea typeface="+mn-ea"/>
                <a:cs typeface="+mn-cs"/>
              </a:rPr>
              <a:t>market system maps for your critical market.</a:t>
            </a:r>
          </a:p>
          <a:p>
            <a:pPr lvl="0"/>
            <a:r>
              <a:rPr lang="en-GB" sz="1200" kern="1200" dirty="0" smtClean="0">
                <a:solidFill>
                  <a:schemeClr val="tx1"/>
                </a:solidFill>
                <a:latin typeface="+mn-lt"/>
                <a:ea typeface="+mn-ea"/>
                <a:cs typeface="+mn-cs"/>
              </a:rPr>
              <a:t>Identify and list on a flipchart your </a:t>
            </a:r>
            <a:r>
              <a:rPr lang="en-GB" sz="1200" b="1" kern="1200" dirty="0" smtClean="0">
                <a:solidFill>
                  <a:schemeClr val="tx1"/>
                </a:solidFill>
                <a:latin typeface="+mn-lt"/>
                <a:ea typeface="+mn-ea"/>
                <a:cs typeface="+mn-cs"/>
              </a:rPr>
              <a:t>additional information needs </a:t>
            </a:r>
            <a:r>
              <a:rPr lang="en-GB" sz="1200" kern="1200" dirty="0" smtClean="0">
                <a:solidFill>
                  <a:schemeClr val="tx1"/>
                </a:solidFill>
                <a:latin typeface="+mn-lt"/>
                <a:ea typeface="+mn-ea"/>
                <a:cs typeface="+mn-cs"/>
              </a:rPr>
              <a:t>for further assessment.</a:t>
            </a:r>
          </a:p>
          <a:p>
            <a:pPr lvl="0"/>
            <a:endParaRPr lang="en-GB"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Optional Plenary</a:t>
            </a:r>
          </a:p>
          <a:p>
            <a:pPr lvl="0"/>
            <a:r>
              <a:rPr lang="en-GB" sz="1200" kern="1200" dirty="0" smtClean="0">
                <a:solidFill>
                  <a:schemeClr val="tx1"/>
                </a:solidFill>
                <a:latin typeface="+mn-lt"/>
                <a:ea typeface="+mn-ea"/>
                <a:cs typeface="+mn-cs"/>
              </a:rPr>
              <a:t>Participants can do a map walk – to</a:t>
            </a:r>
            <a:r>
              <a:rPr lang="en-GB" sz="1200" kern="1200" baseline="0" dirty="0" smtClean="0">
                <a:solidFill>
                  <a:schemeClr val="tx1"/>
                </a:solidFill>
                <a:latin typeface="+mn-lt"/>
                <a:ea typeface="+mn-ea"/>
                <a:cs typeface="+mn-cs"/>
              </a:rPr>
              <a:t> see each others maps and ask each other questions about any additional information needed (are you going to speak to....? How will you speak to the authorities....?) </a:t>
            </a:r>
            <a:endParaRPr lang="en-GB"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OR</a:t>
            </a:r>
          </a:p>
          <a:p>
            <a:pPr lvl="0"/>
            <a:r>
              <a:rPr lang="en-GB" sz="1200" kern="1200" dirty="0" smtClean="0">
                <a:solidFill>
                  <a:schemeClr val="tx1"/>
                </a:solidFill>
                <a:latin typeface="+mn-lt"/>
                <a:ea typeface="+mn-ea"/>
                <a:cs typeface="+mn-cs"/>
              </a:rPr>
              <a:t>Groups</a:t>
            </a:r>
            <a:r>
              <a:rPr lang="en-GB" sz="1200" kern="1200" baseline="0" dirty="0" smtClean="0">
                <a:solidFill>
                  <a:schemeClr val="tx1"/>
                </a:solidFill>
                <a:latin typeface="+mn-lt"/>
                <a:ea typeface="+mn-ea"/>
                <a:cs typeface="+mn-cs"/>
              </a:rPr>
              <a:t> present their work to the rest of the group and ask/answer questions. </a:t>
            </a:r>
          </a:p>
          <a:p>
            <a:pPr lvl="0"/>
            <a:r>
              <a:rPr lang="en-GB" sz="1200" kern="1200" baseline="0" dirty="0" smtClean="0">
                <a:solidFill>
                  <a:schemeClr val="tx1"/>
                </a:solidFill>
                <a:latin typeface="+mn-lt"/>
                <a:ea typeface="+mn-ea"/>
                <a:cs typeface="+mn-cs"/>
              </a:rPr>
              <a:t/>
            </a:r>
            <a:br>
              <a:rPr lang="en-GB" sz="1200" kern="1200" baseline="0" dirty="0" smtClean="0">
                <a:solidFill>
                  <a:schemeClr val="tx1"/>
                </a:solidFill>
                <a:latin typeface="+mn-lt"/>
                <a:ea typeface="+mn-ea"/>
                <a:cs typeface="+mn-cs"/>
              </a:rPr>
            </a:br>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10327017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p:spPr>
      </p:sp>
      <p:sp>
        <p:nvSpPr>
          <p:cNvPr id="303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BEN</a:t>
            </a: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END OF DAY 2</a:t>
            </a:r>
          </a:p>
        </p:txBody>
      </p:sp>
      <p:sp>
        <p:nvSpPr>
          <p:cNvPr id="30310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98058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p:spPr>
      </p:sp>
      <p:sp>
        <p:nvSpPr>
          <p:cNvPr id="2365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ea typeface="ＭＳ Ｐゴシック"/>
                <a:cs typeface="ＭＳ Ｐゴシック"/>
              </a:rPr>
              <a:t>To be adapted to participant and facilitator preferences.</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latin typeface="Arial" pitchFamily="34" charset="0"/>
                <a:ea typeface="ＭＳ Ｐゴシック"/>
                <a:cs typeface="ＭＳ Ｐゴシック"/>
              </a:rPr>
              <a:t>Make it 8:30 to 5:00 </a:t>
            </a:r>
            <a:r>
              <a:rPr lang="en-GB" b="1" dirty="0" smtClean="0">
                <a:latin typeface="Arial" pitchFamily="34" charset="0"/>
                <a:ea typeface="ＭＳ Ｐゴシック"/>
                <a:cs typeface="ＭＳ Ｐゴシック"/>
              </a:rPr>
              <a:t>BEN</a:t>
            </a:r>
          </a:p>
          <a:p>
            <a:pPr>
              <a:spcBef>
                <a:spcPct val="0"/>
              </a:spcBef>
            </a:pPr>
            <a:endParaRPr lang="en-GB" b="1" dirty="0" smtClean="0">
              <a:latin typeface="Arial" pitchFamily="34" charset="0"/>
              <a:ea typeface="ＭＳ Ｐゴシック"/>
              <a:cs typeface="ＭＳ Ｐゴシック"/>
            </a:endParaRPr>
          </a:p>
          <a:p>
            <a:pPr>
              <a:spcBef>
                <a:spcPct val="0"/>
              </a:spcBef>
            </a:pPr>
            <a:r>
              <a:rPr lang="en-GB" b="1" dirty="0" smtClean="0">
                <a:latin typeface="Arial" pitchFamily="34" charset="0"/>
                <a:ea typeface="ＭＳ Ｐゴシック"/>
                <a:cs typeface="ＭＳ Ｐゴシック"/>
              </a:rPr>
              <a:t>1 minute</a:t>
            </a:r>
          </a:p>
        </p:txBody>
      </p:sp>
      <p:sp>
        <p:nvSpPr>
          <p:cNvPr id="23654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3247245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cs typeface="Arial" pitchFamily="34" charset="0"/>
              </a:rPr>
              <a:t>INES</a:t>
            </a:r>
          </a:p>
        </p:txBody>
      </p:sp>
      <p:sp>
        <p:nvSpPr>
          <p:cNvPr id="30413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7173585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INES Market Assessments aim to analyse how markets function in a less stressed conditions, in an emergency and, critically, how they could expand functionality to meet needs post crises, under certain conditions or given support to certain market functions. </a:t>
            </a:r>
          </a:p>
          <a:p>
            <a:pPr>
              <a:spcBef>
                <a:spcPct val="0"/>
              </a:spcBef>
            </a:pPr>
            <a:endParaRPr lang="en-GB" dirty="0" smtClean="0"/>
          </a:p>
        </p:txBody>
      </p:sp>
      <p:sp>
        <p:nvSpPr>
          <p:cNvPr id="30515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9257284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txBox="1">
            <a:spLocks noGrp="1" noChangeArrowheads="1"/>
          </p:cNvSpPr>
          <p:nvPr/>
        </p:nvSpPr>
        <p:spPr bwMode="auto">
          <a:xfrm>
            <a:off x="3833813" y="9374188"/>
            <a:ext cx="2932112" cy="493712"/>
          </a:xfrm>
          <a:prstGeom prst="rect">
            <a:avLst/>
          </a:prstGeom>
          <a:noFill/>
          <a:ln w="9525">
            <a:noFill/>
            <a:miter lim="800000"/>
            <a:headEnd/>
            <a:tailEnd/>
          </a:ln>
        </p:spPr>
        <p:txBody>
          <a:bodyPr anchor="b"/>
          <a:lstStyle/>
          <a:p>
            <a:pPr algn="r" eaLnBrk="0" hangingPunct="0"/>
            <a:fld id="{081CFD23-F896-4773-AFAD-6EFF03804B9A}" type="slidenum">
              <a:rPr lang="en-US" sz="1200">
                <a:latin typeface="Calibri" pitchFamily="34" charset="0"/>
              </a:rPr>
              <a:pPr algn="r" eaLnBrk="0" hangingPunct="0"/>
              <a:t>99</a:t>
            </a:fld>
            <a:endParaRPr lang="en-US" sz="1200">
              <a:latin typeface="Calibri" pitchFamily="34" charset="0"/>
            </a:endParaRPr>
          </a:p>
        </p:txBody>
      </p:sp>
      <p:sp>
        <p:nvSpPr>
          <p:cNvPr id="3061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6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latin typeface="Arial" pitchFamily="34" charset="0"/>
                <a:ea typeface="ＭＳ Ｐゴシック"/>
                <a:cs typeface="ＭＳ Ｐゴシック"/>
              </a:rPr>
              <a:t>INES</a:t>
            </a:r>
          </a:p>
          <a:p>
            <a:pPr>
              <a:spcBef>
                <a:spcPct val="0"/>
              </a:spcBef>
            </a:pPr>
            <a:r>
              <a:rPr lang="en-GB" dirty="0" smtClean="0">
                <a:latin typeface="Arial" pitchFamily="34" charset="0"/>
                <a:ea typeface="ＭＳ Ｐゴシック"/>
                <a:cs typeface="ＭＳ Ｐゴシック"/>
              </a:rPr>
              <a:t>In order to know if the market can respond we need to look at 3 aspects. Try to elicit from participants that we looked at this</a:t>
            </a:r>
            <a:r>
              <a:rPr lang="en-GB" baseline="0" dirty="0" smtClean="0">
                <a:latin typeface="Arial" pitchFamily="34" charset="0"/>
                <a:ea typeface="ＭＳ Ｐゴシック"/>
                <a:cs typeface="ＭＳ Ｐゴシック"/>
              </a:rPr>
              <a:t> earlier. What 3 phases or contexts do we want to understand about how the market functions? </a:t>
            </a:r>
            <a:r>
              <a:rPr lang="en-GB" dirty="0" smtClean="0">
                <a:latin typeface="Arial" pitchFamily="34" charset="0"/>
                <a:ea typeface="ＭＳ Ｐゴシック"/>
                <a:cs typeface="ＭＳ Ｐゴシック"/>
              </a:rPr>
              <a:t> – baseline, emergency, expandability</a:t>
            </a:r>
          </a:p>
          <a:p>
            <a:pPr>
              <a:spcBef>
                <a:spcPct val="0"/>
              </a:spcBef>
            </a:pPr>
            <a:endParaRPr lang="en-GB" dirty="0" smtClean="0">
              <a:latin typeface="Arial" pitchFamily="34" charset="0"/>
              <a:ea typeface="ＭＳ Ｐゴシック"/>
              <a:cs typeface="ＭＳ Ｐゴシック"/>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dirty="0" smtClean="0">
                <a:cs typeface="Arial" pitchFamily="34" charset="0"/>
              </a:rPr>
              <a:t>Questions about</a:t>
            </a:r>
            <a:r>
              <a:rPr lang="en-GB" sz="1200" baseline="0" dirty="0" smtClean="0">
                <a:cs typeface="Arial" pitchFamily="34" charset="0"/>
              </a:rPr>
              <a:t> functionality might include: </a:t>
            </a:r>
            <a:r>
              <a:rPr lang="en-GB" sz="1200" dirty="0" smtClean="0">
                <a:cs typeface="Arial" pitchFamily="34" charset="0"/>
              </a:rPr>
              <a:t>How does the market function now? What are the major </a:t>
            </a:r>
            <a:r>
              <a:rPr lang="en-GB" sz="1200" b="1" dirty="0" smtClean="0">
                <a:cs typeface="Arial" pitchFamily="34" charset="0"/>
              </a:rPr>
              <a:t>constraints </a:t>
            </a:r>
            <a:r>
              <a:rPr lang="en-GB" sz="1200" dirty="0" smtClean="0">
                <a:cs typeface="Arial" pitchFamily="34" charset="0"/>
              </a:rPr>
              <a:t>affecting the market? How can they be mitigated</a:t>
            </a:r>
            <a:r>
              <a:rPr lang="en-GB" sz="1600" dirty="0" smtClean="0">
                <a:cs typeface="Arial" pitchFamily="34" charset="0"/>
              </a:rPr>
              <a:t>? Under what circumstances could the market be supported to operate more effectively, or</a:t>
            </a:r>
            <a:r>
              <a:rPr lang="en-GB" sz="1600" baseline="0" dirty="0" smtClean="0">
                <a:cs typeface="Arial" pitchFamily="34" charset="0"/>
              </a:rPr>
              <a:t> to expand to meet needs? </a:t>
            </a:r>
            <a:endParaRPr lang="en-GB" sz="1200" dirty="0" smtClean="0">
              <a:cs typeface="Arial" pitchFamily="34" charset="0"/>
            </a:endParaRPr>
          </a:p>
          <a:p>
            <a:pPr>
              <a:spcBef>
                <a:spcPct val="0"/>
              </a:spcBef>
            </a:pPr>
            <a:r>
              <a:rPr lang="en-GB" sz="1200" dirty="0" smtClean="0">
                <a:cs typeface="Arial" pitchFamily="34" charset="0"/>
              </a:rPr>
              <a:t>Can market meet the current needs? And under which conditions?</a:t>
            </a:r>
          </a:p>
          <a:p>
            <a:pPr>
              <a:spcBef>
                <a:spcPct val="0"/>
              </a:spcBef>
            </a:pPr>
            <a:endParaRPr lang="en-GB" dirty="0" smtClean="0">
              <a:latin typeface="Arial" pitchFamily="34" charset="0"/>
              <a:ea typeface="ＭＳ Ｐゴシック"/>
              <a:cs typeface="ＭＳ Ｐゴシック"/>
            </a:endParaRPr>
          </a:p>
          <a:p>
            <a:pPr>
              <a:spcBef>
                <a:spcPct val="0"/>
              </a:spcBef>
            </a:pPr>
            <a:r>
              <a:rPr lang="en-GB" dirty="0" smtClean="0">
                <a:latin typeface="Arial" pitchFamily="34" charset="0"/>
                <a:ea typeface="ＭＳ Ｐゴシック"/>
                <a:cs typeface="ＭＳ Ｐゴシック"/>
              </a:rPr>
              <a:t>Also consider seasonality and phasing</a:t>
            </a:r>
          </a:p>
          <a:p>
            <a:pPr>
              <a:spcBef>
                <a:spcPct val="0"/>
              </a:spcBef>
            </a:pPr>
            <a:endParaRPr lang="en-GB" sz="2400" dirty="0" smtClean="0">
              <a:latin typeface="Arial" pitchFamily="34" charset="0"/>
              <a:cs typeface="Arial" pitchFamily="34" charset="0"/>
            </a:endParaRPr>
          </a:p>
          <a:p>
            <a:pPr>
              <a:spcBef>
                <a:spcPct val="0"/>
              </a:spcBef>
            </a:pPr>
            <a:endParaRPr lang="en-GB" sz="2400" dirty="0" smtClean="0">
              <a:latin typeface="Arial" pitchFamily="34" charset="0"/>
              <a:ea typeface="ＭＳ Ｐゴシック"/>
              <a:cs typeface="ＭＳ Ｐゴシック"/>
            </a:endParaRPr>
          </a:p>
        </p:txBody>
      </p:sp>
      <p:sp>
        <p:nvSpPr>
          <p:cNvPr id="30618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8492400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smtClean="0"/>
              <a:t>INES</a:t>
            </a:r>
          </a:p>
          <a:p>
            <a:pPr>
              <a:spcBef>
                <a:spcPct val="0"/>
              </a:spcBef>
            </a:pPr>
            <a:r>
              <a:rPr lang="en-GB" dirty="0" smtClean="0"/>
              <a:t>Market Assessments aim to analyse how markets function in a less stressed conditions, in an emergency and, critically, how they could expand functionality to meet needs post crises, under </a:t>
            </a:r>
            <a:r>
              <a:rPr lang="en-GB" b="1" dirty="0" smtClean="0"/>
              <a:t>certain conditions or given support </a:t>
            </a:r>
            <a:r>
              <a:rPr lang="en-GB" dirty="0" smtClean="0"/>
              <a:t>to certain market functions. </a:t>
            </a:r>
          </a:p>
          <a:p>
            <a:pPr>
              <a:spcBef>
                <a:spcPct val="0"/>
              </a:spcBef>
            </a:pPr>
            <a:endParaRPr lang="en-GB" dirty="0" smtClean="0"/>
          </a:p>
          <a:p>
            <a:pPr>
              <a:spcBef>
                <a:spcPct val="0"/>
              </a:spcBef>
            </a:pPr>
            <a:r>
              <a:rPr lang="en-GB" dirty="0" smtClean="0"/>
              <a:t>Highlight here that </a:t>
            </a:r>
            <a:r>
              <a:rPr lang="en-GB" b="1" dirty="0" smtClean="0"/>
              <a:t>expandability means either actions taken before or post emergency </a:t>
            </a:r>
            <a:r>
              <a:rPr lang="en-GB" dirty="0" smtClean="0"/>
              <a:t>– how the market could operate better given certain</a:t>
            </a:r>
            <a:r>
              <a:rPr lang="en-GB" baseline="0" dirty="0" smtClean="0"/>
              <a:t> conditions. </a:t>
            </a:r>
            <a:endParaRPr lang="en-GB" dirty="0" smtClean="0"/>
          </a:p>
          <a:p>
            <a:pPr>
              <a:spcBef>
                <a:spcPct val="0"/>
              </a:spcBef>
            </a:pPr>
            <a:endParaRPr lang="en-GB" dirty="0" smtClean="0"/>
          </a:p>
          <a:p>
            <a:pPr>
              <a:spcBef>
                <a:spcPct val="0"/>
              </a:spcBef>
            </a:pPr>
            <a:r>
              <a:rPr lang="en-GB" dirty="0" smtClean="0">
                <a:latin typeface="Arial" pitchFamily="34" charset="0"/>
                <a:ea typeface="ＭＳ Ｐゴシック"/>
                <a:cs typeface="ＭＳ Ｐゴシック"/>
              </a:rPr>
              <a:t>What would you look at to know if markets can respond to the gap?</a:t>
            </a:r>
          </a:p>
          <a:p>
            <a:pPr>
              <a:spcBef>
                <a:spcPct val="0"/>
              </a:spcBef>
            </a:pPr>
            <a:endParaRPr lang="en-GB" dirty="0" smtClean="0">
              <a:latin typeface="Arial" pitchFamily="34" charset="0"/>
              <a:ea typeface="ＭＳ Ｐゴシック"/>
              <a:cs typeface="ＭＳ Ｐゴシック"/>
            </a:endParaRPr>
          </a:p>
          <a:p>
            <a:pPr>
              <a:spcBef>
                <a:spcPct val="0"/>
              </a:spcBef>
            </a:pPr>
            <a:endParaRPr lang="en-GB" dirty="0" smtClean="0"/>
          </a:p>
        </p:txBody>
      </p:sp>
      <p:sp>
        <p:nvSpPr>
          <p:cNvPr id="30720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28838557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dirty="0" smtClean="0"/>
              <a:t>INES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smtClean="0"/>
              <a:t>Remember  -looking at</a:t>
            </a:r>
            <a:r>
              <a:rPr lang="en-GB" baseline="0" dirty="0" smtClean="0"/>
              <a:t> how an emergency affects a market means asking questions like: </a:t>
            </a:r>
            <a:r>
              <a:rPr lang="en-GB" sz="1200" dirty="0" smtClean="0"/>
              <a:t>How does it the market function now? What are the major </a:t>
            </a:r>
            <a:r>
              <a:rPr lang="en-GB" sz="1200" b="1" dirty="0" smtClean="0"/>
              <a:t>constraints </a:t>
            </a:r>
            <a:r>
              <a:rPr lang="en-GB" sz="1200" dirty="0" smtClean="0"/>
              <a:t>affecting the market? How can they be mitigated? </a:t>
            </a:r>
            <a:endParaRPr lang="en-GB" dirty="0" smtClean="0"/>
          </a:p>
          <a:p>
            <a:pPr>
              <a:spcBef>
                <a:spcPct val="0"/>
              </a:spcBef>
            </a:pPr>
            <a:endParaRPr lang="en-GB" dirty="0" smtClean="0"/>
          </a:p>
          <a:p>
            <a:pPr>
              <a:spcBef>
                <a:spcPct val="0"/>
              </a:spcBef>
            </a:pPr>
            <a:endParaRPr lang="en-GB" dirty="0" smtClean="0"/>
          </a:p>
          <a:p>
            <a:pPr>
              <a:spcBef>
                <a:spcPct val="0"/>
              </a:spcBef>
            </a:pPr>
            <a:r>
              <a:rPr lang="en-GB" dirty="0" smtClean="0"/>
              <a:t>Depending on the findings from the above, market based programming can then indicate: </a:t>
            </a:r>
          </a:p>
          <a:p>
            <a:pPr>
              <a:spcBef>
                <a:spcPct val="0"/>
              </a:spcBef>
            </a:pPr>
            <a:r>
              <a:rPr lang="en-GB" dirty="0" smtClean="0"/>
              <a:t>Responses that rely on local market systems performing well</a:t>
            </a:r>
          </a:p>
          <a:p>
            <a:pPr>
              <a:spcBef>
                <a:spcPct val="0"/>
              </a:spcBef>
            </a:pPr>
            <a:r>
              <a:rPr lang="en-GB" dirty="0" smtClean="0"/>
              <a:t>Responses that enable to strengthen or support the local markets</a:t>
            </a:r>
          </a:p>
          <a:p>
            <a:pPr>
              <a:spcBef>
                <a:spcPct val="0"/>
              </a:spcBef>
            </a:pPr>
            <a:r>
              <a:rPr lang="en-GB" dirty="0" smtClean="0"/>
              <a:t>Responses that do not rely on local market systems not working well (but may require regional or national markets to do so)</a:t>
            </a:r>
          </a:p>
          <a:p>
            <a:pPr>
              <a:spcBef>
                <a:spcPct val="0"/>
              </a:spcBef>
            </a:pPr>
            <a:r>
              <a:rPr lang="en-GB" dirty="0" smtClean="0"/>
              <a:t>Actions leading to further investigation, analysis and monitoring</a:t>
            </a:r>
          </a:p>
          <a:p>
            <a:pPr>
              <a:spcBef>
                <a:spcPct val="0"/>
              </a:spcBef>
            </a:pPr>
            <a:endParaRPr lang="en-GB" dirty="0" smtClean="0">
              <a:latin typeface="Arial" pitchFamily="34" charset="0"/>
              <a:cs typeface="Arial" pitchFamily="34" charset="0"/>
            </a:endParaRPr>
          </a:p>
        </p:txBody>
      </p:sp>
      <p:sp>
        <p:nvSpPr>
          <p:cNvPr id="308228"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33422564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34" charset="0"/>
                <a:cs typeface="Arial" pitchFamily="34" charset="0"/>
              </a:rPr>
              <a:t>What information would you collect to describe the performance of markets:</a:t>
            </a:r>
          </a:p>
          <a:p>
            <a:pPr>
              <a:spcBef>
                <a:spcPct val="0"/>
              </a:spcBef>
              <a:buFont typeface="Symbol" pitchFamily="18" charset="2"/>
              <a:buChar char="Þ"/>
            </a:pPr>
            <a:r>
              <a:rPr lang="en-US" smtClean="0">
                <a:latin typeface="Arial" pitchFamily="34" charset="0"/>
                <a:cs typeface="Arial" pitchFamily="34" charset="0"/>
              </a:rPr>
              <a:t>Market characteristics </a:t>
            </a:r>
          </a:p>
          <a:p>
            <a:pPr>
              <a:spcBef>
                <a:spcPct val="0"/>
              </a:spcBef>
              <a:buFont typeface="Symbol" pitchFamily="18" charset="2"/>
              <a:buChar char="Þ"/>
            </a:pPr>
            <a:r>
              <a:rPr lang="en-US" smtClean="0">
                <a:latin typeface="Arial" pitchFamily="34" charset="0"/>
                <a:cs typeface="Arial" pitchFamily="34" charset="0"/>
              </a:rPr>
              <a:t>Data to collect</a:t>
            </a:r>
          </a:p>
        </p:txBody>
      </p:sp>
      <p:sp>
        <p:nvSpPr>
          <p:cNvPr id="309252"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5036195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ct val="0"/>
              </a:spcBef>
            </a:pPr>
            <a:r>
              <a:rPr lang="en-US" dirty="0" smtClean="0">
                <a:latin typeface="Arial" pitchFamily="34" charset="0"/>
                <a:cs typeface="Arial" pitchFamily="34" charset="0"/>
              </a:rPr>
              <a:t>INES</a:t>
            </a:r>
          </a:p>
          <a:p>
            <a:pPr>
              <a:spcBef>
                <a:spcPct val="0"/>
              </a:spcBef>
            </a:pPr>
            <a:r>
              <a:rPr lang="en-US" dirty="0" smtClean="0">
                <a:latin typeface="Arial" pitchFamily="34" charset="0"/>
                <a:cs typeface="Arial" pitchFamily="34" charset="0"/>
              </a:rPr>
              <a:t>o It is vital to understand whether the changes in production and trade observed are essentially symptoms of </a:t>
            </a:r>
            <a:r>
              <a:rPr lang="en-US" b="1" dirty="0" smtClean="0">
                <a:latin typeface="Arial" pitchFamily="34" charset="0"/>
                <a:cs typeface="Arial" pitchFamily="34" charset="0"/>
              </a:rPr>
              <a:t>demand problems</a:t>
            </a:r>
            <a:r>
              <a:rPr lang="en-US" dirty="0" smtClean="0">
                <a:latin typeface="Arial" pitchFamily="34" charset="0"/>
                <a:cs typeface="Arial" pitchFamily="34" charset="0"/>
              </a:rPr>
              <a:t>, or </a:t>
            </a:r>
            <a:r>
              <a:rPr lang="en-US" b="1" dirty="0" smtClean="0">
                <a:latin typeface="Arial" pitchFamily="34" charset="0"/>
                <a:cs typeface="Arial" pitchFamily="34" charset="0"/>
              </a:rPr>
              <a:t>supply problems</a:t>
            </a:r>
            <a:r>
              <a:rPr lang="en-US" dirty="0" smtClean="0">
                <a:latin typeface="Arial" pitchFamily="34" charset="0"/>
                <a:cs typeface="Arial" pitchFamily="34" charset="0"/>
              </a:rPr>
              <a:t>, or </a:t>
            </a:r>
            <a:r>
              <a:rPr lang="en-US" b="1" dirty="0" smtClean="0">
                <a:latin typeface="Arial" pitchFamily="34" charset="0"/>
                <a:cs typeface="Arial" pitchFamily="34" charset="0"/>
              </a:rPr>
              <a:t>combination of both.</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o </a:t>
            </a:r>
            <a:r>
              <a:rPr lang="en-US" b="1" dirty="0" smtClean="0">
                <a:latin typeface="Arial" pitchFamily="34" charset="0"/>
                <a:cs typeface="Arial" pitchFamily="34" charset="0"/>
              </a:rPr>
              <a:t>Demand </a:t>
            </a:r>
            <a:r>
              <a:rPr lang="en-US" dirty="0" smtClean="0">
                <a:latin typeface="Arial" pitchFamily="34" charset="0"/>
                <a:cs typeface="Arial" pitchFamily="34" charset="0"/>
              </a:rPr>
              <a:t>= people’s ability to pay for goods and services they need.</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o </a:t>
            </a:r>
            <a:r>
              <a:rPr lang="en-US" b="1" dirty="0" smtClean="0">
                <a:latin typeface="Arial" pitchFamily="34" charset="0"/>
                <a:cs typeface="Arial" pitchFamily="34" charset="0"/>
              </a:rPr>
              <a:t>Supply </a:t>
            </a:r>
            <a:r>
              <a:rPr lang="en-US" dirty="0" smtClean="0">
                <a:latin typeface="Arial" pitchFamily="34" charset="0"/>
                <a:cs typeface="Arial" pitchFamily="34" charset="0"/>
              </a:rPr>
              <a:t>= other people’s capacity to deliver those goods or services.</a:t>
            </a:r>
            <a:endParaRPr lang="en-GB" dirty="0" smtClean="0">
              <a:latin typeface="Arial" pitchFamily="34" charset="0"/>
              <a:cs typeface="Arial" pitchFamily="34" charset="0"/>
            </a:endParaRPr>
          </a:p>
          <a:p>
            <a:pPr>
              <a:spcBef>
                <a:spcPct val="0"/>
              </a:spcBef>
            </a:pPr>
            <a:endParaRPr lang="en-GB" dirty="0" smtClean="0">
              <a:latin typeface="Arial" pitchFamily="34" charset="0"/>
              <a:cs typeface="Arial" pitchFamily="34" charset="0"/>
            </a:endParaRPr>
          </a:p>
          <a:p>
            <a:r>
              <a:rPr lang="en-GB" sz="1200" b="1" kern="1200" dirty="0" smtClean="0">
                <a:solidFill>
                  <a:schemeClr val="tx1"/>
                </a:solidFill>
                <a:latin typeface="+mn-lt"/>
                <a:ea typeface="+mn-ea"/>
                <a:cs typeface="+mn-cs"/>
              </a:rPr>
              <a:t>Suggested activities</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lvl="0"/>
            <a:r>
              <a:rPr lang="en-GB" sz="1200" b="1" kern="1200" dirty="0" smtClean="0">
                <a:solidFill>
                  <a:schemeClr val="tx1"/>
                </a:solidFill>
                <a:latin typeface="+mn-lt"/>
                <a:ea typeface="+mn-ea"/>
                <a:cs typeface="+mn-cs"/>
              </a:rPr>
              <a:t>Supply and demand – what we measure</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how to measure supply and demand quantitatively and qualitatively </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EMMA book pages 147, 148, 149 (in resource pack)</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Explain that in order to understand what the constraints are in any particular market system, it is important to understand how the normal supply-demand dynamic operate, and how emergencies may impact this.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Ask participants what impact they think a fall in supply might have.... (rising prices, smaller volumes).</a:t>
            </a:r>
          </a:p>
          <a:p>
            <a:r>
              <a:rPr lang="en-GB" sz="1200" kern="1200" dirty="0" smtClean="0">
                <a:solidFill>
                  <a:schemeClr val="tx1"/>
                </a:solidFill>
                <a:latin typeface="+mn-lt"/>
                <a:ea typeface="+mn-ea"/>
                <a:cs typeface="+mn-cs"/>
              </a:rPr>
              <a:t>Look through boxes 8.11, 8.12 and 8.13. (pgs 148 and 149</a:t>
            </a:r>
            <a:r>
              <a:rPr lang="en-GB" sz="1200" kern="1200" baseline="0" dirty="0" smtClean="0">
                <a:solidFill>
                  <a:schemeClr val="tx1"/>
                </a:solidFill>
                <a:latin typeface="+mn-lt"/>
                <a:ea typeface="+mn-ea"/>
                <a:cs typeface="+mn-cs"/>
              </a:rPr>
              <a:t> – in resource pack)</a:t>
            </a:r>
            <a:endParaRPr lang="en-GB" dirty="0" smtClean="0">
              <a:latin typeface="Arial" pitchFamily="34" charset="0"/>
              <a:cs typeface="Arial" pitchFamily="34" charset="0"/>
            </a:endParaRPr>
          </a:p>
        </p:txBody>
      </p:sp>
      <p:sp>
        <p:nvSpPr>
          <p:cNvPr id="310276"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18734545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lvl="0"/>
            <a:r>
              <a:rPr lang="en-GB" sz="1200" b="1" kern="1200" dirty="0" smtClean="0">
                <a:solidFill>
                  <a:schemeClr val="tx1"/>
                </a:solidFill>
                <a:latin typeface="+mn-lt"/>
                <a:ea typeface="+mn-ea"/>
                <a:cs typeface="+mn-cs"/>
              </a:rPr>
              <a:t>BEN</a:t>
            </a:r>
          </a:p>
          <a:p>
            <a:pPr lvl="0"/>
            <a:r>
              <a:rPr lang="en-GB" sz="1200" b="1" kern="1200" dirty="0" smtClean="0">
                <a:solidFill>
                  <a:schemeClr val="tx1"/>
                </a:solidFill>
                <a:latin typeface="+mn-lt"/>
                <a:ea typeface="+mn-ea"/>
                <a:cs typeface="+mn-cs"/>
              </a:rPr>
              <a:t>Market integration</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market integration</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EMMA book pages 141-143</a:t>
            </a:r>
          </a:p>
          <a:p>
            <a:r>
              <a:rPr lang="en-GB" sz="1200" kern="1200" dirty="0" smtClean="0">
                <a:solidFill>
                  <a:schemeClr val="tx1"/>
                </a:solidFill>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Go through slides about what market integration means. Read East Africa example – below. </a:t>
            </a:r>
          </a:p>
          <a:p>
            <a:pPr marL="0" indent="0">
              <a:buNone/>
              <a:tabLst>
                <a:tab pos="2874963" algn="l"/>
              </a:tabLst>
            </a:pPr>
            <a:r>
              <a:rPr lang="en-GB" sz="1200" dirty="0" smtClean="0"/>
              <a:t> </a:t>
            </a:r>
          </a:p>
          <a:p>
            <a:pPr marL="457200" lvl="1" indent="0">
              <a:buNone/>
              <a:tabLst>
                <a:tab pos="2874963" algn="l"/>
              </a:tabLst>
            </a:pPr>
            <a:r>
              <a:rPr lang="en-GB" sz="1200" dirty="0" smtClean="0"/>
              <a:t>A good example of market integration is the market for sea fish in East Africa. Before the advent of mobile phones, fishermen offloaded their catch at their local port. </a:t>
            </a:r>
          </a:p>
          <a:p>
            <a:pPr marL="457200" lvl="1" indent="0">
              <a:buNone/>
              <a:tabLst>
                <a:tab pos="2874963" algn="l"/>
              </a:tabLst>
            </a:pPr>
            <a:endParaRPr lang="en-GB" sz="200" dirty="0" smtClean="0"/>
          </a:p>
          <a:p>
            <a:pPr marL="457200" lvl="1" indent="0">
              <a:buNone/>
              <a:tabLst>
                <a:tab pos="2874963" algn="l"/>
              </a:tabLst>
            </a:pPr>
            <a:r>
              <a:rPr lang="en-GB" sz="1200" dirty="0" smtClean="0"/>
              <a:t>This meant that there were sometimes shortages or surpluses of certain types of fish in one port, while the situation was reversed at another port. For example, there may have been an abundance of sailfish landed at Dar </a:t>
            </a:r>
            <a:r>
              <a:rPr lang="en-GB" sz="1200" dirty="0" err="1" smtClean="0"/>
              <a:t>es</a:t>
            </a:r>
            <a:r>
              <a:rPr lang="en-GB" sz="1200" dirty="0" smtClean="0"/>
              <a:t> Salaam while there was a shortage in </a:t>
            </a:r>
            <a:r>
              <a:rPr lang="en-GB" sz="1200" dirty="0" err="1" smtClean="0"/>
              <a:t>Bagamoyo</a:t>
            </a:r>
            <a:r>
              <a:rPr lang="en-GB" sz="1200" dirty="0" smtClean="0"/>
              <a:t>. Fishermen offloading sailfish at Dar </a:t>
            </a:r>
            <a:r>
              <a:rPr lang="en-GB" sz="1200" dirty="0" err="1" smtClean="0"/>
              <a:t>es</a:t>
            </a:r>
            <a:r>
              <a:rPr lang="en-GB" sz="1200" dirty="0" smtClean="0"/>
              <a:t> Salaam would therefore get a depressed price. </a:t>
            </a:r>
          </a:p>
          <a:p>
            <a:pPr marL="457200" lvl="1" indent="0">
              <a:buNone/>
              <a:tabLst>
                <a:tab pos="2874963" algn="l"/>
              </a:tabLst>
            </a:pPr>
            <a:endParaRPr lang="en-GB" sz="200" dirty="0" smtClean="0"/>
          </a:p>
          <a:p>
            <a:pPr marL="457200" lvl="1" indent="0">
              <a:buNone/>
              <a:tabLst>
                <a:tab pos="2874963" algn="l"/>
              </a:tabLst>
            </a:pPr>
            <a:r>
              <a:rPr lang="en-GB" sz="1200" dirty="0" smtClean="0"/>
              <a:t>Now fishermen have mobile phones with them in their boats, they are able to offload their catch at the port where the prices are best. This removes the localised peaks and troughs in demand caused by surplus or shortages. The market system for sea fish in East African ports is now an example of a well-integrated market.</a:t>
            </a:r>
          </a:p>
          <a:p>
            <a:pPr marL="457200" marR="0" lvl="1"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1" kern="1200" dirty="0" smtClean="0">
                <a:solidFill>
                  <a:schemeClr val="tx1"/>
                </a:solidFill>
                <a:latin typeface="+mn-lt"/>
                <a:ea typeface="+mn-ea"/>
                <a:cs typeface="+mn-cs"/>
              </a:rPr>
              <a:t>Ask participants WHY they think market integration is key.</a:t>
            </a:r>
            <a:r>
              <a:rPr lang="en-GB" sz="1200" b="1" kern="1200" baseline="0" dirty="0" smtClean="0">
                <a:solidFill>
                  <a:schemeClr val="tx1"/>
                </a:solidFill>
                <a:latin typeface="+mn-lt"/>
                <a:ea typeface="+mn-ea"/>
                <a:cs typeface="+mn-cs"/>
              </a:rPr>
              <a:t> Elicit answers: then show next slide</a:t>
            </a:r>
          </a:p>
          <a:p>
            <a:r>
              <a:rPr lang="en-GB" sz="1200" kern="1200" dirty="0" smtClean="0">
                <a:solidFill>
                  <a:schemeClr val="tx1"/>
                </a:solidFill>
                <a:latin typeface="+mn-lt"/>
                <a:ea typeface="+mn-ea"/>
                <a:cs typeface="+mn-cs"/>
              </a:rPr>
              <a:t> </a:t>
            </a:r>
          </a:p>
          <a:p>
            <a:pPr>
              <a:spcBef>
                <a:spcPct val="0"/>
              </a:spcBef>
            </a:pPr>
            <a:endParaRPr lang="en-GB"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Resources: </a:t>
            </a:r>
            <a:r>
              <a:rPr lang="en-GB" dirty="0" smtClean="0">
                <a:latin typeface="Arial" pitchFamily="34" charset="0"/>
                <a:cs typeface="Arial" pitchFamily="34" charset="0"/>
              </a:rPr>
              <a:t>EMMA toolkit Page 141 to 143: Market integration definition / how to assess market integration (in resource bank)</a:t>
            </a:r>
          </a:p>
          <a:p>
            <a:pPr>
              <a:spcBef>
                <a:spcPct val="0"/>
              </a:spcBef>
            </a:pPr>
            <a:r>
              <a:rPr lang="en-GB" dirty="0" smtClean="0">
                <a:latin typeface="Arial" pitchFamily="34" charset="0"/>
                <a:cs typeface="Arial" pitchFamily="34" charset="0"/>
              </a:rPr>
              <a:t>Reduced market integration: p 150 -151</a:t>
            </a:r>
          </a:p>
          <a:p>
            <a:pPr>
              <a:spcBef>
                <a:spcPct val="0"/>
              </a:spcBef>
            </a:pPr>
            <a:endParaRPr lang="en-GB" dirty="0" smtClean="0">
              <a:latin typeface="Arial" pitchFamily="34" charset="0"/>
              <a:cs typeface="Arial" pitchFamily="34" charset="0"/>
            </a:endParaRPr>
          </a:p>
        </p:txBody>
      </p:sp>
      <p:sp>
        <p:nvSpPr>
          <p:cNvPr id="311300"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7105530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GB" sz="1200" b="1" kern="1200" dirty="0" smtClean="0">
                <a:solidFill>
                  <a:schemeClr val="tx1"/>
                </a:solidFill>
                <a:latin typeface="+mn-lt"/>
                <a:ea typeface="+mn-ea"/>
                <a:cs typeface="+mn-cs"/>
              </a:rPr>
              <a:t>BEN</a:t>
            </a:r>
          </a:p>
          <a:p>
            <a:pPr lvl="0"/>
            <a:r>
              <a:rPr lang="en-GB" sz="1200" b="1" kern="1200" dirty="0" smtClean="0">
                <a:solidFill>
                  <a:schemeClr val="tx1"/>
                </a:solidFill>
                <a:latin typeface="+mn-lt"/>
                <a:ea typeface="+mn-ea"/>
                <a:cs typeface="+mn-cs"/>
              </a:rPr>
              <a:t>Market integration</a:t>
            </a:r>
            <a:endParaRPr lang="en-GB"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Objective:</a:t>
            </a:r>
            <a:r>
              <a:rPr lang="en-GB" sz="1200" kern="1200" dirty="0" smtClean="0">
                <a:solidFill>
                  <a:schemeClr val="tx1"/>
                </a:solidFill>
                <a:latin typeface="+mn-lt"/>
                <a:ea typeface="+mn-ea"/>
                <a:cs typeface="+mn-cs"/>
              </a:rPr>
              <a:t> to understand market integration</a:t>
            </a:r>
          </a:p>
          <a:p>
            <a:r>
              <a:rPr lang="en-GB" sz="1200" u="sng" kern="1200" dirty="0" smtClean="0">
                <a:solidFill>
                  <a:schemeClr val="tx1"/>
                </a:solidFill>
                <a:latin typeface="+mn-lt"/>
                <a:ea typeface="+mn-ea"/>
                <a:cs typeface="+mn-cs"/>
              </a:rPr>
              <a:t>Resources needed: </a:t>
            </a:r>
            <a:r>
              <a:rPr lang="en-GB" sz="1200" kern="1200" dirty="0" smtClean="0">
                <a:solidFill>
                  <a:schemeClr val="tx1"/>
                </a:solidFill>
                <a:latin typeface="+mn-lt"/>
                <a:ea typeface="+mn-ea"/>
                <a:cs typeface="+mn-cs"/>
              </a:rPr>
              <a:t>EMMA book pages 141-143</a:t>
            </a:r>
          </a:p>
          <a:p>
            <a:r>
              <a:rPr lang="en-GB" sz="1200" kern="1200" dirty="0" smtClean="0">
                <a:solidFill>
                  <a:schemeClr val="tx1"/>
                </a:solidFill>
                <a:latin typeface="+mn-lt"/>
                <a:ea typeface="+mn-ea"/>
                <a:cs typeface="+mn-cs"/>
              </a:rPr>
              <a:t> </a:t>
            </a:r>
          </a:p>
          <a:p>
            <a:pPr lvl="0"/>
            <a:r>
              <a:rPr lang="en-GB" sz="1200" kern="1200" dirty="0" smtClean="0">
                <a:solidFill>
                  <a:schemeClr val="tx1"/>
                </a:solidFill>
                <a:latin typeface="+mn-lt"/>
                <a:ea typeface="+mn-ea"/>
                <a:cs typeface="+mn-cs"/>
              </a:rPr>
              <a:t>Ask participants WHY they think market integration is key.</a:t>
            </a:r>
            <a:r>
              <a:rPr lang="en-GB" sz="1200" kern="1200" baseline="0" dirty="0" smtClean="0">
                <a:solidFill>
                  <a:schemeClr val="tx1"/>
                </a:solidFill>
                <a:latin typeface="+mn-lt"/>
                <a:ea typeface="+mn-ea"/>
                <a:cs typeface="+mn-cs"/>
              </a:rPr>
              <a:t> Elicit answers referring to East Africa example. Ask questions such as: </a:t>
            </a:r>
          </a:p>
          <a:p>
            <a:pPr lvl="0"/>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The degree of market integration is a </a:t>
            </a:r>
            <a:r>
              <a:rPr lang="en-GB" sz="1200" b="1" kern="1200" dirty="0" smtClean="0">
                <a:solidFill>
                  <a:schemeClr val="tx1"/>
                </a:solidFill>
                <a:latin typeface="+mn-lt"/>
                <a:ea typeface="+mn-ea"/>
                <a:cs typeface="+mn-cs"/>
              </a:rPr>
              <a:t>vital consideration </a:t>
            </a:r>
            <a:r>
              <a:rPr lang="en-GB" sz="1200" kern="1200" dirty="0" smtClean="0">
                <a:solidFill>
                  <a:schemeClr val="tx1"/>
                </a:solidFill>
                <a:latin typeface="+mn-lt"/>
                <a:ea typeface="+mn-ea"/>
                <a:cs typeface="+mn-cs"/>
              </a:rPr>
              <a:t>for market analysis of appropriate responses.</a:t>
            </a:r>
          </a:p>
          <a:p>
            <a:pPr lvl="1">
              <a:buFont typeface="Arial" pitchFamily="34" charset="0"/>
              <a:buChar char="•"/>
            </a:pPr>
            <a:r>
              <a:rPr lang="en-GB" sz="1200" kern="1200" dirty="0" smtClean="0">
                <a:solidFill>
                  <a:schemeClr val="tx1"/>
                </a:solidFill>
                <a:latin typeface="+mn-lt"/>
                <a:ea typeface="+mn-ea"/>
                <a:cs typeface="+mn-cs"/>
              </a:rPr>
              <a:t>A local market system which was well integrated with wider markets in the baseline situation is much more likely to be able to expand trade to meet emergency needs.</a:t>
            </a:r>
          </a:p>
          <a:p>
            <a:pPr lvl="1">
              <a:buFont typeface="Arial" pitchFamily="34" charset="0"/>
              <a:buChar char="•"/>
            </a:pPr>
            <a:endParaRPr lang="en-GB"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Where local markets are well integrated with larger markets, critical items, services, or food are more easily available and prices are more stable.</a:t>
            </a:r>
          </a:p>
          <a:p>
            <a:pPr lvl="1">
              <a:buFont typeface="Arial" pitchFamily="34" charset="0"/>
              <a:buChar char="•"/>
            </a:pPr>
            <a:endParaRPr lang="en-GB"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Local procurement and cash-based interventions are highly dependent on market integration, which will enable critical items or food to flow from other surplus regions.</a:t>
            </a:r>
          </a:p>
          <a:p>
            <a:pPr lvl="1">
              <a:buFont typeface="Arial" pitchFamily="34" charset="0"/>
              <a:buChar char="•"/>
            </a:pPr>
            <a:endParaRPr lang="en-GB"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Where local markets are fragmented – i.e. poorly integrated with larger markets – prices tend to be more volatile. Target groups will experience higher prices (lower income) more often</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Go through slides about what market integration means.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t>
            </a:r>
            <a:r>
              <a:rPr lang="en-GB" sz="1200" i="1" kern="1200" dirty="0" smtClean="0">
                <a:solidFill>
                  <a:schemeClr val="tx1"/>
                </a:solidFill>
                <a:latin typeface="+mn-lt"/>
                <a:ea typeface="+mn-ea"/>
                <a:cs typeface="+mn-cs"/>
              </a:rPr>
              <a:t>A good example of market integration is the market for sea fish in East Africa. Before the advent of mobile phones, fishermen offloaded their catch at their local port. This meant that there were sometimes shortages or surpluses of certain types of fish in one port, while the situation was reversed at another port. For example, there may have been an abundance of sailfish landed at Dar </a:t>
            </a:r>
            <a:r>
              <a:rPr lang="en-GB" sz="1200" i="1" kern="1200" dirty="0" err="1" smtClean="0">
                <a:solidFill>
                  <a:schemeClr val="tx1"/>
                </a:solidFill>
                <a:latin typeface="+mn-lt"/>
                <a:ea typeface="+mn-ea"/>
                <a:cs typeface="+mn-cs"/>
              </a:rPr>
              <a:t>es</a:t>
            </a:r>
            <a:r>
              <a:rPr lang="en-GB" sz="1200" i="1" kern="1200" dirty="0" smtClean="0">
                <a:solidFill>
                  <a:schemeClr val="tx1"/>
                </a:solidFill>
                <a:latin typeface="+mn-lt"/>
                <a:ea typeface="+mn-ea"/>
                <a:cs typeface="+mn-cs"/>
              </a:rPr>
              <a:t> Salaam while there was a shortage in </a:t>
            </a:r>
            <a:r>
              <a:rPr lang="en-GB" sz="1200" i="1" kern="1200" dirty="0" err="1" smtClean="0">
                <a:solidFill>
                  <a:schemeClr val="tx1"/>
                </a:solidFill>
                <a:latin typeface="+mn-lt"/>
                <a:ea typeface="+mn-ea"/>
                <a:cs typeface="+mn-cs"/>
              </a:rPr>
              <a:t>Bagamoyo</a:t>
            </a:r>
            <a:r>
              <a:rPr lang="en-GB" sz="1200" i="1" kern="1200" dirty="0" smtClean="0">
                <a:solidFill>
                  <a:schemeClr val="tx1"/>
                </a:solidFill>
                <a:latin typeface="+mn-lt"/>
                <a:ea typeface="+mn-ea"/>
                <a:cs typeface="+mn-cs"/>
              </a:rPr>
              <a:t>. Fishermen offloading sailfish at Dar </a:t>
            </a:r>
            <a:r>
              <a:rPr lang="en-GB" sz="1200" i="1" kern="1200" dirty="0" err="1" smtClean="0">
                <a:solidFill>
                  <a:schemeClr val="tx1"/>
                </a:solidFill>
                <a:latin typeface="+mn-lt"/>
                <a:ea typeface="+mn-ea"/>
                <a:cs typeface="+mn-cs"/>
              </a:rPr>
              <a:t>es</a:t>
            </a:r>
            <a:r>
              <a:rPr lang="en-GB" sz="1200" i="1" kern="1200" dirty="0" smtClean="0">
                <a:solidFill>
                  <a:schemeClr val="tx1"/>
                </a:solidFill>
                <a:latin typeface="+mn-lt"/>
                <a:ea typeface="+mn-ea"/>
                <a:cs typeface="+mn-cs"/>
              </a:rPr>
              <a:t> Salaam would therefore get a depressed price. Now fishermen have mobile phones with them in their boats, they are able to offload their catch at the port where the prices are best. This removes the localised peaks and troughs in demand caused by surplus or shortages. The market system for sea fish in East African ports is now an example of a well-integrated market.</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Refer to Toolkit, page : Market Integration, and the four points describing why market integration is a vital consideration for EMMA’s analysis of appropriate responses. Possibly refer also to Box 8.5 for example. </a:t>
            </a:r>
          </a:p>
          <a:p>
            <a:pPr lvl="0"/>
            <a:r>
              <a:rPr lang="en-GB" sz="1200" kern="1200" dirty="0" smtClean="0">
                <a:solidFill>
                  <a:schemeClr val="tx1"/>
                </a:solidFill>
                <a:latin typeface="+mn-lt"/>
                <a:ea typeface="+mn-ea"/>
                <a:cs typeface="+mn-cs"/>
              </a:rPr>
              <a:t>The degree of market integration is a vital consideration for market analysis of appropriate responses.</a:t>
            </a:r>
          </a:p>
          <a:p>
            <a:pPr lvl="0"/>
            <a:r>
              <a:rPr lang="en-GB" sz="1200" kern="1200" dirty="0" smtClean="0">
                <a:solidFill>
                  <a:schemeClr val="tx1"/>
                </a:solidFill>
                <a:latin typeface="+mn-lt"/>
                <a:ea typeface="+mn-ea"/>
                <a:cs typeface="+mn-cs"/>
              </a:rPr>
              <a:t>A local market system which was well integrated with wider markets in the baseline situation is much more likely to be able to expand trade to meet emergency needs.</a:t>
            </a:r>
          </a:p>
          <a:p>
            <a:pPr lvl="0"/>
            <a:r>
              <a:rPr lang="en-GB" sz="1200" kern="1200" dirty="0" smtClean="0">
                <a:solidFill>
                  <a:schemeClr val="tx1"/>
                </a:solidFill>
                <a:latin typeface="+mn-lt"/>
                <a:ea typeface="+mn-ea"/>
                <a:cs typeface="+mn-cs"/>
              </a:rPr>
              <a:t>Where local markets are well integrated with larger markets, critical items, services, or food are more easily available and prices are more stable.</a:t>
            </a:r>
          </a:p>
          <a:p>
            <a:pPr lvl="0"/>
            <a:r>
              <a:rPr lang="en-GB" sz="1200" kern="1200" dirty="0" smtClean="0">
                <a:solidFill>
                  <a:schemeClr val="tx1"/>
                </a:solidFill>
                <a:latin typeface="+mn-lt"/>
                <a:ea typeface="+mn-ea"/>
                <a:cs typeface="+mn-cs"/>
              </a:rPr>
              <a:t>Local procurement and cash-based interventions are highly dependent on market integration, which will enable critical items or food to flow from other surplus regions.</a:t>
            </a:r>
          </a:p>
          <a:p>
            <a:pPr lvl="0"/>
            <a:r>
              <a:rPr lang="en-GB" sz="1200" kern="1200" dirty="0" smtClean="0">
                <a:solidFill>
                  <a:schemeClr val="tx1"/>
                </a:solidFill>
                <a:latin typeface="+mn-lt"/>
                <a:ea typeface="+mn-ea"/>
                <a:cs typeface="+mn-cs"/>
              </a:rPr>
              <a:t>Where local markets are fragmented – i.e. poorly integrated with larger markets – prices tend to be more volatile. Target groups will experience higher prices (lower income) more often</a:t>
            </a:r>
          </a:p>
          <a:p>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 at slides of market integration: in resources bank, from EMMA Toolkit, pg 142.</a:t>
            </a:r>
          </a:p>
          <a:p>
            <a:r>
              <a:rPr lang="en-GB" sz="1200" b="1" kern="1200" dirty="0" smtClean="0">
                <a:solidFill>
                  <a:schemeClr val="tx1"/>
                </a:solidFill>
                <a:latin typeface="+mn-lt"/>
                <a:ea typeface="+mn-ea"/>
                <a:cs typeface="+mn-cs"/>
              </a:rPr>
              <a:t>Strongly integrated markets:</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Prices tend to follow similar seasonal patterns, rising and falling in unison</a:t>
            </a:r>
          </a:p>
          <a:p>
            <a:pPr lvl="0"/>
            <a:r>
              <a:rPr lang="en-GB" sz="1200" kern="1200" dirty="0" smtClean="0">
                <a:solidFill>
                  <a:schemeClr val="tx1"/>
                </a:solidFill>
                <a:latin typeface="+mn-lt"/>
                <a:ea typeface="+mn-ea"/>
                <a:cs typeface="+mn-cs"/>
              </a:rPr>
              <a:t>The price difference between markets stays relatively constant (grey shading in graph 1)</a:t>
            </a:r>
          </a:p>
          <a:p>
            <a:r>
              <a:rPr lang="en-GB" sz="1200" b="1" kern="1200" dirty="0" smtClean="0">
                <a:solidFill>
                  <a:schemeClr val="tx1"/>
                </a:solidFill>
                <a:latin typeface="+mn-lt"/>
                <a:ea typeface="+mn-ea"/>
                <a:cs typeface="+mn-cs"/>
              </a:rPr>
              <a:t>Weakly integrated markets:</a:t>
            </a:r>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Prices tend to follow dissimilar patterns</a:t>
            </a:r>
          </a:p>
          <a:p>
            <a:pPr lvl="0"/>
            <a:r>
              <a:rPr lang="en-GB" sz="1200" kern="1200" dirty="0" smtClean="0">
                <a:solidFill>
                  <a:schemeClr val="tx1"/>
                </a:solidFill>
                <a:latin typeface="+mn-lt"/>
                <a:ea typeface="+mn-ea"/>
                <a:cs typeface="+mn-cs"/>
              </a:rPr>
              <a:t>Big seasonal variations occur in the price difference between markets (grey shading in graph 2)</a:t>
            </a:r>
          </a:p>
          <a:p>
            <a:r>
              <a:rPr lang="en-GB" sz="1200" kern="1200" dirty="0" smtClean="0">
                <a:solidFill>
                  <a:schemeClr val="tx1"/>
                </a:solidFill>
                <a:latin typeface="+mn-lt"/>
                <a:ea typeface="+mn-ea"/>
                <a:cs typeface="+mn-cs"/>
              </a:rPr>
              <a:t>Discuss market integration. </a:t>
            </a:r>
          </a:p>
          <a:p>
            <a:endParaRPr lang="en-GB" dirty="0"/>
          </a:p>
        </p:txBody>
      </p:sp>
      <p:sp>
        <p:nvSpPr>
          <p:cNvPr id="4" name="Footer Placeholder 3"/>
          <p:cNvSpPr>
            <a:spLocks noGrp="1"/>
          </p:cNvSpPr>
          <p:nvPr>
            <p:ph type="ftr" sz="quarter" idx="10"/>
          </p:nvPr>
        </p:nvSpPr>
        <p:spPr/>
        <p:txBody>
          <a:bodyPr/>
          <a:lstStyle/>
          <a:p>
            <a:pPr>
              <a:defRPr/>
            </a:pPr>
            <a:endParaRPr lang="en-GB"/>
          </a:p>
        </p:txBody>
      </p:sp>
    </p:spTree>
    <p:extLst>
      <p:ext uri="{BB962C8B-B14F-4D97-AF65-F5344CB8AC3E}">
        <p14:creationId xmlns:p14="http://schemas.microsoft.com/office/powerpoint/2010/main" val="39094252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p:spPr>
      </p:sp>
      <p:sp>
        <p:nvSpPr>
          <p:cNvPr id="312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b="1" dirty="0" smtClean="0">
                <a:latin typeface="Arial" pitchFamily="34" charset="0"/>
                <a:cs typeface="Arial" pitchFamily="34" charset="0"/>
              </a:rPr>
              <a:t>BEN</a:t>
            </a:r>
          </a:p>
          <a:p>
            <a:pPr>
              <a:spcBef>
                <a:spcPct val="0"/>
              </a:spcBef>
            </a:pPr>
            <a:r>
              <a:rPr lang="en-GB" b="1" dirty="0" smtClean="0">
                <a:latin typeface="Arial" pitchFamily="34" charset="0"/>
                <a:cs typeface="Arial" pitchFamily="34" charset="0"/>
              </a:rPr>
              <a:t>Key</a:t>
            </a:r>
            <a:r>
              <a:rPr lang="en-GB" b="1" baseline="0" dirty="0" smtClean="0">
                <a:latin typeface="Arial" pitchFamily="34" charset="0"/>
                <a:cs typeface="Arial" pitchFamily="34" charset="0"/>
              </a:rPr>
              <a:t> information  - to share </a:t>
            </a:r>
          </a:p>
          <a:p>
            <a:pPr>
              <a:spcBef>
                <a:spcPct val="0"/>
              </a:spcBef>
            </a:pPr>
            <a:endParaRPr lang="en-GB" b="1"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Strongly integrated markets:</a:t>
            </a:r>
          </a:p>
          <a:p>
            <a:pPr>
              <a:spcBef>
                <a:spcPct val="0"/>
              </a:spcBef>
              <a:buFontTx/>
              <a:buChar char="•"/>
            </a:pPr>
            <a:r>
              <a:rPr lang="en-GB" dirty="0" smtClean="0">
                <a:latin typeface="Arial" pitchFamily="34" charset="0"/>
                <a:cs typeface="Arial" pitchFamily="34" charset="0"/>
              </a:rPr>
              <a:t>Prices tend to follow similar seasonal patterns, rising and falling in unison</a:t>
            </a:r>
          </a:p>
          <a:p>
            <a:pPr>
              <a:spcBef>
                <a:spcPct val="0"/>
              </a:spcBef>
              <a:buFontTx/>
              <a:buChar char="•"/>
            </a:pPr>
            <a:r>
              <a:rPr lang="en-GB" dirty="0" smtClean="0">
                <a:latin typeface="Arial" pitchFamily="34" charset="0"/>
                <a:cs typeface="Arial" pitchFamily="34" charset="0"/>
              </a:rPr>
              <a:t>The price difference between markets stays relatively constant (grey shading in graph 1)</a:t>
            </a:r>
          </a:p>
          <a:p>
            <a:pPr>
              <a:spcBef>
                <a:spcPct val="0"/>
              </a:spcBef>
            </a:pPr>
            <a:endParaRPr lang="en-GB" dirty="0" smtClean="0">
              <a:latin typeface="Arial" pitchFamily="34" charset="0"/>
              <a:cs typeface="Arial" pitchFamily="34" charset="0"/>
            </a:endParaRPr>
          </a:p>
          <a:p>
            <a:pPr>
              <a:spcBef>
                <a:spcPct val="0"/>
              </a:spcBef>
            </a:pPr>
            <a:r>
              <a:rPr lang="en-GB" b="1" dirty="0" smtClean="0">
                <a:latin typeface="Arial" pitchFamily="34" charset="0"/>
                <a:cs typeface="Arial" pitchFamily="34" charset="0"/>
              </a:rPr>
              <a:t>Weakly integrated markets:</a:t>
            </a:r>
          </a:p>
          <a:p>
            <a:pPr>
              <a:spcBef>
                <a:spcPct val="0"/>
              </a:spcBef>
              <a:buFontTx/>
              <a:buChar char="•"/>
            </a:pPr>
            <a:r>
              <a:rPr lang="en-GB" dirty="0" smtClean="0">
                <a:latin typeface="Arial" pitchFamily="34" charset="0"/>
                <a:cs typeface="Arial" pitchFamily="34" charset="0"/>
              </a:rPr>
              <a:t>Prices tend to follow dissimilar patterns</a:t>
            </a:r>
          </a:p>
          <a:p>
            <a:pPr>
              <a:spcBef>
                <a:spcPct val="0"/>
              </a:spcBef>
              <a:buFontTx/>
              <a:buChar char="•"/>
            </a:pPr>
            <a:r>
              <a:rPr lang="en-GB" dirty="0" smtClean="0">
                <a:latin typeface="Arial" pitchFamily="34" charset="0"/>
                <a:cs typeface="Arial" pitchFamily="34" charset="0"/>
              </a:rPr>
              <a:t>Big seasonal variations occur in the price difference between markets (grey shading in graph 2)</a:t>
            </a:r>
          </a:p>
          <a:p>
            <a:pPr>
              <a:spcBef>
                <a:spcPct val="0"/>
              </a:spcBef>
            </a:pPr>
            <a:endParaRPr lang="en-GB" dirty="0" smtClean="0">
              <a:latin typeface="Arial" pitchFamily="34" charset="0"/>
              <a:cs typeface="Arial" pitchFamily="34" charset="0"/>
            </a:endParaRPr>
          </a:p>
          <a:p>
            <a:pPr>
              <a:spcBef>
                <a:spcPct val="0"/>
              </a:spcBef>
            </a:pPr>
            <a:r>
              <a:rPr lang="en-GB" dirty="0" smtClean="0">
                <a:latin typeface="Arial" pitchFamily="34" charset="0"/>
                <a:cs typeface="Arial" pitchFamily="34" charset="0"/>
              </a:rPr>
              <a:t>Source: EMMA Toolkit, pg 142.</a:t>
            </a:r>
          </a:p>
        </p:txBody>
      </p:sp>
      <p:sp>
        <p:nvSpPr>
          <p:cNvPr id="31232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GB" smtClean="0"/>
          </a:p>
        </p:txBody>
      </p:sp>
    </p:spTree>
    <p:extLst>
      <p:ext uri="{BB962C8B-B14F-4D97-AF65-F5344CB8AC3E}">
        <p14:creationId xmlns:p14="http://schemas.microsoft.com/office/powerpoint/2010/main" val="4396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Oxfam-ECHO.JPG"/>
          <p:cNvPicPr>
            <a:picLocks noChangeAspect="1"/>
          </p:cNvPicPr>
          <p:nvPr userDrawn="1"/>
        </p:nvPicPr>
        <p:blipFill>
          <a:blip r:embed="rId2" cstate="print"/>
          <a:srcRect/>
          <a:stretch>
            <a:fillRect/>
          </a:stretch>
        </p:blipFill>
        <p:spPr bwMode="auto">
          <a:xfrm>
            <a:off x="3779838" y="6381750"/>
            <a:ext cx="1590675" cy="3143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68ED5A6E-445F-4AB2-84DC-55FC23279B13}" type="datetime1">
              <a:rPr lang="en-GB"/>
              <a:pPr>
                <a:defRPr/>
              </a:pPr>
              <a:t>25/10/2016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AEA4832-EF50-4A9C-8E3B-AB9FD8D2704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EF0B08-88D3-4811-9592-BE073D185A5B}"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23529B4A-9197-4AED-9EFE-9A61FFF956D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763907-8547-49D4-8FDC-8E01D44997C5}"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smtClean="0"/>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890416FD-8F31-4A31-A071-E4488359F59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Date Placeholder 3"/>
          <p:cNvSpPr txBox="1">
            <a:spLocks noGrp="1"/>
          </p:cNvSpPr>
          <p:nvPr>
            <p:ph type="dt" sz="half" idx="7"/>
          </p:nvPr>
        </p:nvSpPr>
        <p:spPr/>
        <p:txBody>
          <a:bodyPr/>
          <a:lstStyle>
            <a:lvl1pPr>
              <a:defRPr/>
            </a:lvl1pPr>
          </a:lstStyle>
          <a:p>
            <a:pPr lvl="0"/>
            <a:fld id="{F27B0033-95D3-41BC-91B7-269EBC1F336F}" type="datetime1">
              <a:rPr lang="en-US"/>
              <a:pPr lvl="0"/>
              <a:t>10/25/2016</a:t>
            </a:fld>
            <a:endParaRPr lang="en-GB"/>
          </a:p>
        </p:txBody>
      </p:sp>
      <p:sp>
        <p:nvSpPr>
          <p:cNvPr id="3" name="Footer Placeholder 4"/>
          <p:cNvSpPr txBox="1">
            <a:spLocks noGrp="1"/>
          </p:cNvSpPr>
          <p:nvPr>
            <p:ph type="ftr" sz="quarter" idx="9"/>
          </p:nvPr>
        </p:nvSpPr>
        <p:spPr/>
        <p:txBody>
          <a:bodyPr/>
          <a:lstStyle>
            <a:lvl1pPr>
              <a:defRPr lang="en-GB"/>
            </a:lvl1pPr>
          </a:lstStyle>
          <a:p>
            <a:pPr lvl="0"/>
            <a:endParaRPr lang="en-GB"/>
          </a:p>
        </p:txBody>
      </p:sp>
      <p:sp>
        <p:nvSpPr>
          <p:cNvPr id="4" name="Slide Number Placeholder 5"/>
          <p:cNvSpPr txBox="1">
            <a:spLocks noGrp="1"/>
          </p:cNvSpPr>
          <p:nvPr>
            <p:ph type="sldNum" sz="quarter" idx="8"/>
          </p:nvPr>
        </p:nvSpPr>
        <p:spPr/>
        <p:txBody>
          <a:bodyPr/>
          <a:lstStyle>
            <a:lvl1pPr>
              <a:defRPr lang="en-GB"/>
            </a:lvl1pPr>
          </a:lstStyle>
          <a:p>
            <a:pPr lvl="0"/>
            <a:fld id="{465987D8-9051-421D-857C-F8A8931916ED}" type="slidenum">
              <a:rPr/>
              <a:pPr lvl="0"/>
              <a:t>‹#›</a:t>
            </a:fld>
            <a:endParaRPr lang="en-GB"/>
          </a:p>
        </p:txBody>
      </p:sp>
    </p:spTree>
    <p:extLst>
      <p:ext uri="{BB962C8B-B14F-4D97-AF65-F5344CB8AC3E}">
        <p14:creationId xmlns:p14="http://schemas.microsoft.com/office/powerpoint/2010/main" val="726203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55DE2AC-00AF-4091-9079-CFD38E964152}"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580A4A84-F10B-4560-A851-D6404D7E4489}"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2F04473-34D9-4E7E-89D7-7F6BF45FA4ED}"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E8AE357B-EF3C-4C74-8352-81A13BF89834}"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EB580B-CDBE-447F-AA0E-385595857C56}"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8EC816F8-70A8-4E98-89B8-B0221AB8565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AFA7A09-4429-4C28-B79C-41688310BFC6}" type="datetime1">
              <a:rPr lang="en-GB"/>
              <a:pPr>
                <a:defRPr/>
              </a:pPr>
              <a:t>25/10/2016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hhh</a:t>
            </a:r>
          </a:p>
        </p:txBody>
      </p:sp>
      <p:sp>
        <p:nvSpPr>
          <p:cNvPr id="7" name="Slide Number Placeholder 5"/>
          <p:cNvSpPr>
            <a:spLocks noGrp="1"/>
          </p:cNvSpPr>
          <p:nvPr>
            <p:ph type="sldNum" sz="quarter" idx="12"/>
          </p:nvPr>
        </p:nvSpPr>
        <p:spPr/>
        <p:txBody>
          <a:bodyPr/>
          <a:lstStyle>
            <a:lvl1pPr>
              <a:defRPr/>
            </a:lvl1pPr>
          </a:lstStyle>
          <a:p>
            <a:pPr>
              <a:defRPr/>
            </a:pPr>
            <a:fld id="{E844B5F9-FBFC-4562-AFC6-F7BA7F86F97A}"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310D815-2007-4AD1-874A-68DFC8AB38F3}" type="datetime1">
              <a:rPr lang="en-GB"/>
              <a:pPr>
                <a:defRPr/>
              </a:pPr>
              <a:t>25/10/2016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hhh</a:t>
            </a:r>
          </a:p>
        </p:txBody>
      </p:sp>
      <p:sp>
        <p:nvSpPr>
          <p:cNvPr id="9" name="Slide Number Placeholder 5"/>
          <p:cNvSpPr>
            <a:spLocks noGrp="1"/>
          </p:cNvSpPr>
          <p:nvPr>
            <p:ph type="sldNum" sz="quarter" idx="12"/>
          </p:nvPr>
        </p:nvSpPr>
        <p:spPr/>
        <p:txBody>
          <a:bodyPr/>
          <a:lstStyle>
            <a:lvl1pPr>
              <a:defRPr/>
            </a:lvl1pPr>
          </a:lstStyle>
          <a:p>
            <a:pPr>
              <a:defRPr/>
            </a:pPr>
            <a:fld id="{78FB6F05-EAC9-40DB-9BF6-BFD854B818B0}"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B10518C-C6AD-4318-9D76-D354C21B04ED}" type="datetime1">
              <a:rPr lang="en-GB"/>
              <a:pPr>
                <a:defRPr/>
              </a:pPr>
              <a:t>25/10/2016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hhh</a:t>
            </a:r>
          </a:p>
        </p:txBody>
      </p:sp>
      <p:sp>
        <p:nvSpPr>
          <p:cNvPr id="5" name="Slide Number Placeholder 5"/>
          <p:cNvSpPr>
            <a:spLocks noGrp="1"/>
          </p:cNvSpPr>
          <p:nvPr>
            <p:ph type="sldNum" sz="quarter" idx="12"/>
          </p:nvPr>
        </p:nvSpPr>
        <p:spPr/>
        <p:txBody>
          <a:bodyPr/>
          <a:lstStyle>
            <a:lvl1pPr>
              <a:defRPr/>
            </a:lvl1pPr>
          </a:lstStyle>
          <a:p>
            <a:pPr>
              <a:defRPr/>
            </a:pPr>
            <a:fld id="{DE47F7AA-D989-4765-A231-226D119A56C5}"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D5FBD-114E-4D2C-A399-13F0FB27D511}" type="datetime1">
              <a:rPr lang="en-GB"/>
              <a:pPr>
                <a:defRPr/>
              </a:pPr>
              <a:t>25/10/2016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hhh</a:t>
            </a:r>
          </a:p>
        </p:txBody>
      </p:sp>
      <p:sp>
        <p:nvSpPr>
          <p:cNvPr id="4" name="Slide Number Placeholder 5"/>
          <p:cNvSpPr>
            <a:spLocks noGrp="1"/>
          </p:cNvSpPr>
          <p:nvPr>
            <p:ph type="sldNum" sz="quarter" idx="12"/>
          </p:nvPr>
        </p:nvSpPr>
        <p:spPr/>
        <p:txBody>
          <a:bodyPr/>
          <a:lstStyle>
            <a:lvl1pPr>
              <a:defRPr/>
            </a:lvl1pPr>
          </a:lstStyle>
          <a:p>
            <a:pPr>
              <a:defRPr/>
            </a:pPr>
            <a:fld id="{DFCE3F13-19E3-4DF2-A72E-53557DB9A83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86F7E3C-6902-4952-9DE5-1D389FC613BE}"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9C1EDE-CA45-4B78-8952-76F623230D44}"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489016-59E0-4894-93B5-0E131D2CAB7B}" type="datetime1">
              <a:rPr lang="en-GB"/>
              <a:pPr>
                <a:defRPr/>
              </a:pPr>
              <a:t>25/10/2016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hhh</a:t>
            </a:r>
          </a:p>
        </p:txBody>
      </p:sp>
      <p:sp>
        <p:nvSpPr>
          <p:cNvPr id="7" name="Slide Number Placeholder 5"/>
          <p:cNvSpPr>
            <a:spLocks noGrp="1"/>
          </p:cNvSpPr>
          <p:nvPr>
            <p:ph type="sldNum" sz="quarter" idx="12"/>
          </p:nvPr>
        </p:nvSpPr>
        <p:spPr/>
        <p:txBody>
          <a:bodyPr/>
          <a:lstStyle>
            <a:lvl1pPr>
              <a:defRPr/>
            </a:lvl1pPr>
          </a:lstStyle>
          <a:p>
            <a:pPr>
              <a:defRPr/>
            </a:pPr>
            <a:fld id="{5AD9BA5D-319A-4CCE-A7F2-9F800352719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7323F0-BE62-45BE-AC23-005A955E4C85}" type="datetime1">
              <a:rPr lang="en-GB"/>
              <a:pPr>
                <a:defRPr/>
              </a:pPr>
              <a:t>25/10/2016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hhh</a:t>
            </a:r>
          </a:p>
        </p:txBody>
      </p:sp>
      <p:sp>
        <p:nvSpPr>
          <p:cNvPr id="7" name="Slide Number Placeholder 5"/>
          <p:cNvSpPr>
            <a:spLocks noGrp="1"/>
          </p:cNvSpPr>
          <p:nvPr>
            <p:ph type="sldNum" sz="quarter" idx="12"/>
          </p:nvPr>
        </p:nvSpPr>
        <p:spPr/>
        <p:txBody>
          <a:bodyPr/>
          <a:lstStyle>
            <a:lvl1pPr>
              <a:defRPr/>
            </a:lvl1pPr>
          </a:lstStyle>
          <a:p>
            <a:pPr>
              <a:defRPr/>
            </a:pPr>
            <a:fld id="{9E2B06AD-81BE-4496-A9FA-D8E2277555B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842598A-0AE6-4EC6-8E24-4BFFE3CD3557}"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CE9F5D96-0D38-46DF-B530-F010B5948758}"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CB9A447-2A19-4E11-AD3D-7E3BCBAAB3B9}"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hhh</a:t>
            </a:r>
          </a:p>
        </p:txBody>
      </p:sp>
      <p:sp>
        <p:nvSpPr>
          <p:cNvPr id="6" name="Slide Number Placeholder 5"/>
          <p:cNvSpPr>
            <a:spLocks noGrp="1"/>
          </p:cNvSpPr>
          <p:nvPr>
            <p:ph type="sldNum" sz="quarter" idx="12"/>
          </p:nvPr>
        </p:nvSpPr>
        <p:spPr/>
        <p:txBody>
          <a:bodyPr/>
          <a:lstStyle>
            <a:lvl1pPr>
              <a:defRPr/>
            </a:lvl1pPr>
          </a:lstStyle>
          <a:p>
            <a:pPr>
              <a:defRPr/>
            </a:pPr>
            <a:fld id="{F90552F1-4D2E-4B9F-821C-3EDA96A444C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89FE3B-EAF2-4699-988C-F814B93ED063}" type="datetime1">
              <a:rPr lang="en-GB"/>
              <a:pPr>
                <a:defRPr/>
              </a:pPr>
              <a:t>25/10/2016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E8581F-FE1E-4426-932A-688CF2B7090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7A27244-D382-4B69-9A59-ECBD86C81A03}" type="datetime1">
              <a:rPr lang="en-GB"/>
              <a:pPr>
                <a:defRPr/>
              </a:pPr>
              <a:t>25/10/2016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35BDEE-5B1E-4E8A-AD31-DC9E735A7BE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7F4081D-3538-45E4-BD90-49EDB378E149}" type="datetime1">
              <a:rPr lang="en-GB"/>
              <a:pPr>
                <a:defRPr/>
              </a:pPr>
              <a:t>25/10/2016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8A3ACFB-8272-4299-85FB-23601F49BBA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fld id="{C6FA92B4-EDA5-4D5D-9250-6DC996E267B4}" type="datetime1">
              <a:rPr lang="en-GB"/>
              <a:pPr>
                <a:defRPr/>
              </a:pPr>
              <a:t>25/10/2016</a:t>
            </a:fld>
            <a:endParaRPr lang="en-GB"/>
          </a:p>
        </p:txBody>
      </p:sp>
      <p:sp>
        <p:nvSpPr>
          <p:cNvPr id="4" name="Footer Placeholder 3"/>
          <p:cNvSpPr>
            <a:spLocks noGrp="1"/>
          </p:cNvSpPr>
          <p:nvPr>
            <p:ph type="ftr" sz="quarter" idx="11"/>
          </p:nvPr>
        </p:nvSpPr>
        <p:spPr/>
        <p:txBody>
          <a:bodyPr/>
          <a:lstStyle>
            <a:lvl1pPr>
              <a:defRPr smtClean="0"/>
            </a:lvl1pPr>
          </a:lstStyle>
          <a:p>
            <a:pPr>
              <a:defRPr/>
            </a:pPr>
            <a:r>
              <a:rPr lang="en-GB"/>
              <a:t>hhh</a:t>
            </a:r>
          </a:p>
        </p:txBody>
      </p:sp>
      <p:sp>
        <p:nvSpPr>
          <p:cNvPr id="5" name="Slide Number Placeholder 4"/>
          <p:cNvSpPr>
            <a:spLocks noGrp="1"/>
          </p:cNvSpPr>
          <p:nvPr>
            <p:ph type="sldNum" sz="quarter" idx="12"/>
          </p:nvPr>
        </p:nvSpPr>
        <p:spPr/>
        <p:txBody>
          <a:bodyPr/>
          <a:lstStyle>
            <a:lvl1pPr>
              <a:defRPr/>
            </a:lvl1pPr>
          </a:lstStyle>
          <a:p>
            <a:pPr>
              <a:defRPr/>
            </a:pPr>
            <a:fld id="{1135DF50-9B1F-414C-8644-2036726AEF3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179388" y="6381750"/>
            <a:ext cx="1473200" cy="260350"/>
            <a:chOff x="1907704" y="1628800"/>
            <a:chExt cx="1472891" cy="260648"/>
          </a:xfrm>
        </p:grpSpPr>
        <p:pic>
          <p:nvPicPr>
            <p:cNvPr id="3" name="Picture 10" descr="New LOGO Sept 2012.jpg"/>
            <p:cNvPicPr>
              <a:picLocks noChangeAspect="1" noChangeArrowheads="1"/>
            </p:cNvPicPr>
            <p:nvPr/>
          </p:nvPicPr>
          <p:blipFill>
            <a:blip r:embed="rId2" cstate="print"/>
            <a:srcRect/>
            <a:stretch>
              <a:fillRect/>
            </a:stretch>
          </p:blipFill>
          <p:spPr bwMode="auto">
            <a:xfrm>
              <a:off x="1907704" y="1628800"/>
              <a:ext cx="720080" cy="260648"/>
            </a:xfrm>
            <a:prstGeom prst="rect">
              <a:avLst/>
            </a:prstGeom>
            <a:noFill/>
            <a:ln w="9525">
              <a:noFill/>
              <a:miter lim="800000"/>
              <a:headEnd/>
              <a:tailEnd/>
            </a:ln>
          </p:spPr>
        </p:pic>
        <p:pic>
          <p:nvPicPr>
            <p:cNvPr id="4" name="Picture 11" descr="O:\INT HD\2) HD EFS&amp;L\Team\Market analysis and Programming\Training and assessment resources\Markets training &amp; resources\Baseline Training Resource Pack\essential information\ECHO logo 2013.png"/>
            <p:cNvPicPr>
              <a:picLocks noChangeAspect="1" noChangeArrowheads="1"/>
            </p:cNvPicPr>
            <p:nvPr/>
          </p:nvPicPr>
          <p:blipFill>
            <a:blip r:embed="rId3" cstate="print"/>
            <a:srcRect/>
            <a:stretch>
              <a:fillRect/>
            </a:stretch>
          </p:blipFill>
          <p:spPr bwMode="auto">
            <a:xfrm>
              <a:off x="2987824" y="1628800"/>
              <a:ext cx="392771" cy="260648"/>
            </a:xfrm>
            <a:prstGeom prst="rect">
              <a:avLst/>
            </a:prstGeom>
            <a:noFill/>
            <a:ln w="9525">
              <a:noFill/>
              <a:miter lim="800000"/>
              <a:headEnd/>
              <a:tailEnd/>
            </a:ln>
          </p:spPr>
        </p:pic>
      </p:grpSp>
      <p:sp>
        <p:nvSpPr>
          <p:cNvPr id="5" name="Slide Number Placeholder 3"/>
          <p:cNvSpPr>
            <a:spLocks noGrp="1"/>
          </p:cNvSpPr>
          <p:nvPr>
            <p:ph type="sldNum" sz="quarter" idx="10"/>
          </p:nvPr>
        </p:nvSpPr>
        <p:spPr/>
        <p:txBody>
          <a:bodyPr/>
          <a:lstStyle>
            <a:lvl1pPr>
              <a:defRPr/>
            </a:lvl1pPr>
          </a:lstStyle>
          <a:p>
            <a:pPr>
              <a:defRPr/>
            </a:pPr>
            <a:fld id="{BC92A805-365B-4536-AC89-31493D072BD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7673523-A1B2-4081-B5E9-BF7F79722B13}" type="datetime1">
              <a:rPr lang="en-GB"/>
              <a:pPr>
                <a:defRPr/>
              </a:pPr>
              <a:t>25/10/2016</a:t>
            </a:fld>
            <a:endParaRPr lang="en-GB"/>
          </a:p>
        </p:txBody>
      </p:sp>
      <p:sp>
        <p:nvSpPr>
          <p:cNvPr id="6" name="Footer Placeholder 5"/>
          <p:cNvSpPr>
            <a:spLocks noGrp="1"/>
          </p:cNvSpPr>
          <p:nvPr>
            <p:ph type="ftr" sz="quarter" idx="11"/>
          </p:nvPr>
        </p:nvSpPr>
        <p:spPr/>
        <p:txBody>
          <a:bodyPr/>
          <a:lstStyle>
            <a:lvl1pPr>
              <a:defRPr smtClean="0"/>
            </a:lvl1pPr>
          </a:lstStyle>
          <a:p>
            <a:pPr>
              <a:defRPr/>
            </a:pPr>
            <a:r>
              <a:rPr lang="en-GB"/>
              <a:t>hhh</a:t>
            </a:r>
          </a:p>
        </p:txBody>
      </p:sp>
      <p:sp>
        <p:nvSpPr>
          <p:cNvPr id="7" name="Slide Number Placeholder 6"/>
          <p:cNvSpPr>
            <a:spLocks noGrp="1"/>
          </p:cNvSpPr>
          <p:nvPr>
            <p:ph type="sldNum" sz="quarter" idx="12"/>
          </p:nvPr>
        </p:nvSpPr>
        <p:spPr/>
        <p:txBody>
          <a:bodyPr/>
          <a:lstStyle>
            <a:lvl1pPr>
              <a:defRPr/>
            </a:lvl1pPr>
          </a:lstStyle>
          <a:p>
            <a:pPr>
              <a:defRPr/>
            </a:pPr>
            <a:fld id="{B5BF951B-F7FA-4EA2-BDE4-3D0172389AF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3F327B8-1E8D-476C-A622-0DAD232E8206}" type="datetime1">
              <a:rPr lang="en-GB"/>
              <a:pPr>
                <a:defRPr/>
              </a:pPr>
              <a:t>25/10/2016</a:t>
            </a:fld>
            <a:endParaRPr lang="en-GB"/>
          </a:p>
        </p:txBody>
      </p:sp>
      <p:sp>
        <p:nvSpPr>
          <p:cNvPr id="6" name="Footer Placeholder 5"/>
          <p:cNvSpPr>
            <a:spLocks noGrp="1"/>
          </p:cNvSpPr>
          <p:nvPr>
            <p:ph type="ftr" sz="quarter" idx="11"/>
          </p:nvPr>
        </p:nvSpPr>
        <p:spPr/>
        <p:txBody>
          <a:bodyPr/>
          <a:lstStyle>
            <a:lvl1pPr>
              <a:defRPr smtClean="0"/>
            </a:lvl1pPr>
          </a:lstStyle>
          <a:p>
            <a:pPr>
              <a:defRPr/>
            </a:pPr>
            <a:r>
              <a:rPr lang="en-GB"/>
              <a:t>hhh</a:t>
            </a:r>
          </a:p>
        </p:txBody>
      </p:sp>
      <p:sp>
        <p:nvSpPr>
          <p:cNvPr id="7" name="Slide Number Placeholder 6"/>
          <p:cNvSpPr>
            <a:spLocks noGrp="1"/>
          </p:cNvSpPr>
          <p:nvPr>
            <p:ph type="sldNum" sz="quarter" idx="12"/>
          </p:nvPr>
        </p:nvSpPr>
        <p:spPr/>
        <p:txBody>
          <a:bodyPr/>
          <a:lstStyle>
            <a:lvl1pPr>
              <a:defRPr/>
            </a:lvl1pPr>
          </a:lstStyle>
          <a:p>
            <a:pPr>
              <a:defRPr/>
            </a:pPr>
            <a:fld id="{53029B6E-7177-4C46-A53D-2F5929968E3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6884803-8025-406A-834C-3F891A0A9F5C}" type="datetime1">
              <a:rPr lang="en-GB"/>
              <a:pPr>
                <a:defRPr/>
              </a:pPr>
              <a:t>25/10/2016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681A35E-3C45-4013-B1E5-C6D9CF2BBBA8}" type="slidenum">
              <a:rPr lang="en-GB"/>
              <a:pPr>
                <a:defRPr/>
              </a:pPr>
              <a:t>‹#›</a:t>
            </a:fld>
            <a:endParaRPr lang="en-GB"/>
          </a:p>
        </p:txBody>
      </p:sp>
      <p:grpSp>
        <p:nvGrpSpPr>
          <p:cNvPr id="2055" name="Group 6"/>
          <p:cNvGrpSpPr>
            <a:grpSpLocks/>
          </p:cNvGrpSpPr>
          <p:nvPr userDrawn="1"/>
        </p:nvGrpSpPr>
        <p:grpSpPr bwMode="auto">
          <a:xfrm>
            <a:off x="3851275" y="6453188"/>
            <a:ext cx="1473200" cy="260350"/>
            <a:chOff x="1907704" y="1628800"/>
            <a:chExt cx="1472891" cy="260648"/>
          </a:xfrm>
        </p:grpSpPr>
        <p:pic>
          <p:nvPicPr>
            <p:cNvPr id="2056" name="Picture 7" descr="New LOGO Sept 2012.jpg"/>
            <p:cNvPicPr>
              <a:picLocks noChangeAspect="1" noChangeArrowheads="1"/>
            </p:cNvPicPr>
            <p:nvPr/>
          </p:nvPicPr>
          <p:blipFill>
            <a:blip r:embed="rId14" cstate="print"/>
            <a:srcRect/>
            <a:stretch>
              <a:fillRect/>
            </a:stretch>
          </p:blipFill>
          <p:spPr bwMode="auto">
            <a:xfrm>
              <a:off x="1907704" y="1628800"/>
              <a:ext cx="720080" cy="260648"/>
            </a:xfrm>
            <a:prstGeom prst="rect">
              <a:avLst/>
            </a:prstGeom>
            <a:noFill/>
            <a:ln w="9525">
              <a:noFill/>
              <a:miter lim="800000"/>
              <a:headEnd/>
              <a:tailEnd/>
            </a:ln>
          </p:spPr>
        </p:pic>
        <p:pic>
          <p:nvPicPr>
            <p:cNvPr id="2057" name="Picture 8" descr="O:\INT HD\2) HD EFS&amp;L\Team\Market analysis and Programming\Training and assessment resources\Markets training &amp; resources\Baseline Training Resource Pack\essential information\ECHO logo 2013.png"/>
            <p:cNvPicPr>
              <a:picLocks noChangeAspect="1" noChangeArrowheads="1"/>
            </p:cNvPicPr>
            <p:nvPr/>
          </p:nvPicPr>
          <p:blipFill>
            <a:blip r:embed="rId15" cstate="print"/>
            <a:srcRect/>
            <a:stretch>
              <a:fillRect/>
            </a:stretch>
          </p:blipFill>
          <p:spPr bwMode="auto">
            <a:xfrm>
              <a:off x="2987824" y="1628800"/>
              <a:ext cx="392771" cy="26064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4" r:id="rId1"/>
    <p:sldLayoutId id="2147483679" r:id="rId2"/>
    <p:sldLayoutId id="2147483680" r:id="rId3"/>
    <p:sldLayoutId id="2147483681" r:id="rId4"/>
    <p:sldLayoutId id="2147483682"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66AD8AD-DC79-4BF0-A6D0-169C6DCEA3A6}" type="datetime1">
              <a:rPr lang="en-GB"/>
              <a:pPr>
                <a:defRPr/>
              </a:pPr>
              <a:t>25/10/2016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GB"/>
              <a:t>hhh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F4FCCEE-4FEF-44F9-B713-DA17FD22E10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8.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8" Type="http://schemas.openxmlformats.org/officeDocument/2006/relationships/hyperlink" Target="http://www.sphereproject.org/" TargetMode="External"/><Relationship Id="rId3" Type="http://schemas.openxmlformats.org/officeDocument/2006/relationships/hyperlink" Target="https://dgroups.org/dfid/mic" TargetMode="External"/><Relationship Id="rId7" Type="http://schemas.openxmlformats.org/officeDocument/2006/relationships/hyperlink" Target="http://www.dgroups.org/dfid/emma"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hyperlink" Target="http://www.emma-toolkit.org/" TargetMode="External"/><Relationship Id="rId5" Type="http://schemas.openxmlformats.org/officeDocument/2006/relationships/hyperlink" Target="http://dgroups.org/CaLP" TargetMode="External"/><Relationship Id="rId4" Type="http://schemas.openxmlformats.org/officeDocument/2006/relationships/hyperlink" Target="http://cashlearning.org/"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file:///\\localhost\Users\benjaminbarrows\Dropbox\IRC\EMMA\EMMA%20of%20the%20Construction%20Labor%20Market%20System%20in%20North%20and%20Bekaa,%20Lebano.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3" cstate="print"/>
          <a:srcRect/>
          <a:stretch>
            <a:fillRect/>
          </a:stretch>
        </p:blipFill>
        <p:spPr bwMode="auto">
          <a:xfrm>
            <a:off x="0" y="908050"/>
            <a:ext cx="9155113" cy="5949950"/>
          </a:xfrm>
          <a:prstGeom prst="rect">
            <a:avLst/>
          </a:prstGeom>
          <a:noFill/>
          <a:ln w="9525">
            <a:noFill/>
            <a:miter lim="800000"/>
            <a:headEnd/>
            <a:tailEnd/>
          </a:ln>
        </p:spPr>
      </p:pic>
      <p:sp>
        <p:nvSpPr>
          <p:cNvPr id="11267" name="Title 1"/>
          <p:cNvSpPr>
            <a:spLocks noGrp="1"/>
          </p:cNvSpPr>
          <p:nvPr>
            <p:ph type="title"/>
          </p:nvPr>
        </p:nvSpPr>
        <p:spPr>
          <a:xfrm>
            <a:off x="250825" y="133350"/>
            <a:ext cx="8137525" cy="1495425"/>
          </a:xfrm>
        </p:spPr>
        <p:txBody>
          <a:bodyPr/>
          <a:lstStyle/>
          <a:p>
            <a:r>
              <a:rPr lang="en-GB" sz="2400" b="1" dirty="0" smtClean="0">
                <a:latin typeface="Arial" pitchFamily="34" charset="0"/>
                <a:cs typeface="Arial" pitchFamily="34" charset="0"/>
              </a:rPr>
              <a:t>Markets analysis</a:t>
            </a:r>
            <a:br>
              <a:rPr lang="en-GB" sz="2400" b="1" dirty="0" smtClean="0">
                <a:latin typeface="Arial" pitchFamily="34" charset="0"/>
                <a:cs typeface="Arial" pitchFamily="34" charset="0"/>
              </a:rPr>
            </a:br>
            <a:r>
              <a:rPr lang="en-GB" sz="2400" b="1" dirty="0" smtClean="0">
                <a:latin typeface="Arial" pitchFamily="34" charset="0"/>
                <a:cs typeface="Arial" pitchFamily="34" charset="0"/>
              </a:rPr>
              <a:t>in Preparedness, Relief and Recovery</a:t>
            </a:r>
            <a:br>
              <a:rPr lang="en-GB" sz="2400" b="1" dirty="0" smtClean="0">
                <a:latin typeface="Arial" pitchFamily="34" charset="0"/>
                <a:cs typeface="Arial" pitchFamily="34" charset="0"/>
              </a:rPr>
            </a:br>
            <a:r>
              <a:rPr lang="en-GB" sz="2400" b="1" dirty="0" smtClean="0">
                <a:solidFill>
                  <a:srgbClr val="009900"/>
                </a:solidFill>
                <a:latin typeface="Arial" pitchFamily="34" charset="0"/>
                <a:cs typeface="Arial" pitchFamily="34" charset="0"/>
              </a:rPr>
              <a:t>On the job training</a:t>
            </a:r>
          </a:p>
        </p:txBody>
      </p:sp>
      <p:sp>
        <p:nvSpPr>
          <p:cNvPr id="6" name="Title 1"/>
          <p:cNvSpPr txBox="1">
            <a:spLocks/>
          </p:cNvSpPr>
          <p:nvPr/>
        </p:nvSpPr>
        <p:spPr>
          <a:xfrm>
            <a:off x="2119313" y="4584700"/>
            <a:ext cx="6784975" cy="1408113"/>
          </a:xfrm>
          <a:prstGeom prst="rect">
            <a:avLst/>
          </a:prstGeom>
        </p:spPr>
        <p:txBody>
          <a:bodyPr anchor="ctr">
            <a:normAutofit/>
          </a:bodyPr>
          <a:lstStyle/>
          <a:p>
            <a:pPr algn="r" fontAlgn="auto">
              <a:spcBef>
                <a:spcPts val="0"/>
              </a:spcBef>
              <a:spcAft>
                <a:spcPts val="0"/>
              </a:spcAft>
              <a:defRPr/>
            </a:pPr>
            <a:r>
              <a:rPr lang="en-GB" sz="3200" b="1" dirty="0" smtClean="0">
                <a:solidFill>
                  <a:schemeClr val="bg1"/>
                </a:solidFill>
                <a:latin typeface="Arial"/>
                <a:ea typeface="+mj-ea"/>
                <a:cs typeface="Arial"/>
              </a:rPr>
              <a:t>Dhaka, Bangladesh</a:t>
            </a:r>
          </a:p>
          <a:p>
            <a:pPr algn="r" fontAlgn="auto">
              <a:spcBef>
                <a:spcPts val="0"/>
              </a:spcBef>
              <a:spcAft>
                <a:spcPts val="0"/>
              </a:spcAft>
              <a:defRPr/>
            </a:pPr>
            <a:r>
              <a:rPr lang="en-GB" sz="3200" b="1" dirty="0" smtClean="0">
                <a:solidFill>
                  <a:schemeClr val="bg1"/>
                </a:solidFill>
                <a:latin typeface="Arial"/>
                <a:ea typeface="+mj-ea"/>
                <a:cs typeface="Arial"/>
              </a:rPr>
              <a:t>December 6-15, 2015</a:t>
            </a:r>
            <a:endParaRPr lang="en-GB" sz="3200" b="1" dirty="0">
              <a:solidFill>
                <a:schemeClr val="bg1"/>
              </a:solidFill>
              <a:latin typeface="Arial"/>
              <a:ea typeface="+mj-ea"/>
              <a:cs typeface="Arial"/>
            </a:endParaRPr>
          </a:p>
        </p:txBody>
      </p:sp>
      <p:pic>
        <p:nvPicPr>
          <p:cNvPr id="11269" name="Picture 6" descr="New LOGO Sept 2012.jpg"/>
          <p:cNvPicPr>
            <a:picLocks noChangeAspect="1" noChangeArrowheads="1"/>
          </p:cNvPicPr>
          <p:nvPr/>
        </p:nvPicPr>
        <p:blipFill>
          <a:blip r:embed="rId4" cstate="print"/>
          <a:srcRect/>
          <a:stretch>
            <a:fillRect/>
          </a:stretch>
        </p:blipFill>
        <p:spPr bwMode="auto">
          <a:xfrm>
            <a:off x="250825" y="5949950"/>
            <a:ext cx="1800225" cy="908050"/>
          </a:xfrm>
          <a:prstGeom prst="rect">
            <a:avLst/>
          </a:prstGeom>
          <a:noFill/>
          <a:ln w="9525">
            <a:noFill/>
            <a:miter lim="800000"/>
            <a:headEnd/>
            <a:tailEnd/>
          </a:ln>
        </p:spPr>
      </p:pic>
      <p:pic>
        <p:nvPicPr>
          <p:cNvPr id="11270" name="Picture 7" descr="O:\INT HD\2) HD EFS&amp;L\Team\Market analysis and Programming\Training and assessment resources\Markets training &amp; resources\Baseline Training Resource Pack\essential information\ECHO logo 2013.png"/>
          <p:cNvPicPr>
            <a:picLocks noChangeAspect="1" noChangeArrowheads="1"/>
          </p:cNvPicPr>
          <p:nvPr/>
        </p:nvPicPr>
        <p:blipFill>
          <a:blip r:embed="rId5" cstate="print"/>
          <a:srcRect/>
          <a:stretch>
            <a:fillRect/>
          </a:stretch>
        </p:blipFill>
        <p:spPr bwMode="auto">
          <a:xfrm>
            <a:off x="2555875" y="6021388"/>
            <a:ext cx="936625" cy="836612"/>
          </a:xfrm>
          <a:prstGeom prst="rect">
            <a:avLst/>
          </a:prstGeom>
          <a:noFill/>
          <a:ln w="9525">
            <a:noFill/>
            <a:miter lim="800000"/>
            <a:headEnd/>
            <a:tailEnd/>
          </a:ln>
        </p:spPr>
      </p:pic>
      <p:sp>
        <p:nvSpPr>
          <p:cNvPr id="11271" name="TextBox 8"/>
          <p:cNvSpPr txBox="1">
            <a:spLocks noChangeArrowheads="1"/>
          </p:cNvSpPr>
          <p:nvPr/>
        </p:nvSpPr>
        <p:spPr bwMode="auto">
          <a:xfrm>
            <a:off x="3851275" y="5876925"/>
            <a:ext cx="4824413" cy="646113"/>
          </a:xfrm>
          <a:prstGeom prst="rect">
            <a:avLst/>
          </a:prstGeom>
          <a:noFill/>
          <a:ln w="9525">
            <a:noFill/>
            <a:miter lim="800000"/>
            <a:headEnd/>
            <a:tailEnd/>
          </a:ln>
        </p:spPr>
        <p:txBody>
          <a:bodyPr>
            <a:spAutoFit/>
          </a:bodyPr>
          <a:lstStyle/>
          <a:p>
            <a:r>
              <a:rPr lang="en-GB">
                <a:solidFill>
                  <a:schemeClr val="bg1"/>
                </a:solidFill>
                <a:latin typeface="Calibri" pitchFamily="34" charset="0"/>
              </a:rPr>
              <a:t>This training pack was designed by </a:t>
            </a:r>
          </a:p>
          <a:p>
            <a:r>
              <a:rPr lang="en-GB">
                <a:solidFill>
                  <a:schemeClr val="bg1"/>
                </a:solidFill>
                <a:latin typeface="Calibri" pitchFamily="34" charset="0"/>
              </a:rPr>
              <a:t>Oxfam, and funded by ECHO.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Housekeeping</a:t>
            </a:r>
          </a:p>
        </p:txBody>
      </p:sp>
      <p:sp>
        <p:nvSpPr>
          <p:cNvPr id="55299" name="Content Placeholder 2"/>
          <p:cNvSpPr>
            <a:spLocks noGrp="1"/>
          </p:cNvSpPr>
          <p:nvPr>
            <p:ph idx="1"/>
          </p:nvPr>
        </p:nvSpPr>
        <p:spPr>
          <a:xfrm>
            <a:off x="230188" y="1389063"/>
            <a:ext cx="8674100" cy="5019675"/>
          </a:xfrm>
        </p:spPr>
        <p:txBody>
          <a:bodyPr/>
          <a:lstStyle/>
          <a:p>
            <a:pPr>
              <a:spcAft>
                <a:spcPts val="2300"/>
              </a:spcAft>
            </a:pPr>
            <a:r>
              <a:rPr lang="en-GB" dirty="0" smtClean="0">
                <a:latin typeface="Arial" pitchFamily="34" charset="0"/>
                <a:ea typeface="ＭＳ Ｐゴシック"/>
                <a:cs typeface="ＭＳ Ｐゴシック"/>
              </a:rPr>
              <a:t>Exit</a:t>
            </a:r>
          </a:p>
          <a:p>
            <a:pPr>
              <a:spcAft>
                <a:spcPts val="2300"/>
              </a:spcAft>
            </a:pPr>
            <a:r>
              <a:rPr lang="en-GB" dirty="0" smtClean="0">
                <a:latin typeface="Arial" pitchFamily="34" charset="0"/>
                <a:ea typeface="ＭＳ Ｐゴシック"/>
                <a:cs typeface="ＭＳ Ｐゴシック"/>
              </a:rPr>
              <a:t>Toilets</a:t>
            </a:r>
          </a:p>
          <a:p>
            <a:pPr>
              <a:spcAft>
                <a:spcPts val="2300"/>
              </a:spcAft>
            </a:pPr>
            <a:r>
              <a:rPr lang="en-GB" dirty="0" smtClean="0">
                <a:latin typeface="Arial" pitchFamily="34" charset="0"/>
                <a:ea typeface="ＭＳ Ｐゴシック"/>
                <a:cs typeface="ＭＳ Ｐゴシック"/>
              </a:rPr>
              <a:t>Breakout areas</a:t>
            </a:r>
          </a:p>
          <a:p>
            <a:pPr>
              <a:spcAft>
                <a:spcPts val="2300"/>
              </a:spcAft>
            </a:pPr>
            <a:r>
              <a:rPr lang="en-GB" dirty="0" smtClean="0">
                <a:latin typeface="Arial" pitchFamily="34" charset="0"/>
                <a:ea typeface="ＭＳ Ｐゴシック"/>
                <a:cs typeface="ＭＳ Ｐゴシック"/>
              </a:rPr>
              <a:t>Tea and lunch locations</a:t>
            </a:r>
          </a:p>
          <a:p>
            <a:pPr>
              <a:spcAft>
                <a:spcPts val="2300"/>
              </a:spcAft>
            </a:pPr>
            <a:r>
              <a:rPr lang="en-GB" dirty="0" smtClean="0">
                <a:latin typeface="Arial" pitchFamily="34" charset="0"/>
                <a:ea typeface="ＭＳ Ｐゴシック"/>
                <a:cs typeface="ＭＳ Ｐゴシック"/>
              </a:rPr>
              <a:t>Field trips</a:t>
            </a:r>
          </a:p>
          <a:p>
            <a:pPr>
              <a:spcAft>
                <a:spcPts val="2300"/>
              </a:spcAft>
            </a:pPr>
            <a:r>
              <a:rPr lang="en-GB" dirty="0" smtClean="0">
                <a:latin typeface="Arial" pitchFamily="34" charset="0"/>
                <a:ea typeface="ＭＳ Ｐゴシック"/>
                <a:cs typeface="ＭＳ Ｐゴシック"/>
              </a:rPr>
              <a:t>Training materials</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8"/>
          <p:cNvGrpSpPr>
            <a:grpSpLocks/>
          </p:cNvGrpSpPr>
          <p:nvPr/>
        </p:nvGrpSpPr>
        <p:grpSpPr bwMode="auto">
          <a:xfrm>
            <a:off x="1116013" y="1628775"/>
            <a:ext cx="6551612" cy="4251325"/>
            <a:chOff x="4078288" y="1741488"/>
            <a:chExt cx="5298619" cy="4179887"/>
          </a:xfrm>
        </p:grpSpPr>
        <p:cxnSp>
          <p:nvCxnSpPr>
            <p:cNvPr id="10" name="Straight Connector 9"/>
            <p:cNvCxnSpPr>
              <a:cxnSpLocks noChangeShapeType="1"/>
            </p:cNvCxnSpPr>
            <p:nvPr/>
          </p:nvCxnSpPr>
          <p:spPr bwMode="auto">
            <a:xfrm flipV="1">
              <a:off x="4109101" y="5907328"/>
              <a:ext cx="694585" cy="10925"/>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11" name="Straight Connector 10"/>
            <p:cNvCxnSpPr>
              <a:cxnSpLocks noChangeShapeType="1"/>
            </p:cNvCxnSpPr>
            <p:nvPr/>
          </p:nvCxnSpPr>
          <p:spPr bwMode="auto">
            <a:xfrm flipV="1">
              <a:off x="4109101" y="3083797"/>
              <a:ext cx="1622839" cy="26535"/>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12" name="Straight Connector 11"/>
            <p:cNvCxnSpPr>
              <a:cxnSpLocks noChangeShapeType="1"/>
            </p:cNvCxnSpPr>
            <p:nvPr/>
          </p:nvCxnSpPr>
          <p:spPr bwMode="auto">
            <a:xfrm flipV="1">
              <a:off x="4106534" y="2387669"/>
              <a:ext cx="1642097" cy="15608"/>
            </a:xfrm>
            <a:prstGeom prst="line">
              <a:avLst/>
            </a:prstGeom>
            <a:noFill/>
            <a:ln w="25400">
              <a:solidFill>
                <a:srgbClr val="9BBB59"/>
              </a:solidFill>
              <a:round/>
              <a:headEnd/>
              <a:tailEnd/>
            </a:ln>
            <a:effectLst>
              <a:outerShdw blurRad="63500" dist="20000" dir="5400000" rotWithShape="0">
                <a:srgbClr val="000000">
                  <a:alpha val="37999"/>
                </a:srgbClr>
              </a:outerShdw>
            </a:effectLst>
          </p:spPr>
        </p:cxnSp>
        <p:sp>
          <p:nvSpPr>
            <p:cNvPr id="130055" name="TextBox 19"/>
            <p:cNvSpPr txBox="1">
              <a:spLocks noChangeArrowheads="1"/>
            </p:cNvSpPr>
            <p:nvPr/>
          </p:nvSpPr>
          <p:spPr bwMode="auto">
            <a:xfrm>
              <a:off x="5732463" y="1741488"/>
              <a:ext cx="3644444" cy="453846"/>
            </a:xfrm>
            <a:prstGeom prst="rect">
              <a:avLst/>
            </a:prstGeom>
            <a:noFill/>
            <a:ln w="9525">
              <a:noFill/>
              <a:miter lim="800000"/>
              <a:headEnd/>
              <a:tailEnd/>
            </a:ln>
          </p:spPr>
          <p:txBody>
            <a:bodyPr>
              <a:spAutoFit/>
            </a:bodyPr>
            <a:lstStyle/>
            <a:p>
              <a:r>
                <a:rPr lang="en-US" sz="2400" dirty="0">
                  <a:latin typeface="Calibri" pitchFamily="34" charset="0"/>
                </a:rPr>
                <a:t>EXPANDABILITY </a:t>
              </a:r>
              <a:r>
                <a:rPr lang="en-US" sz="2400" dirty="0" smtClean="0">
                  <a:latin typeface="Calibri" pitchFamily="34" charset="0"/>
                </a:rPr>
                <a:t>non-emergency</a:t>
              </a:r>
              <a:endParaRPr lang="en-US" sz="2400" dirty="0">
                <a:latin typeface="Calibri" pitchFamily="34" charset="0"/>
              </a:endParaRPr>
            </a:p>
          </p:txBody>
        </p:sp>
        <p:sp>
          <p:nvSpPr>
            <p:cNvPr id="130056" name="TextBox 20"/>
            <p:cNvSpPr txBox="1">
              <a:spLocks noChangeArrowheads="1"/>
            </p:cNvSpPr>
            <p:nvPr/>
          </p:nvSpPr>
          <p:spPr bwMode="auto">
            <a:xfrm>
              <a:off x="5762625" y="2940050"/>
              <a:ext cx="2074863" cy="453846"/>
            </a:xfrm>
            <a:prstGeom prst="rect">
              <a:avLst/>
            </a:prstGeom>
            <a:noFill/>
            <a:ln w="9525">
              <a:noFill/>
              <a:miter lim="800000"/>
              <a:headEnd/>
              <a:tailEnd/>
            </a:ln>
          </p:spPr>
          <p:txBody>
            <a:bodyPr>
              <a:spAutoFit/>
            </a:bodyPr>
            <a:lstStyle/>
            <a:p>
              <a:r>
                <a:rPr lang="en-US" sz="2400">
                  <a:latin typeface="Calibri" pitchFamily="34" charset="0"/>
                </a:rPr>
                <a:t>BASELINE</a:t>
              </a:r>
            </a:p>
          </p:txBody>
        </p:sp>
        <p:sp>
          <p:nvSpPr>
            <p:cNvPr id="130057" name="TextBox 21"/>
            <p:cNvSpPr txBox="1">
              <a:spLocks noChangeArrowheads="1"/>
            </p:cNvSpPr>
            <p:nvPr/>
          </p:nvSpPr>
          <p:spPr bwMode="auto">
            <a:xfrm>
              <a:off x="5399088" y="4173538"/>
              <a:ext cx="2076450" cy="453846"/>
            </a:xfrm>
            <a:prstGeom prst="rect">
              <a:avLst/>
            </a:prstGeom>
            <a:noFill/>
            <a:ln w="9525">
              <a:noFill/>
              <a:miter lim="800000"/>
              <a:headEnd/>
              <a:tailEnd/>
            </a:ln>
          </p:spPr>
          <p:txBody>
            <a:bodyPr>
              <a:spAutoFit/>
            </a:bodyPr>
            <a:lstStyle/>
            <a:p>
              <a:r>
                <a:rPr lang="en-US" sz="2400">
                  <a:latin typeface="Calibri" pitchFamily="34" charset="0"/>
                </a:rPr>
                <a:t>EMERGENCY</a:t>
              </a:r>
            </a:p>
          </p:txBody>
        </p:sp>
        <p:sp>
          <p:nvSpPr>
            <p:cNvPr id="16" name="Up-Down Arrow 15"/>
            <p:cNvSpPr>
              <a:spLocks noChangeArrowheads="1"/>
            </p:cNvSpPr>
            <p:nvPr/>
          </p:nvSpPr>
          <p:spPr bwMode="auto">
            <a:xfrm>
              <a:off x="7083877" y="2629597"/>
              <a:ext cx="753645" cy="1362599"/>
            </a:xfrm>
            <a:prstGeom prst="upDownArrow">
              <a:avLst>
                <a:gd name="adj1" fmla="val 50000"/>
                <a:gd name="adj2" fmla="val 49999"/>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solidFill>
                  <a:schemeClr val="lt1"/>
                </a:solidFill>
              </a:endParaRPr>
            </a:p>
          </p:txBody>
        </p:sp>
        <p:sp>
          <p:nvSpPr>
            <p:cNvPr id="130059" name="TextBox 24"/>
            <p:cNvSpPr txBox="1">
              <a:spLocks noChangeArrowheads="1"/>
            </p:cNvSpPr>
            <p:nvPr/>
          </p:nvSpPr>
          <p:spPr bwMode="auto">
            <a:xfrm>
              <a:off x="7878763" y="2881313"/>
              <a:ext cx="1265237" cy="816924"/>
            </a:xfrm>
            <a:prstGeom prst="rect">
              <a:avLst/>
            </a:prstGeom>
            <a:noFill/>
            <a:ln w="9525">
              <a:noFill/>
              <a:miter lim="800000"/>
              <a:headEnd/>
              <a:tailEnd/>
            </a:ln>
          </p:spPr>
          <p:txBody>
            <a:bodyPr>
              <a:spAutoFit/>
            </a:bodyPr>
            <a:lstStyle/>
            <a:p>
              <a:r>
                <a:rPr lang="en-US" sz="2400">
                  <a:latin typeface="Calibri" pitchFamily="34" charset="0"/>
                </a:rPr>
                <a:t>Market support</a:t>
              </a:r>
            </a:p>
          </p:txBody>
        </p:sp>
        <p:cxnSp>
          <p:nvCxnSpPr>
            <p:cNvPr id="18" name="Straight Arrow Connector 17"/>
            <p:cNvCxnSpPr>
              <a:cxnSpLocks noChangeShapeType="1"/>
            </p:cNvCxnSpPr>
            <p:nvPr/>
          </p:nvCxnSpPr>
          <p:spPr bwMode="auto">
            <a:xfrm>
              <a:off x="4092410" y="1800799"/>
              <a:ext cx="0" cy="4120576"/>
            </a:xfrm>
            <a:prstGeom prst="straightConnector1">
              <a:avLst/>
            </a:prstGeom>
            <a:noFill/>
            <a:ln w="25400">
              <a:solidFill>
                <a:schemeClr val="tx1"/>
              </a:solidFill>
              <a:round/>
              <a:headEnd type="triangle" w="med" len="med"/>
              <a:tailEnd/>
            </a:ln>
            <a:effectLst>
              <a:outerShdw blurRad="63500" dist="20000" dir="5400000" rotWithShape="0">
                <a:srgbClr val="000000">
                  <a:alpha val="37999"/>
                </a:srgbClr>
              </a:outerShdw>
            </a:effectLst>
          </p:spPr>
        </p:cxnSp>
        <p:cxnSp>
          <p:nvCxnSpPr>
            <p:cNvPr id="19" name="Straight Connector 18"/>
            <p:cNvCxnSpPr>
              <a:cxnSpLocks noChangeShapeType="1"/>
              <a:endCxn id="16" idx="0"/>
            </p:cNvCxnSpPr>
            <p:nvPr/>
          </p:nvCxnSpPr>
          <p:spPr bwMode="auto">
            <a:xfrm>
              <a:off x="4078288" y="2612428"/>
              <a:ext cx="3383053" cy="17170"/>
            </a:xfrm>
            <a:prstGeom prst="line">
              <a:avLst/>
            </a:prstGeom>
            <a:noFill/>
            <a:ln w="25400">
              <a:solidFill>
                <a:schemeClr val="accent2"/>
              </a:solidFill>
              <a:prstDash val="sysDash"/>
              <a:round/>
              <a:headEnd/>
              <a:tailEnd/>
            </a:ln>
            <a:effectLst>
              <a:outerShdw blurRad="63500" dist="20000" dir="5400000" rotWithShape="0">
                <a:srgbClr val="000000">
                  <a:alpha val="37999"/>
                </a:srgbClr>
              </a:outerShdw>
            </a:effectLst>
          </p:spPr>
        </p:cxnSp>
        <p:cxnSp>
          <p:nvCxnSpPr>
            <p:cNvPr id="20" name="Straight Connector 19"/>
            <p:cNvCxnSpPr>
              <a:cxnSpLocks noChangeShapeType="1"/>
            </p:cNvCxnSpPr>
            <p:nvPr/>
          </p:nvCxnSpPr>
          <p:spPr bwMode="auto">
            <a:xfrm>
              <a:off x="4114237" y="3984393"/>
              <a:ext cx="3381770" cy="14047"/>
            </a:xfrm>
            <a:prstGeom prst="line">
              <a:avLst/>
            </a:prstGeom>
            <a:noFill/>
            <a:ln w="25400">
              <a:solidFill>
                <a:schemeClr val="accent2"/>
              </a:solidFill>
              <a:prstDash val="sysDash"/>
              <a:round/>
              <a:headEnd/>
              <a:tailEnd/>
            </a:ln>
            <a:effectLst>
              <a:outerShdw blurRad="63500" dist="20000" dir="5400000" rotWithShape="0">
                <a:srgbClr val="000000">
                  <a:alpha val="37999"/>
                </a:srgbClr>
              </a:outerShdw>
            </a:effectLst>
          </p:spPr>
        </p:cxnSp>
      </p:grpSp>
      <p:sp>
        <p:nvSpPr>
          <p:cNvPr id="130051" name="TextBox 20"/>
          <p:cNvSpPr txBox="1">
            <a:spLocks noChangeArrowheads="1"/>
          </p:cNvSpPr>
          <p:nvPr/>
        </p:nvSpPr>
        <p:spPr bwMode="auto">
          <a:xfrm>
            <a:off x="684213" y="404813"/>
            <a:ext cx="8064500" cy="769441"/>
          </a:xfrm>
          <a:prstGeom prst="rect">
            <a:avLst/>
          </a:prstGeom>
          <a:noFill/>
          <a:ln w="9525">
            <a:noFill/>
            <a:miter lim="800000"/>
            <a:headEnd/>
            <a:tailEnd/>
          </a:ln>
        </p:spPr>
        <p:txBody>
          <a:bodyPr>
            <a:spAutoFit/>
          </a:bodyPr>
          <a:lstStyle/>
          <a:p>
            <a:pPr algn="ctr"/>
            <a:r>
              <a:rPr lang="en-GB" sz="4400" b="1" dirty="0" smtClean="0">
                <a:solidFill>
                  <a:srgbClr val="009900"/>
                </a:solidFill>
                <a:latin typeface="Calibri" pitchFamily="34" charset="0"/>
              </a:rPr>
              <a:t>Levels of market functionality</a:t>
            </a:r>
            <a:endParaRPr lang="en-GB" sz="4400" b="1" dirty="0">
              <a:solidFill>
                <a:srgbClr val="009900"/>
              </a:solidFill>
              <a:latin typeface="Calibri"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467544" y="4005064"/>
          <a:ext cx="8136287"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bwMode="auto">
          <a:xfrm>
            <a:off x="323528" y="3717032"/>
            <a:ext cx="8496944" cy="400110"/>
          </a:xfrm>
          <a:prstGeom prst="rect">
            <a:avLst/>
          </a:prstGeom>
          <a:noFill/>
        </p:spPr>
        <p:txBody>
          <a:bodyPr wrap="square">
            <a:spAutoFit/>
          </a:bodyPr>
          <a:lstStyle/>
          <a:p>
            <a:pPr algn="ctr" fontAlgn="auto">
              <a:spcBef>
                <a:spcPts val="0"/>
              </a:spcBef>
              <a:spcAft>
                <a:spcPts val="0"/>
              </a:spcAft>
              <a:defRPr/>
            </a:pPr>
            <a:r>
              <a:rPr lang="en-GB" b="1" dirty="0" smtClean="0">
                <a:solidFill>
                  <a:schemeClr val="accent1">
                    <a:lumMod val="75000"/>
                  </a:schemeClr>
                </a:solidFill>
                <a:latin typeface="+mn-lt"/>
              </a:rPr>
              <a:t>....</a:t>
            </a:r>
            <a:r>
              <a:rPr lang="en-GB" sz="2000" b="1" dirty="0" smtClean="0">
                <a:solidFill>
                  <a:schemeClr val="accent1">
                    <a:lumMod val="75000"/>
                  </a:schemeClr>
                </a:solidFill>
                <a:latin typeface="+mn-lt"/>
              </a:rPr>
              <a:t>and we </a:t>
            </a:r>
            <a:r>
              <a:rPr lang="en-GB" sz="2000" b="1" dirty="0">
                <a:solidFill>
                  <a:schemeClr val="accent1">
                    <a:lumMod val="75000"/>
                  </a:schemeClr>
                </a:solidFill>
                <a:latin typeface="+mn-lt"/>
              </a:rPr>
              <a:t>can measure this by </a:t>
            </a:r>
            <a:r>
              <a:rPr lang="en-GB" sz="2000" b="1" dirty="0" smtClean="0">
                <a:solidFill>
                  <a:schemeClr val="accent1">
                    <a:lumMod val="75000"/>
                  </a:schemeClr>
                </a:solidFill>
                <a:latin typeface="+mn-lt"/>
              </a:rPr>
              <a:t>understanding </a:t>
            </a:r>
            <a:r>
              <a:rPr lang="en-GB" sz="2000" b="1" dirty="0" smtClean="0">
                <a:solidFill>
                  <a:srgbClr val="FF0000"/>
                </a:solidFill>
                <a:latin typeface="+mn-lt"/>
              </a:rPr>
              <a:t>market performance </a:t>
            </a:r>
            <a:r>
              <a:rPr lang="en-GB" sz="2000" b="1" dirty="0" smtClean="0">
                <a:solidFill>
                  <a:schemeClr val="accent1">
                    <a:lumMod val="75000"/>
                  </a:schemeClr>
                </a:solidFill>
                <a:latin typeface="+mn-lt"/>
              </a:rPr>
              <a:t>of: </a:t>
            </a:r>
            <a:endParaRPr lang="en-GB" sz="2000" b="1" dirty="0">
              <a:solidFill>
                <a:schemeClr val="accent1">
                  <a:lumMod val="75000"/>
                </a:schemeClr>
              </a:solidFill>
              <a:latin typeface="+mn-lt"/>
            </a:endParaRPr>
          </a:p>
        </p:txBody>
      </p:sp>
      <p:sp>
        <p:nvSpPr>
          <p:cNvPr id="131080" name="TextBox 14"/>
          <p:cNvSpPr txBox="1">
            <a:spLocks noChangeArrowheads="1"/>
          </p:cNvSpPr>
          <p:nvPr/>
        </p:nvSpPr>
        <p:spPr bwMode="auto">
          <a:xfrm>
            <a:off x="611560" y="5733256"/>
            <a:ext cx="8136904" cy="509427"/>
          </a:xfrm>
          <a:prstGeom prst="rect">
            <a:avLst/>
          </a:prstGeom>
          <a:noFill/>
          <a:ln w="9525">
            <a:noFill/>
            <a:miter lim="800000"/>
            <a:headEnd/>
            <a:tailEnd/>
          </a:ln>
        </p:spPr>
        <p:txBody>
          <a:bodyPr wrap="square">
            <a:spAutoFit/>
          </a:bodyPr>
          <a:lstStyle/>
          <a:p>
            <a:r>
              <a:rPr lang="en-GB" sz="2000" dirty="0">
                <a:latin typeface="Calibri" pitchFamily="34" charset="0"/>
              </a:rPr>
              <a:t>This can lead to </a:t>
            </a:r>
            <a:r>
              <a:rPr lang="en-GB" sz="2000" b="1" dirty="0">
                <a:latin typeface="Calibri" pitchFamily="34" charset="0"/>
              </a:rPr>
              <a:t>better responses</a:t>
            </a:r>
            <a:r>
              <a:rPr lang="en-GB" sz="2000" dirty="0">
                <a:latin typeface="Calibri" pitchFamily="34" charset="0"/>
              </a:rPr>
              <a:t>, based on the functionality of the market</a:t>
            </a:r>
          </a:p>
        </p:txBody>
      </p:sp>
      <p:sp>
        <p:nvSpPr>
          <p:cNvPr id="13" name="Title 1"/>
          <p:cNvSpPr>
            <a:spLocks noGrp="1"/>
          </p:cNvSpPr>
          <p:nvPr>
            <p:ph type="title"/>
          </p:nvPr>
        </p:nvSpPr>
        <p:spPr>
          <a:xfrm>
            <a:off x="0" y="0"/>
            <a:ext cx="9144000" cy="1143000"/>
          </a:xfrm>
        </p:spPr>
        <p:txBody>
          <a:bodyPr/>
          <a:lstStyle/>
          <a:p>
            <a:r>
              <a:rPr lang="en-GB" sz="4000" b="1" dirty="0" smtClean="0">
                <a:solidFill>
                  <a:srgbClr val="009900"/>
                </a:solidFill>
                <a:latin typeface="Arial" pitchFamily="34" charset="0"/>
                <a:cs typeface="Arial" pitchFamily="34" charset="0"/>
              </a:rPr>
              <a:t>What we measure, and how...</a:t>
            </a:r>
            <a:endParaRPr lang="en-GB" sz="4000" b="1" dirty="0" smtClean="0">
              <a:solidFill>
                <a:srgbClr val="009900"/>
              </a:solidFill>
              <a:latin typeface="+mn-lt"/>
              <a:ea typeface="ＭＳ Ｐゴシック"/>
              <a:cs typeface="ＭＳ Ｐゴシック"/>
            </a:endParaRPr>
          </a:p>
        </p:txBody>
      </p:sp>
      <p:sp>
        <p:nvSpPr>
          <p:cNvPr id="15" name="TextBox 12"/>
          <p:cNvSpPr txBox="1">
            <a:spLocks noChangeArrowheads="1"/>
          </p:cNvSpPr>
          <p:nvPr/>
        </p:nvSpPr>
        <p:spPr bwMode="auto">
          <a:xfrm>
            <a:off x="395536" y="980728"/>
            <a:ext cx="8352928" cy="400110"/>
          </a:xfrm>
          <a:prstGeom prst="rect">
            <a:avLst/>
          </a:prstGeom>
          <a:noFill/>
          <a:ln w="9525">
            <a:noFill/>
            <a:miter lim="800000"/>
            <a:headEnd/>
            <a:tailEnd/>
          </a:ln>
        </p:spPr>
        <p:txBody>
          <a:bodyPr wrap="square">
            <a:spAutoFit/>
          </a:bodyPr>
          <a:lstStyle/>
          <a:p>
            <a:pPr algn="ctr"/>
            <a:r>
              <a:rPr lang="en-GB" sz="2000" b="1" dirty="0" smtClean="0">
                <a:latin typeface="Calibri" pitchFamily="34" charset="0"/>
              </a:rPr>
              <a:t>We understand </a:t>
            </a:r>
            <a:r>
              <a:rPr lang="en-GB" sz="2000" b="1" dirty="0" smtClean="0">
                <a:solidFill>
                  <a:srgbClr val="FF0000"/>
                </a:solidFill>
                <a:latin typeface="Calibri" pitchFamily="34" charset="0"/>
              </a:rPr>
              <a:t>HOW</a:t>
            </a:r>
            <a:r>
              <a:rPr lang="en-GB" sz="2000" b="1" dirty="0" smtClean="0">
                <a:latin typeface="Calibri" pitchFamily="34" charset="0"/>
              </a:rPr>
              <a:t> markets function by collecting information about..... </a:t>
            </a:r>
            <a:endParaRPr lang="en-GB" sz="2000" b="1" dirty="0">
              <a:latin typeface="Calibri" pitchFamily="34" charset="0"/>
            </a:endParaRPr>
          </a:p>
        </p:txBody>
      </p:sp>
      <p:grpSp>
        <p:nvGrpSpPr>
          <p:cNvPr id="17" name="Group 16"/>
          <p:cNvGrpSpPr/>
          <p:nvPr/>
        </p:nvGrpSpPr>
        <p:grpSpPr>
          <a:xfrm>
            <a:off x="2627784" y="1484784"/>
            <a:ext cx="1551793" cy="931076"/>
            <a:chOff x="2197650" y="922"/>
            <a:chExt cx="1551793" cy="931076"/>
          </a:xfrm>
        </p:grpSpPr>
        <p:sp>
          <p:nvSpPr>
            <p:cNvPr id="18" name="Rectangle 17"/>
            <p:cNvSpPr/>
            <p:nvPr/>
          </p:nvSpPr>
          <p:spPr>
            <a:xfrm>
              <a:off x="2197650" y="922"/>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2197650" y="922"/>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Volumes</a:t>
              </a:r>
              <a:endParaRPr lang="en-GB" sz="2000" kern="1200" dirty="0"/>
            </a:p>
          </p:txBody>
        </p:sp>
      </p:grpSp>
      <p:grpSp>
        <p:nvGrpSpPr>
          <p:cNvPr id="20" name="Group 19"/>
          <p:cNvGrpSpPr/>
          <p:nvPr/>
        </p:nvGrpSpPr>
        <p:grpSpPr>
          <a:xfrm>
            <a:off x="755576" y="1484784"/>
            <a:ext cx="1551793" cy="931076"/>
            <a:chOff x="490677" y="922"/>
            <a:chExt cx="1551793" cy="931076"/>
          </a:xfrm>
        </p:grpSpPr>
        <p:sp>
          <p:nvSpPr>
            <p:cNvPr id="21" name="Rectangle 20"/>
            <p:cNvSpPr/>
            <p:nvPr/>
          </p:nvSpPr>
          <p:spPr>
            <a:xfrm>
              <a:off x="490677" y="922"/>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490677" y="922"/>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Prices</a:t>
              </a:r>
              <a:endParaRPr lang="en-GB" sz="2000" kern="1200" dirty="0"/>
            </a:p>
          </p:txBody>
        </p:sp>
      </p:grpSp>
      <p:sp>
        <p:nvSpPr>
          <p:cNvPr id="23" name="Rectangle 22"/>
          <p:cNvSpPr/>
          <p:nvPr/>
        </p:nvSpPr>
        <p:spPr>
          <a:xfrm>
            <a:off x="4499992" y="1484784"/>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4" name="Group 23"/>
          <p:cNvGrpSpPr/>
          <p:nvPr/>
        </p:nvGrpSpPr>
        <p:grpSpPr>
          <a:xfrm>
            <a:off x="6372200" y="1484784"/>
            <a:ext cx="1551793" cy="931076"/>
            <a:chOff x="5611596" y="922"/>
            <a:chExt cx="1551793" cy="931076"/>
          </a:xfrm>
        </p:grpSpPr>
        <p:sp>
          <p:nvSpPr>
            <p:cNvPr id="25" name="Rectangle 24"/>
            <p:cNvSpPr/>
            <p:nvPr/>
          </p:nvSpPr>
          <p:spPr>
            <a:xfrm>
              <a:off x="5611596" y="922"/>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5611596" y="922"/>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Lead times</a:t>
              </a:r>
              <a:endParaRPr lang="en-GB" sz="2000" kern="1200" dirty="0"/>
            </a:p>
          </p:txBody>
        </p:sp>
      </p:grpSp>
      <p:sp>
        <p:nvSpPr>
          <p:cNvPr id="27" name="Rectangle 26"/>
          <p:cNvSpPr/>
          <p:nvPr/>
        </p:nvSpPr>
        <p:spPr>
          <a:xfrm>
            <a:off x="4499992" y="1484784"/>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Stocks</a:t>
            </a:r>
            <a:endParaRPr lang="en-GB" sz="2000" kern="1200" dirty="0"/>
          </a:p>
        </p:txBody>
      </p:sp>
      <p:grpSp>
        <p:nvGrpSpPr>
          <p:cNvPr id="28" name="Group 27"/>
          <p:cNvGrpSpPr/>
          <p:nvPr/>
        </p:nvGrpSpPr>
        <p:grpSpPr>
          <a:xfrm>
            <a:off x="755576" y="2708920"/>
            <a:ext cx="1551793" cy="931076"/>
            <a:chOff x="467540" y="1080120"/>
            <a:chExt cx="1551793" cy="931076"/>
          </a:xfrm>
        </p:grpSpPr>
        <p:sp>
          <p:nvSpPr>
            <p:cNvPr id="29" name="Rectangle 28"/>
            <p:cNvSpPr/>
            <p:nvPr/>
          </p:nvSpPr>
          <p:spPr>
            <a:xfrm>
              <a:off x="467540" y="1080120"/>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Rectangle 29"/>
            <p:cNvSpPr/>
            <p:nvPr/>
          </p:nvSpPr>
          <p:spPr>
            <a:xfrm>
              <a:off x="467540" y="1080120"/>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Credit / access to funds</a:t>
              </a:r>
              <a:endParaRPr lang="en-GB" sz="2000" kern="1200" dirty="0"/>
            </a:p>
          </p:txBody>
        </p:sp>
      </p:grpSp>
      <p:grpSp>
        <p:nvGrpSpPr>
          <p:cNvPr id="31" name="Group 30"/>
          <p:cNvGrpSpPr/>
          <p:nvPr/>
        </p:nvGrpSpPr>
        <p:grpSpPr>
          <a:xfrm>
            <a:off x="2627784" y="2708920"/>
            <a:ext cx="1551793" cy="931076"/>
            <a:chOff x="2195741" y="1080123"/>
            <a:chExt cx="1551793" cy="931076"/>
          </a:xfrm>
        </p:grpSpPr>
        <p:sp>
          <p:nvSpPr>
            <p:cNvPr id="32" name="Rectangle 31"/>
            <p:cNvSpPr/>
            <p:nvPr/>
          </p:nvSpPr>
          <p:spPr>
            <a:xfrm>
              <a:off x="2195741" y="1080123"/>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2195741" y="1080123"/>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Number of actors</a:t>
              </a:r>
              <a:endParaRPr lang="en-GB" sz="2000" kern="1200" dirty="0"/>
            </a:p>
          </p:txBody>
        </p:sp>
      </p:grpSp>
      <p:grpSp>
        <p:nvGrpSpPr>
          <p:cNvPr id="34" name="Group 33"/>
          <p:cNvGrpSpPr/>
          <p:nvPr/>
        </p:nvGrpSpPr>
        <p:grpSpPr>
          <a:xfrm>
            <a:off x="4499992" y="2708920"/>
            <a:ext cx="1551793" cy="931076"/>
            <a:chOff x="3923927" y="1080120"/>
            <a:chExt cx="1551793" cy="931076"/>
          </a:xfrm>
        </p:grpSpPr>
        <p:sp>
          <p:nvSpPr>
            <p:cNvPr id="35" name="Rectangle 34"/>
            <p:cNvSpPr/>
            <p:nvPr/>
          </p:nvSpPr>
          <p:spPr>
            <a:xfrm>
              <a:off x="3923927" y="1080120"/>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3923927" y="1080120"/>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Transport</a:t>
              </a:r>
              <a:r>
                <a:rPr lang="en-US" sz="1800" kern="1200" dirty="0" smtClean="0"/>
                <a:t> </a:t>
              </a:r>
              <a:endParaRPr lang="en-GB" sz="1800" kern="1200" dirty="0"/>
            </a:p>
          </p:txBody>
        </p:sp>
      </p:grpSp>
      <p:grpSp>
        <p:nvGrpSpPr>
          <p:cNvPr id="37" name="Group 36"/>
          <p:cNvGrpSpPr/>
          <p:nvPr/>
        </p:nvGrpSpPr>
        <p:grpSpPr>
          <a:xfrm>
            <a:off x="6372200" y="2708920"/>
            <a:ext cx="1551793" cy="931076"/>
            <a:chOff x="5652113" y="1080120"/>
            <a:chExt cx="1551793" cy="931076"/>
          </a:xfrm>
        </p:grpSpPr>
        <p:sp>
          <p:nvSpPr>
            <p:cNvPr id="38" name="Rectangle 37"/>
            <p:cNvSpPr/>
            <p:nvPr/>
          </p:nvSpPr>
          <p:spPr>
            <a:xfrm>
              <a:off x="5652113" y="1080120"/>
              <a:ext cx="1551793" cy="931076"/>
            </a:xfrm>
            <a:prstGeom prst="rect">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Rectangle 38"/>
            <p:cNvSpPr/>
            <p:nvPr/>
          </p:nvSpPr>
          <p:spPr>
            <a:xfrm>
              <a:off x="5652113" y="1080120"/>
              <a:ext cx="1551793" cy="9310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Storage</a:t>
              </a:r>
              <a:endParaRPr lang="en-GB"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GB" b="1" dirty="0" smtClean="0">
                <a:solidFill>
                  <a:srgbClr val="009900"/>
                </a:solidFill>
                <a:latin typeface="Arial" pitchFamily="34" charset="0"/>
                <a:cs typeface="Arial" pitchFamily="34" charset="0"/>
              </a:rPr>
              <a:t>What we measure, and how...</a:t>
            </a:r>
            <a:endParaRPr lang="en-US" b="1" dirty="0" smtClean="0">
              <a:solidFill>
                <a:srgbClr val="009900"/>
              </a:solidFill>
              <a:latin typeface="Arial" pitchFamily="34" charset="0"/>
              <a:cs typeface="Arial" pitchFamily="34" charset="0"/>
            </a:endParaRPr>
          </a:p>
        </p:txBody>
      </p:sp>
      <p:sp>
        <p:nvSpPr>
          <p:cNvPr id="3" name="Text Placeholder 2"/>
          <p:cNvSpPr>
            <a:spLocks noGrp="1"/>
          </p:cNvSpPr>
          <p:nvPr>
            <p:ph type="body" idx="1"/>
          </p:nvPr>
        </p:nvSpPr>
        <p:spPr/>
        <p:txBody>
          <a:bodyPr rtlCol="0">
            <a:normAutofit fontScale="92500" lnSpcReduction="20000"/>
          </a:bodyPr>
          <a:lstStyle/>
          <a:p>
            <a:pPr fontAlgn="auto">
              <a:spcAft>
                <a:spcPts val="0"/>
              </a:spcAft>
              <a:defRPr/>
            </a:pPr>
            <a:r>
              <a:rPr lang="en-US" smtClean="0">
                <a:latin typeface="Arial" pitchFamily="34" charset="0"/>
                <a:cs typeface="Arial" pitchFamily="34" charset="0"/>
              </a:rPr>
              <a:t>How would you measure the market performance?</a:t>
            </a: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Interaction supply and demand</a:t>
            </a:r>
          </a:p>
          <a:p>
            <a:r>
              <a:rPr lang="en-US" dirty="0" smtClean="0">
                <a:latin typeface="Arial" pitchFamily="34" charset="0"/>
                <a:cs typeface="Arial" pitchFamily="34" charset="0"/>
              </a:rPr>
              <a:t>Integration </a:t>
            </a:r>
          </a:p>
          <a:p>
            <a:r>
              <a:rPr lang="en-US" dirty="0" smtClean="0">
                <a:latin typeface="Arial" pitchFamily="34" charset="0"/>
                <a:cs typeface="Arial" pitchFamily="34" charset="0"/>
              </a:rPr>
              <a:t>Market power</a:t>
            </a:r>
          </a:p>
          <a:p>
            <a:r>
              <a:rPr lang="en-US" dirty="0" smtClean="0">
                <a:latin typeface="Arial" pitchFamily="34" charset="0"/>
                <a:cs typeface="Arial" pitchFamily="34" charset="0"/>
              </a:rPr>
              <a:t>Market Context</a:t>
            </a:r>
          </a:p>
        </p:txBody>
      </p:sp>
      <p:sp>
        <p:nvSpPr>
          <p:cNvPr id="5" name="Text Placeholder 4"/>
          <p:cNvSpPr>
            <a:spLocks noGrp="1"/>
          </p:cNvSpPr>
          <p:nvPr>
            <p:ph type="body" sz="quarter" idx="3"/>
          </p:nvPr>
        </p:nvSpPr>
        <p:spPr/>
        <p:txBody>
          <a:bodyPr rtlCol="0">
            <a:normAutofit fontScale="92500" lnSpcReduction="20000"/>
          </a:bodyPr>
          <a:lstStyle/>
          <a:p>
            <a:pPr fontAlgn="auto">
              <a:spcAft>
                <a:spcPts val="0"/>
              </a:spcAft>
              <a:defRPr/>
            </a:pPr>
            <a:r>
              <a:rPr lang="en-US" smtClean="0">
                <a:latin typeface="Arial" pitchFamily="34" charset="0"/>
                <a:cs typeface="Arial" pitchFamily="34" charset="0"/>
              </a:rPr>
              <a:t>What information would you collect?</a:t>
            </a:r>
          </a:p>
        </p:txBody>
      </p:sp>
      <p:sp>
        <p:nvSpPr>
          <p:cNvPr id="6" name="Content Placeholder 5"/>
          <p:cNvSpPr>
            <a:spLocks noGrp="1"/>
          </p:cNvSpPr>
          <p:nvPr>
            <p:ph sz="quarter" idx="4"/>
          </p:nvPr>
        </p:nvSpPr>
        <p:spPr/>
        <p:txBody>
          <a:bodyPr/>
          <a:lstStyle/>
          <a:p>
            <a:r>
              <a:rPr lang="en-US" dirty="0" smtClean="0">
                <a:latin typeface="Arial" pitchFamily="34" charset="0"/>
                <a:cs typeface="Arial" pitchFamily="34" charset="0"/>
              </a:rPr>
              <a:t>Prices</a:t>
            </a:r>
          </a:p>
          <a:p>
            <a:r>
              <a:rPr lang="en-US" dirty="0" smtClean="0">
                <a:latin typeface="Arial" pitchFamily="34" charset="0"/>
                <a:cs typeface="Arial" pitchFamily="34" charset="0"/>
              </a:rPr>
              <a:t>Volumes</a:t>
            </a:r>
          </a:p>
          <a:p>
            <a:r>
              <a:rPr lang="en-US" dirty="0" smtClean="0">
                <a:latin typeface="Arial" pitchFamily="34" charset="0"/>
                <a:cs typeface="Arial" pitchFamily="34" charset="0"/>
              </a:rPr>
              <a:t>Stocks</a:t>
            </a:r>
          </a:p>
          <a:p>
            <a:r>
              <a:rPr lang="en-US" dirty="0" smtClean="0">
                <a:latin typeface="Arial" pitchFamily="34" charset="0"/>
                <a:cs typeface="Arial" pitchFamily="34" charset="0"/>
              </a:rPr>
              <a:t>Lead times</a:t>
            </a:r>
          </a:p>
          <a:p>
            <a:r>
              <a:rPr lang="en-US" dirty="0" smtClean="0">
                <a:latin typeface="Arial" pitchFamily="34" charset="0"/>
                <a:cs typeface="Arial" pitchFamily="34" charset="0"/>
              </a:rPr>
              <a:t>Number of actors</a:t>
            </a:r>
          </a:p>
          <a:p>
            <a:r>
              <a:rPr lang="en-US" dirty="0" smtClean="0">
                <a:latin typeface="Arial" pitchFamily="34" charset="0"/>
                <a:cs typeface="Arial" pitchFamily="34" charset="0"/>
              </a:rPr>
              <a:t>Credit / access to funds</a:t>
            </a:r>
          </a:p>
          <a:p>
            <a:r>
              <a:rPr lang="en-US" dirty="0" smtClean="0">
                <a:latin typeface="Arial" pitchFamily="34" charset="0"/>
                <a:cs typeface="Arial" pitchFamily="34" charset="0"/>
              </a:rPr>
              <a:t>Transport </a:t>
            </a:r>
          </a:p>
          <a:p>
            <a:r>
              <a:rPr lang="en-US" dirty="0" smtClean="0">
                <a:latin typeface="Arial" pitchFamily="34" charset="0"/>
                <a:cs typeface="Arial" pitchFamily="34" charset="0"/>
              </a:rPr>
              <a:t>storage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anim calcmode="lin" valueType="num">
                                      <p:cBhvr additive="base">
                                        <p:cTn id="7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 calcmode="lin" valueType="num">
                                      <p:cBhvr additive="base">
                                        <p:cTn id="7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3" end="3"/>
                                            </p:txEl>
                                          </p:spTgt>
                                        </p:tgtEl>
                                        <p:attrNameLst>
                                          <p:attrName>style.visibility</p:attrName>
                                        </p:attrNameLst>
                                      </p:cBhvr>
                                      <p:to>
                                        <p:strVal val="visible"/>
                                      </p:to>
                                    </p:set>
                                    <p:anim calcmode="lin" valueType="num">
                                      <p:cBhvr additive="base">
                                        <p:cTn id="8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Title 1"/>
          <p:cNvSpPr>
            <a:spLocks noGrp="1"/>
          </p:cNvSpPr>
          <p:nvPr>
            <p:ph type="title" idx="4294967295"/>
          </p:nvPr>
        </p:nvSpPr>
        <p:spPr>
          <a:xfrm>
            <a:off x="231775" y="228600"/>
            <a:ext cx="8686800" cy="990600"/>
          </a:xfrm>
        </p:spPr>
        <p:txBody>
          <a:bodyPr/>
          <a:lstStyle/>
          <a:p>
            <a:r>
              <a:rPr lang="en-US" b="1" dirty="0" smtClean="0">
                <a:solidFill>
                  <a:srgbClr val="009900"/>
                </a:solidFill>
                <a:latin typeface="+mn-lt"/>
                <a:cs typeface="Arial" pitchFamily="34" charset="0"/>
              </a:rPr>
              <a:t>Supply and demand</a:t>
            </a:r>
          </a:p>
        </p:txBody>
      </p:sp>
      <p:sp>
        <p:nvSpPr>
          <p:cNvPr id="3" name="Content Placeholder 2"/>
          <p:cNvSpPr>
            <a:spLocks noGrp="1"/>
          </p:cNvSpPr>
          <p:nvPr>
            <p:ph idx="4294967295"/>
          </p:nvPr>
        </p:nvSpPr>
        <p:spPr>
          <a:xfrm>
            <a:off x="251520" y="3356992"/>
            <a:ext cx="8686800" cy="2899098"/>
          </a:xfrm>
        </p:spPr>
        <p:txBody>
          <a:bodyPr/>
          <a:lstStyle/>
          <a:p>
            <a:pPr>
              <a:spcAft>
                <a:spcPts val="2400"/>
              </a:spcAft>
            </a:pPr>
            <a:r>
              <a:rPr lang="en-US" b="1" dirty="0" smtClean="0">
                <a:cs typeface="Arial" pitchFamily="34" charset="0"/>
              </a:rPr>
              <a:t>Supply:</a:t>
            </a:r>
            <a:br>
              <a:rPr lang="en-US" b="1" dirty="0" smtClean="0">
                <a:cs typeface="Arial" pitchFamily="34" charset="0"/>
              </a:rPr>
            </a:br>
            <a:r>
              <a:rPr lang="en-GB" dirty="0" smtClean="0">
                <a:cs typeface="Arial" pitchFamily="34" charset="0"/>
              </a:rPr>
              <a:t>Market </a:t>
            </a:r>
            <a:r>
              <a:rPr lang="en-US" altLang="ja-JP" dirty="0" smtClean="0">
                <a:cs typeface="ＭＳ Ｐゴシック"/>
              </a:rPr>
              <a:t>capacity to deliver goods or services</a:t>
            </a:r>
          </a:p>
          <a:p>
            <a:pPr>
              <a:spcAft>
                <a:spcPts val="2400"/>
              </a:spcAft>
            </a:pPr>
            <a:r>
              <a:rPr lang="en-US" b="1" dirty="0" smtClean="0">
                <a:cs typeface="Arial" pitchFamily="34" charset="0"/>
              </a:rPr>
              <a:t>Demand:</a:t>
            </a:r>
            <a:br>
              <a:rPr lang="en-US" b="1" dirty="0" smtClean="0">
                <a:cs typeface="Arial" pitchFamily="34" charset="0"/>
              </a:rPr>
            </a:br>
            <a:r>
              <a:rPr lang="en-GB" dirty="0" smtClean="0">
                <a:cs typeface="Arial" pitchFamily="34" charset="0"/>
              </a:rPr>
              <a:t>Household</a:t>
            </a:r>
            <a:r>
              <a:rPr lang="en-US" altLang="ja-JP" dirty="0" smtClean="0">
                <a:cs typeface="ＭＳ Ｐゴシック"/>
              </a:rPr>
              <a:t> ability to purchase goods and services</a:t>
            </a:r>
            <a:endParaRPr lang="en-US" dirty="0" smtClean="0">
              <a:cs typeface="Arial" pitchFamily="34" charset="0"/>
            </a:endParaRPr>
          </a:p>
        </p:txBody>
      </p:sp>
      <p:graphicFrame>
        <p:nvGraphicFramePr>
          <p:cNvPr id="7" name="Diagram 6"/>
          <p:cNvGraphicFramePr/>
          <p:nvPr/>
        </p:nvGraphicFramePr>
        <p:xfrm>
          <a:off x="539552" y="1340768"/>
          <a:ext cx="8136287"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Graphic spid="7"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Title 1"/>
          <p:cNvSpPr>
            <a:spLocks noGrp="1"/>
          </p:cNvSpPr>
          <p:nvPr>
            <p:ph type="title" idx="4294967295"/>
          </p:nvPr>
        </p:nvSpPr>
        <p:spPr>
          <a:xfrm>
            <a:off x="223838" y="96838"/>
            <a:ext cx="8686800" cy="990600"/>
          </a:xfrm>
        </p:spPr>
        <p:txBody>
          <a:bodyPr/>
          <a:lstStyle/>
          <a:p>
            <a:r>
              <a:rPr lang="en-US" b="1" dirty="0" smtClean="0">
                <a:solidFill>
                  <a:srgbClr val="009900"/>
                </a:solidFill>
                <a:latin typeface="Arial" pitchFamily="34" charset="0"/>
                <a:cs typeface="Arial" pitchFamily="34" charset="0"/>
              </a:rPr>
              <a:t>Market integration</a:t>
            </a:r>
          </a:p>
        </p:txBody>
      </p:sp>
      <p:sp>
        <p:nvSpPr>
          <p:cNvPr id="3" name="Content Placeholder 2"/>
          <p:cNvSpPr>
            <a:spLocks noGrp="1"/>
          </p:cNvSpPr>
          <p:nvPr>
            <p:ph idx="4294967295"/>
          </p:nvPr>
        </p:nvSpPr>
        <p:spPr>
          <a:xfrm>
            <a:off x="251520" y="2420888"/>
            <a:ext cx="8642350" cy="3546376"/>
          </a:xfrm>
        </p:spPr>
        <p:txBody>
          <a:bodyPr/>
          <a:lstStyle/>
          <a:p>
            <a:pPr>
              <a:spcAft>
                <a:spcPts val="600"/>
              </a:spcAft>
            </a:pPr>
            <a:r>
              <a:rPr lang="en-US" sz="2500" dirty="0" smtClean="0">
                <a:cs typeface="Arial" pitchFamily="34" charset="0"/>
              </a:rPr>
              <a:t>The measure of how </a:t>
            </a:r>
            <a:r>
              <a:rPr lang="en-US" sz="2500" dirty="0" smtClean="0">
                <a:solidFill>
                  <a:srgbClr val="FF0000"/>
                </a:solidFill>
                <a:cs typeface="Arial" pitchFamily="34" charset="0"/>
              </a:rPr>
              <a:t>well connected </a:t>
            </a:r>
            <a:r>
              <a:rPr lang="en-US" sz="2500" dirty="0" smtClean="0">
                <a:cs typeface="Arial" pitchFamily="34" charset="0"/>
              </a:rPr>
              <a:t>market-systems in different geographic areas are to each other (the flow of items and food stuffs and how this affects movement and prices).</a:t>
            </a:r>
          </a:p>
          <a:p>
            <a:pPr>
              <a:spcAft>
                <a:spcPts val="600"/>
              </a:spcAft>
            </a:pPr>
            <a:r>
              <a:rPr lang="en-US" sz="2500" dirty="0" smtClean="0">
                <a:cs typeface="Arial" pitchFamily="34" charset="0"/>
              </a:rPr>
              <a:t>A market system is </a:t>
            </a:r>
            <a:r>
              <a:rPr lang="en-US" sz="2500" dirty="0" smtClean="0">
                <a:solidFill>
                  <a:srgbClr val="FF0000"/>
                </a:solidFill>
                <a:cs typeface="Arial" pitchFamily="34" charset="0"/>
              </a:rPr>
              <a:t>integrated</a:t>
            </a:r>
            <a:r>
              <a:rPr lang="en-US" sz="2500" dirty="0" smtClean="0">
                <a:cs typeface="Arial" pitchFamily="34" charset="0"/>
              </a:rPr>
              <a:t> when linkages between local, regional, and national market actors are working well.</a:t>
            </a:r>
          </a:p>
          <a:p>
            <a:pPr>
              <a:spcAft>
                <a:spcPts val="600"/>
              </a:spcAft>
            </a:pPr>
            <a:r>
              <a:rPr lang="en-US" sz="2500" dirty="0" smtClean="0">
                <a:cs typeface="Arial" pitchFamily="34" charset="0"/>
              </a:rPr>
              <a:t>In an integrated market system, </a:t>
            </a:r>
            <a:r>
              <a:rPr lang="en-US" sz="2500" dirty="0" smtClean="0">
                <a:solidFill>
                  <a:srgbClr val="FF0000"/>
                </a:solidFill>
                <a:cs typeface="Arial" pitchFamily="34" charset="0"/>
              </a:rPr>
              <a:t>imbalance</a:t>
            </a:r>
            <a:r>
              <a:rPr lang="en-US" sz="2500" dirty="0" smtClean="0">
                <a:cs typeface="Arial" pitchFamily="34" charset="0"/>
              </a:rPr>
              <a:t> of supply and demand in one area is </a:t>
            </a:r>
            <a:r>
              <a:rPr lang="en-US" sz="2500" dirty="0" smtClean="0">
                <a:solidFill>
                  <a:srgbClr val="FF0000"/>
                </a:solidFill>
                <a:cs typeface="Arial" pitchFamily="34" charset="0"/>
              </a:rPr>
              <a:t>compensated for</a:t>
            </a:r>
            <a:r>
              <a:rPr lang="en-US" sz="2500" dirty="0" smtClean="0">
                <a:cs typeface="Arial" pitchFamily="34" charset="0"/>
              </a:rPr>
              <a:t> by the relatively easy movement of goods from other nearby or regional markets.</a:t>
            </a:r>
          </a:p>
          <a:p>
            <a:pPr>
              <a:spcAft>
                <a:spcPts val="600"/>
              </a:spcAft>
            </a:pPr>
            <a:endParaRPr lang="en-US" sz="3000" dirty="0" smtClean="0">
              <a:cs typeface="Arial" pitchFamily="34" charset="0"/>
            </a:endParaRPr>
          </a:p>
        </p:txBody>
      </p:sp>
      <p:graphicFrame>
        <p:nvGraphicFramePr>
          <p:cNvPr id="4" name="Diagram 3"/>
          <p:cNvGraphicFramePr/>
          <p:nvPr/>
        </p:nvGraphicFramePr>
        <p:xfrm>
          <a:off x="467544" y="980728"/>
          <a:ext cx="8136287"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Graphic spid="4" grpId="0">
        <p:bldAsOne/>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US" sz="3600" b="1" dirty="0" smtClean="0">
                <a:solidFill>
                  <a:srgbClr val="009900"/>
                </a:solidFill>
                <a:latin typeface="+mn-lt"/>
                <a:cs typeface="Arial" pitchFamily="34" charset="0"/>
              </a:rPr>
              <a:t>Market integration -</a:t>
            </a:r>
            <a:r>
              <a:rPr lang="en-GB" sz="3600" b="1" dirty="0" smtClean="0">
                <a:solidFill>
                  <a:srgbClr val="009900"/>
                </a:solidFill>
                <a:latin typeface="+mn-lt"/>
              </a:rPr>
              <a:t> Why does it matter? </a:t>
            </a:r>
            <a:endParaRPr lang="en-GB" sz="3600" b="1" dirty="0">
              <a:latin typeface="+mn-lt"/>
            </a:endParaRPr>
          </a:p>
        </p:txBody>
      </p:sp>
      <p:sp>
        <p:nvSpPr>
          <p:cNvPr id="3" name="Content Placeholder 2"/>
          <p:cNvSpPr>
            <a:spLocks noGrp="1"/>
          </p:cNvSpPr>
          <p:nvPr>
            <p:ph idx="1"/>
          </p:nvPr>
        </p:nvSpPr>
        <p:spPr>
          <a:xfrm>
            <a:off x="395536" y="764704"/>
            <a:ext cx="8496944" cy="5289451"/>
          </a:xfrm>
        </p:spPr>
        <p:txBody>
          <a:bodyPr/>
          <a:lstStyle/>
          <a:p>
            <a:pPr marL="0" indent="0">
              <a:buNone/>
              <a:tabLst>
                <a:tab pos="2874963" algn="l"/>
              </a:tabLst>
            </a:pPr>
            <a:r>
              <a:rPr lang="en-GB" sz="2400" dirty="0" smtClean="0"/>
              <a:t> </a:t>
            </a:r>
            <a:r>
              <a:rPr lang="en-GB" sz="2400" b="1" dirty="0" smtClean="0"/>
              <a:t>The degree of market integration is a </a:t>
            </a:r>
            <a:r>
              <a:rPr lang="en-GB" sz="2400" b="1" dirty="0" smtClean="0">
                <a:solidFill>
                  <a:srgbClr val="FF0000"/>
                </a:solidFill>
              </a:rPr>
              <a:t>vital consideration </a:t>
            </a:r>
            <a:r>
              <a:rPr lang="en-GB" sz="2400" b="1" dirty="0" smtClean="0"/>
              <a:t>for market analysis of appropriate responses.</a:t>
            </a:r>
          </a:p>
          <a:p>
            <a:pPr marL="0" lvl="0" indent="0">
              <a:buNone/>
            </a:pPr>
            <a:endParaRPr lang="en-GB" sz="1000" dirty="0" smtClean="0"/>
          </a:p>
          <a:p>
            <a:pPr>
              <a:spcBef>
                <a:spcPts val="0"/>
              </a:spcBef>
              <a:spcAft>
                <a:spcPts val="1200"/>
              </a:spcAft>
            </a:pPr>
            <a:r>
              <a:rPr lang="en-GB" sz="2200" dirty="0" smtClean="0"/>
              <a:t>A local market system which was well integrated with wider markets in the baseline situation is much more likely to be able to expand trade to meet emergency needs.</a:t>
            </a:r>
          </a:p>
          <a:p>
            <a:pPr>
              <a:spcBef>
                <a:spcPts val="0"/>
              </a:spcBef>
              <a:spcAft>
                <a:spcPts val="1200"/>
              </a:spcAft>
            </a:pPr>
            <a:r>
              <a:rPr lang="en-GB" sz="2200" dirty="0" smtClean="0"/>
              <a:t>Where local markets are well integrated with larger markets, critical items, services, or food are more easily available and prices are more stable.</a:t>
            </a:r>
          </a:p>
          <a:p>
            <a:pPr>
              <a:spcBef>
                <a:spcPts val="0"/>
              </a:spcBef>
              <a:spcAft>
                <a:spcPts val="1200"/>
              </a:spcAft>
            </a:pPr>
            <a:r>
              <a:rPr lang="en-GB" sz="2200" dirty="0" smtClean="0"/>
              <a:t>Local procurement and cash-based interventions are highly dependent on market integration, which will enable critical items or food to flow from other surplus regions.</a:t>
            </a:r>
          </a:p>
          <a:p>
            <a:pPr>
              <a:spcBef>
                <a:spcPts val="0"/>
              </a:spcBef>
              <a:spcAft>
                <a:spcPts val="1200"/>
              </a:spcAft>
            </a:pPr>
            <a:r>
              <a:rPr lang="en-GB" sz="2200" dirty="0" smtClean="0"/>
              <a:t>Where local markets are fragmented – i.e. poorly integrated with larger markets – prices tend to be more volatile. Target groups will experience higher prices (lower income) more often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5"/>
          <p:cNvGrpSpPr>
            <a:grpSpLocks/>
          </p:cNvGrpSpPr>
          <p:nvPr/>
        </p:nvGrpSpPr>
        <p:grpSpPr bwMode="auto">
          <a:xfrm>
            <a:off x="730250" y="565150"/>
            <a:ext cx="7673975" cy="6307138"/>
            <a:chOff x="489992" y="55741"/>
            <a:chExt cx="8156589" cy="6703482"/>
          </a:xfrm>
        </p:grpSpPr>
        <p:pic>
          <p:nvPicPr>
            <p:cNvPr id="135172" name="Picture 3"/>
            <p:cNvPicPr>
              <a:picLocks noChangeAspect="1"/>
            </p:cNvPicPr>
            <p:nvPr/>
          </p:nvPicPr>
          <p:blipFill>
            <a:blip r:embed="rId3" cstate="print"/>
            <a:srcRect/>
            <a:stretch>
              <a:fillRect/>
            </a:stretch>
          </p:blipFill>
          <p:spPr bwMode="auto">
            <a:xfrm>
              <a:off x="489992" y="55741"/>
              <a:ext cx="8156589" cy="6703482"/>
            </a:xfrm>
            <a:prstGeom prst="rect">
              <a:avLst/>
            </a:prstGeom>
            <a:noFill/>
            <a:ln w="9525">
              <a:noFill/>
              <a:miter lim="800000"/>
              <a:headEnd/>
              <a:tailEnd/>
            </a:ln>
          </p:spPr>
        </p:pic>
        <p:sp>
          <p:nvSpPr>
            <p:cNvPr id="3" name="Rectangle 2"/>
            <p:cNvSpPr/>
            <p:nvPr/>
          </p:nvSpPr>
          <p:spPr>
            <a:xfrm>
              <a:off x="1353909" y="55741"/>
              <a:ext cx="1439299" cy="523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Rectangle 4"/>
            <p:cNvSpPr/>
            <p:nvPr/>
          </p:nvSpPr>
          <p:spPr>
            <a:xfrm>
              <a:off x="1353909" y="3622607"/>
              <a:ext cx="1439299" cy="5230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35171" name="Title 1"/>
          <p:cNvSpPr>
            <a:spLocks noGrp="1"/>
          </p:cNvSpPr>
          <p:nvPr>
            <p:ph type="title"/>
          </p:nvPr>
        </p:nvSpPr>
        <p:spPr>
          <a:xfrm>
            <a:off x="230188" y="-30163"/>
            <a:ext cx="8674100" cy="835026"/>
          </a:xfrm>
        </p:spPr>
        <p:txBody>
          <a:bodyPr/>
          <a:lstStyle/>
          <a:p>
            <a:r>
              <a:rPr lang="en-GB" b="1" smtClean="0">
                <a:solidFill>
                  <a:srgbClr val="009900"/>
                </a:solidFill>
                <a:latin typeface="Arial" pitchFamily="34" charset="0"/>
                <a:cs typeface="Arial" pitchFamily="34" charset="0"/>
              </a:rPr>
              <a:t>Are these markets integrated?</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230188" y="-71438"/>
            <a:ext cx="8674100" cy="1143001"/>
          </a:xfrm>
        </p:spPr>
        <p:txBody>
          <a:bodyPr/>
          <a:lstStyle/>
          <a:p>
            <a:r>
              <a:rPr lang="en-GB" b="1" smtClean="0">
                <a:solidFill>
                  <a:srgbClr val="009900"/>
                </a:solidFill>
                <a:latin typeface="Arial" pitchFamily="34" charset="0"/>
                <a:cs typeface="Arial" pitchFamily="34" charset="0"/>
              </a:rPr>
              <a:t>Are these markets integrated?</a:t>
            </a:r>
          </a:p>
        </p:txBody>
      </p:sp>
      <p:graphicFrame>
        <p:nvGraphicFramePr>
          <p:cNvPr id="5" name="Chart 4"/>
          <p:cNvGraphicFramePr/>
          <p:nvPr/>
        </p:nvGraphicFramePr>
        <p:xfrm>
          <a:off x="-13384" y="1196627"/>
          <a:ext cx="9157384" cy="50969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179512" y="0"/>
            <a:ext cx="8686800" cy="990600"/>
          </a:xfrm>
        </p:spPr>
        <p:txBody>
          <a:bodyPr/>
          <a:lstStyle/>
          <a:p>
            <a:r>
              <a:rPr lang="en-US" b="1" dirty="0" smtClean="0">
                <a:solidFill>
                  <a:srgbClr val="009900"/>
                </a:solidFill>
                <a:latin typeface="+mn-lt"/>
                <a:cs typeface="Arial" pitchFamily="34" charset="0"/>
              </a:rPr>
              <a:t>Market power</a:t>
            </a:r>
          </a:p>
        </p:txBody>
      </p:sp>
      <p:sp>
        <p:nvSpPr>
          <p:cNvPr id="3" name="Content Placeholder 2"/>
          <p:cNvSpPr>
            <a:spLocks noGrp="1"/>
          </p:cNvSpPr>
          <p:nvPr>
            <p:ph idx="4294967295"/>
          </p:nvPr>
        </p:nvSpPr>
        <p:spPr>
          <a:xfrm>
            <a:off x="179512" y="2276872"/>
            <a:ext cx="8784976" cy="3672408"/>
          </a:xfrm>
        </p:spPr>
        <p:txBody>
          <a:bodyPr/>
          <a:lstStyle/>
          <a:p>
            <a:pPr>
              <a:lnSpc>
                <a:spcPct val="90000"/>
              </a:lnSpc>
              <a:spcAft>
                <a:spcPts val="1200"/>
              </a:spcAft>
            </a:pPr>
            <a:r>
              <a:rPr lang="en-US" sz="2600" dirty="0" smtClean="0">
                <a:cs typeface="Arial" pitchFamily="34" charset="0"/>
              </a:rPr>
              <a:t>The ability of an enterprise, trader, or other market actor </a:t>
            </a:r>
            <a:r>
              <a:rPr lang="en-US" sz="2600" b="1" dirty="0" smtClean="0">
                <a:cs typeface="Arial" pitchFamily="34" charset="0"/>
              </a:rPr>
              <a:t>to alter the price of a good or service without losing all their customers, suppliers or employees to their competitors.</a:t>
            </a:r>
            <a:r>
              <a:rPr lang="en-US" sz="2600" dirty="0" smtClean="0">
                <a:cs typeface="Arial" pitchFamily="34" charset="0"/>
              </a:rPr>
              <a:t> </a:t>
            </a:r>
          </a:p>
          <a:p>
            <a:pPr>
              <a:lnSpc>
                <a:spcPct val="90000"/>
              </a:lnSpc>
              <a:spcAft>
                <a:spcPts val="1200"/>
              </a:spcAft>
            </a:pPr>
            <a:r>
              <a:rPr lang="en-US" sz="2600" dirty="0" smtClean="0">
                <a:cs typeface="Arial" pitchFamily="34" charset="0"/>
              </a:rPr>
              <a:t>In an ideal, perfectly competitive market, market actors would have no market power. However in the real world, barriers to entry, entrenched gender and social relations, collusion and other anti-competitive forms of conduct often enable some market actors to dominate price negotiations.</a:t>
            </a:r>
          </a:p>
          <a:p>
            <a:pPr>
              <a:lnSpc>
                <a:spcPct val="90000"/>
              </a:lnSpc>
              <a:spcAft>
                <a:spcPts val="1200"/>
              </a:spcAft>
            </a:pPr>
            <a:r>
              <a:rPr lang="en-US" sz="2600" dirty="0" smtClean="0">
                <a:cs typeface="Arial" pitchFamily="34" charset="0"/>
              </a:rPr>
              <a:t>Also refer to monopoly, competition, cartel.</a:t>
            </a:r>
            <a:endParaRPr lang="en-US" sz="2600" b="1" dirty="0" smtClean="0">
              <a:cs typeface="Arial" pitchFamily="34" charset="0"/>
            </a:endParaRPr>
          </a:p>
        </p:txBody>
      </p:sp>
      <p:graphicFrame>
        <p:nvGraphicFramePr>
          <p:cNvPr id="4" name="Diagram 3"/>
          <p:cNvGraphicFramePr/>
          <p:nvPr/>
        </p:nvGraphicFramePr>
        <p:xfrm>
          <a:off x="467544" y="908720"/>
          <a:ext cx="8136287"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3" grpId="1" build="p"/>
      <p:bldGraphic spid="4" grpId="0">
        <p:bldAsOne/>
      </p:bldGraphic>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solidFill>
                  <a:srgbClr val="009900"/>
                </a:solidFill>
              </a:rPr>
              <a:t>Supply, demand, integration...</a:t>
            </a:r>
            <a:endParaRPr lang="en-GB" b="1" dirty="0">
              <a:solidFill>
                <a:srgbClr val="009900"/>
              </a:solidFill>
            </a:endParaRPr>
          </a:p>
        </p:txBody>
      </p:sp>
      <p:sp>
        <p:nvSpPr>
          <p:cNvPr id="3" name="Rectangle 82"/>
          <p:cNvSpPr>
            <a:spLocks noChangeArrowheads="1"/>
          </p:cNvSpPr>
          <p:nvPr/>
        </p:nvSpPr>
        <p:spPr bwMode="auto">
          <a:xfrm>
            <a:off x="-179512" y="172819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4" name="Group 1"/>
          <p:cNvGrpSpPr>
            <a:grpSpLocks noChangeAspect="1"/>
          </p:cNvGrpSpPr>
          <p:nvPr/>
        </p:nvGrpSpPr>
        <p:grpSpPr bwMode="auto">
          <a:xfrm>
            <a:off x="287337" y="1052736"/>
            <a:ext cx="8741487" cy="5465192"/>
            <a:chOff x="1418" y="1138"/>
            <a:chExt cx="13947" cy="8719"/>
          </a:xfrm>
        </p:grpSpPr>
        <p:sp>
          <p:nvSpPr>
            <p:cNvPr id="5" name="AutoShape 81"/>
            <p:cNvSpPr>
              <a:spLocks noChangeAspect="1" noChangeArrowheads="1" noTextEdit="1"/>
            </p:cNvSpPr>
            <p:nvPr/>
          </p:nvSpPr>
          <p:spPr bwMode="auto">
            <a:xfrm>
              <a:off x="1418" y="1138"/>
              <a:ext cx="13947" cy="8719"/>
            </a:xfrm>
            <a:prstGeom prst="rect">
              <a:avLst/>
            </a:prstGeo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b="1" dirty="0"/>
            </a:p>
          </p:txBody>
        </p:sp>
        <p:sp>
          <p:nvSpPr>
            <p:cNvPr id="6" name="Oval 11"/>
            <p:cNvSpPr>
              <a:spLocks noChangeArrowheads="1"/>
            </p:cNvSpPr>
            <p:nvPr/>
          </p:nvSpPr>
          <p:spPr bwMode="auto">
            <a:xfrm>
              <a:off x="3111" y="2446"/>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dirty="0" smtClean="0">
                <a:ln>
                  <a:noFill/>
                </a:ln>
                <a:solidFill>
                  <a:schemeClr val="tx1"/>
                </a:solidFill>
                <a:effectLst/>
                <a:latin typeface="Arial" pitchFamily="34" charset="0"/>
              </a:endParaRPr>
            </a:p>
          </p:txBody>
        </p:sp>
        <p:sp>
          <p:nvSpPr>
            <p:cNvPr id="7" name="Line 78"/>
            <p:cNvSpPr>
              <a:spLocks noChangeShapeType="1"/>
            </p:cNvSpPr>
            <p:nvPr/>
          </p:nvSpPr>
          <p:spPr bwMode="auto">
            <a:xfrm flipV="1">
              <a:off x="1878" y="3406"/>
              <a:ext cx="12857" cy="16"/>
            </a:xfrm>
            <a:prstGeom prst="line">
              <a:avLst/>
            </a:prstGeom>
            <a:noFill/>
            <a:ln w="9525">
              <a:solidFill>
                <a:schemeClr val="tx1"/>
              </a:solidFill>
              <a:prstDash val="dash"/>
              <a:round/>
              <a:headEnd/>
              <a:tailEnd/>
            </a:ln>
          </p:spPr>
          <p:txBody>
            <a:bodyPr vert="horz" wrap="none" lIns="91440" tIns="45720" rIns="91440" bIns="45720" numCol="1" anchor="ctr" anchorCtr="0" compatLnSpc="1">
              <a:prstTxWarp prst="textNoShape">
                <a:avLst/>
              </a:prstTxWarp>
            </a:bodyPr>
            <a:lstStyle/>
            <a:p>
              <a:endParaRPr lang="en-GB" b="1"/>
            </a:p>
          </p:txBody>
        </p:sp>
        <p:sp>
          <p:nvSpPr>
            <p:cNvPr id="8" name="AutoShape 4"/>
            <p:cNvSpPr>
              <a:spLocks noChangeArrowheads="1"/>
            </p:cNvSpPr>
            <p:nvPr/>
          </p:nvSpPr>
          <p:spPr bwMode="auto">
            <a:xfrm>
              <a:off x="4938" y="3221"/>
              <a:ext cx="403" cy="409"/>
            </a:xfrm>
            <a:prstGeom prst="downArrow">
              <a:avLst>
                <a:gd name="adj1" fmla="val 47907"/>
                <a:gd name="adj2" fmla="val 58755"/>
              </a:avLst>
            </a:prstGeom>
            <a:solidFill>
              <a:srgbClr val="FFFFFF"/>
            </a:solidFill>
            <a:ln w="9525">
              <a:solidFill>
                <a:schemeClr val="tx1"/>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9" name="AutoShape 4"/>
            <p:cNvSpPr>
              <a:spLocks noChangeArrowheads="1"/>
            </p:cNvSpPr>
            <p:nvPr/>
          </p:nvSpPr>
          <p:spPr bwMode="auto">
            <a:xfrm>
              <a:off x="7813" y="3221"/>
              <a:ext cx="403" cy="409"/>
            </a:xfrm>
            <a:prstGeom prst="downArrow">
              <a:avLst>
                <a:gd name="adj1" fmla="val 47907"/>
                <a:gd name="adj2" fmla="val 58755"/>
              </a:avLst>
            </a:prstGeom>
            <a:solidFill>
              <a:srgbClr val="FFFFFF"/>
            </a:solidFill>
            <a:ln w="9525">
              <a:solidFill>
                <a:schemeClr val="tx1"/>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0" name="AutoShape 4"/>
            <p:cNvSpPr>
              <a:spLocks noChangeArrowheads="1"/>
            </p:cNvSpPr>
            <p:nvPr/>
          </p:nvSpPr>
          <p:spPr bwMode="auto">
            <a:xfrm>
              <a:off x="10818" y="3221"/>
              <a:ext cx="403" cy="409"/>
            </a:xfrm>
            <a:prstGeom prst="downArrow">
              <a:avLst>
                <a:gd name="adj1" fmla="val 47907"/>
                <a:gd name="adj2" fmla="val 58755"/>
              </a:avLst>
            </a:prstGeom>
            <a:solidFill>
              <a:srgbClr val="FFFFFF"/>
            </a:solidFill>
            <a:ln w="9525">
              <a:solidFill>
                <a:schemeClr val="tx1"/>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1" name="Text Box 17"/>
            <p:cNvSpPr txBox="1">
              <a:spLocks noChangeArrowheads="1"/>
            </p:cNvSpPr>
            <p:nvPr/>
          </p:nvSpPr>
          <p:spPr bwMode="auto">
            <a:xfrm>
              <a:off x="1596" y="1742"/>
              <a:ext cx="2657" cy="735"/>
            </a:xfrm>
            <a:prstGeom prst="rect">
              <a:avLst/>
            </a:prstGeom>
            <a:noFill/>
            <a:ln w="9525">
              <a:solidFill>
                <a:schemeClr val="tx1"/>
              </a:solidFill>
              <a:miter lim="800000"/>
              <a:headEnd/>
              <a:tailEnd/>
            </a:ln>
          </p:spPr>
          <p:txBody>
            <a:bodyPr vert="horz" wrap="square" lIns="36014" tIns="36000" rIns="36014"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market environment: </a:t>
              </a:r>
              <a:b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institutions, rules, </a:t>
              </a:r>
              <a:b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norms &amp; trends</a:t>
              </a:r>
              <a:endParaRPr kumimoji="0" lang="en-US" sz="1800" b="1" i="0" u="none" strike="noStrike" cap="none" normalizeH="0" baseline="0" dirty="0" smtClean="0">
                <a:ln>
                  <a:noFill/>
                </a:ln>
                <a:solidFill>
                  <a:schemeClr val="tx1"/>
                </a:solidFill>
                <a:effectLst/>
                <a:latin typeface="Arial" pitchFamily="34" charset="0"/>
              </a:endParaRPr>
            </a:p>
          </p:txBody>
        </p:sp>
        <p:sp>
          <p:nvSpPr>
            <p:cNvPr id="12" name="Text Box 18"/>
            <p:cNvSpPr txBox="1">
              <a:spLocks noChangeArrowheads="1"/>
            </p:cNvSpPr>
            <p:nvPr/>
          </p:nvSpPr>
          <p:spPr bwMode="auto">
            <a:xfrm>
              <a:off x="1596" y="3609"/>
              <a:ext cx="3188" cy="452"/>
            </a:xfrm>
            <a:prstGeom prst="rect">
              <a:avLst/>
            </a:prstGeom>
            <a:noFill/>
            <a:ln w="28575">
              <a:solidFill>
                <a:srgbClr val="FF0000"/>
              </a:solidFill>
              <a:miter lim="800000"/>
              <a:headEnd/>
              <a:tailEnd/>
            </a:ln>
          </p:spPr>
          <p:txBody>
            <a:bodyPr vert="horz" wrap="square" lIns="36014" tIns="24011" rIns="3601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market chain:</a:t>
              </a:r>
              <a:r>
                <a:rPr kumimoji="0" lang="en-US" sz="9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br>
                <a:rPr kumimoji="0" lang="en-US" sz="9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market actors &amp; their linkages</a:t>
              </a: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 Box 19"/>
            <p:cNvSpPr txBox="1">
              <a:spLocks noChangeArrowheads="1"/>
            </p:cNvSpPr>
            <p:nvPr/>
          </p:nvSpPr>
          <p:spPr bwMode="auto">
            <a:xfrm>
              <a:off x="1596" y="9026"/>
              <a:ext cx="3250" cy="452"/>
            </a:xfrm>
            <a:prstGeom prst="rect">
              <a:avLst/>
            </a:prstGeom>
            <a:noFill/>
            <a:ln w="12700">
              <a:noFill/>
              <a:miter lim="800000"/>
              <a:headEnd/>
              <a:tailEnd/>
            </a:ln>
          </p:spPr>
          <p:txBody>
            <a:bodyPr vert="horz" wrap="square" lIns="36014" tIns="24011" rIns="3601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Key infrastructure, inputs </a:t>
              </a:r>
              <a:b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 market-support services</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Line 71"/>
            <p:cNvSpPr>
              <a:spLocks noChangeShapeType="1"/>
            </p:cNvSpPr>
            <p:nvPr/>
          </p:nvSpPr>
          <p:spPr bwMode="auto">
            <a:xfrm>
              <a:off x="2043" y="7919"/>
              <a:ext cx="12929" cy="1"/>
            </a:xfrm>
            <a:prstGeom prst="line">
              <a:avLst/>
            </a:prstGeom>
            <a:noFill/>
            <a:ln w="12700">
              <a:solidFill>
                <a:srgbClr val="000000"/>
              </a:solidFill>
              <a:prstDash val="dash"/>
              <a:round/>
              <a:headEnd/>
              <a:tailEnd/>
            </a:ln>
          </p:spPr>
          <p:txBody>
            <a:bodyPr vert="horz" wrap="none" lIns="91440" tIns="45720" rIns="91440" bIns="45720" numCol="1" anchor="ctr" anchorCtr="0" compatLnSpc="1">
              <a:prstTxWarp prst="textNoShape">
                <a:avLst/>
              </a:prstTxWarp>
            </a:bodyPr>
            <a:lstStyle/>
            <a:p>
              <a:endParaRPr lang="en-GB"/>
            </a:p>
          </p:txBody>
        </p:sp>
        <p:sp>
          <p:nvSpPr>
            <p:cNvPr id="15" name="AutoShape 70"/>
            <p:cNvSpPr>
              <a:spLocks noChangeShapeType="1"/>
            </p:cNvSpPr>
            <p:nvPr/>
          </p:nvSpPr>
          <p:spPr bwMode="auto">
            <a:xfrm flipV="1">
              <a:off x="3360" y="4588"/>
              <a:ext cx="884" cy="3"/>
            </a:xfrm>
            <a:prstGeom prst="straightConnector1">
              <a:avLst/>
            </a:prstGeom>
            <a:noFill/>
            <a:ln w="2857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16" name="AutoShape 69"/>
            <p:cNvSpPr>
              <a:spLocks noChangeArrowheads="1"/>
            </p:cNvSpPr>
            <p:nvPr/>
          </p:nvSpPr>
          <p:spPr bwMode="auto">
            <a:xfrm>
              <a:off x="10557" y="8297"/>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dirty="0" smtClean="0">
                <a:ln>
                  <a:noFill/>
                </a:ln>
                <a:solidFill>
                  <a:schemeClr val="tx1"/>
                </a:solidFill>
                <a:effectLst/>
                <a:latin typeface="Arial" pitchFamily="34" charset="0"/>
              </a:endParaRPr>
            </a:p>
          </p:txBody>
        </p:sp>
        <p:sp>
          <p:nvSpPr>
            <p:cNvPr id="17" name="AutoShape 68"/>
            <p:cNvSpPr>
              <a:spLocks noChangeShapeType="1"/>
            </p:cNvSpPr>
            <p:nvPr/>
          </p:nvSpPr>
          <p:spPr bwMode="auto">
            <a:xfrm flipH="1" flipV="1">
              <a:off x="11474" y="7652"/>
              <a:ext cx="8" cy="64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18" name="Text Box 67"/>
            <p:cNvSpPr txBox="1">
              <a:spLocks noChangeArrowheads="1"/>
            </p:cNvSpPr>
            <p:nvPr/>
          </p:nvSpPr>
          <p:spPr bwMode="auto">
            <a:xfrm>
              <a:off x="1980" y="4213"/>
              <a:ext cx="1380"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AutoShape 66"/>
            <p:cNvSpPr>
              <a:spLocks noChangeArrowheads="1"/>
            </p:cNvSpPr>
            <p:nvPr/>
          </p:nvSpPr>
          <p:spPr bwMode="auto">
            <a:xfrm>
              <a:off x="6222" y="4416"/>
              <a:ext cx="1589" cy="479"/>
            </a:xfrm>
            <a:prstGeom prst="roundRect">
              <a:avLst>
                <a:gd name="adj" fmla="val 16667"/>
              </a:avLst>
            </a:prstGeom>
            <a:solidFill>
              <a:srgbClr val="FFFFFF"/>
            </a:solidFill>
            <a:ln w="28575">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20" name="Text Box 65"/>
            <p:cNvSpPr txBox="1">
              <a:spLocks noChangeArrowheads="1"/>
            </p:cNvSpPr>
            <p:nvPr/>
          </p:nvSpPr>
          <p:spPr bwMode="auto">
            <a:xfrm>
              <a:off x="11751" y="4465"/>
              <a:ext cx="1769"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smtClean="0">
                <a:ln>
                  <a:noFill/>
                </a:ln>
                <a:solidFill>
                  <a:schemeClr val="tx1"/>
                </a:solidFill>
                <a:effectLst/>
                <a:latin typeface="Arial" pitchFamily="34" charset="0"/>
              </a:endParaRPr>
            </a:p>
          </p:txBody>
        </p:sp>
        <p:sp>
          <p:nvSpPr>
            <p:cNvPr id="21" name="Text Box 64"/>
            <p:cNvSpPr txBox="1">
              <a:spLocks noChangeArrowheads="1"/>
            </p:cNvSpPr>
            <p:nvPr/>
          </p:nvSpPr>
          <p:spPr bwMode="auto">
            <a:xfrm>
              <a:off x="1555" y="1250"/>
              <a:ext cx="6393" cy="387"/>
            </a:xfrm>
            <a:prstGeom prst="rect">
              <a:avLst/>
            </a:prstGeom>
            <a:solidFill>
              <a:srgbClr val="FFFFFF"/>
            </a:solidFill>
            <a:ln w="19050">
              <a:solidFill>
                <a:schemeClr val="tx1"/>
              </a:solidFill>
              <a:miter lim="800000"/>
              <a:headEnd/>
              <a:tailEnd/>
            </a:ln>
          </p:spPr>
          <p:txBody>
            <a:bodyPr vert="horz" wrap="square" lIns="36000" tIns="36000" rIns="36000"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Market-system Map Template - TITLE</a:t>
              </a:r>
              <a:endParaRPr kumimoji="0" lang="en-US" sz="1800" b="1" i="0" u="none" strike="noStrike" cap="none" normalizeH="0" baseline="0" dirty="0" smtClean="0">
                <a:ln>
                  <a:noFill/>
                </a:ln>
                <a:solidFill>
                  <a:schemeClr val="tx1"/>
                </a:solidFill>
                <a:effectLst/>
                <a:latin typeface="Arial" pitchFamily="34" charset="0"/>
              </a:endParaRPr>
            </a:p>
          </p:txBody>
        </p:sp>
        <p:sp>
          <p:nvSpPr>
            <p:cNvPr id="22" name="Oval 11"/>
            <p:cNvSpPr>
              <a:spLocks noChangeArrowheads="1"/>
            </p:cNvSpPr>
            <p:nvPr/>
          </p:nvSpPr>
          <p:spPr bwMode="auto">
            <a:xfrm>
              <a:off x="5901" y="2445"/>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3" name="Oval 11"/>
            <p:cNvSpPr>
              <a:spLocks noChangeArrowheads="1"/>
            </p:cNvSpPr>
            <p:nvPr/>
          </p:nvSpPr>
          <p:spPr bwMode="auto">
            <a:xfrm>
              <a:off x="7296" y="1809"/>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4" name="Oval 11"/>
            <p:cNvSpPr>
              <a:spLocks noChangeArrowheads="1"/>
            </p:cNvSpPr>
            <p:nvPr/>
          </p:nvSpPr>
          <p:spPr bwMode="auto">
            <a:xfrm>
              <a:off x="8691" y="2446"/>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5" name="Oval 11"/>
            <p:cNvSpPr>
              <a:spLocks noChangeArrowheads="1"/>
            </p:cNvSpPr>
            <p:nvPr/>
          </p:nvSpPr>
          <p:spPr bwMode="auto">
            <a:xfrm>
              <a:off x="10086" y="1809"/>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6" name="Oval 11"/>
            <p:cNvSpPr>
              <a:spLocks noChangeArrowheads="1"/>
            </p:cNvSpPr>
            <p:nvPr/>
          </p:nvSpPr>
          <p:spPr bwMode="auto">
            <a:xfrm>
              <a:off x="4506" y="1808"/>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7" name="Oval 11"/>
            <p:cNvSpPr>
              <a:spLocks noChangeArrowheads="1"/>
            </p:cNvSpPr>
            <p:nvPr/>
          </p:nvSpPr>
          <p:spPr bwMode="auto">
            <a:xfrm>
              <a:off x="11481" y="2446"/>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dirty="0" smtClean="0">
                <a:ln>
                  <a:noFill/>
                </a:ln>
                <a:solidFill>
                  <a:schemeClr val="tx1"/>
                </a:solidFill>
                <a:effectLst/>
                <a:latin typeface="Arial" pitchFamily="34" charset="0"/>
              </a:endParaRPr>
            </a:p>
          </p:txBody>
        </p:sp>
        <p:sp>
          <p:nvSpPr>
            <p:cNvPr id="28" name="AutoShape 28"/>
            <p:cNvSpPr>
              <a:spLocks noChangeArrowheads="1"/>
            </p:cNvSpPr>
            <p:nvPr/>
          </p:nvSpPr>
          <p:spPr bwMode="auto">
            <a:xfrm>
              <a:off x="8971" y="9015"/>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29" name="AutoShape 27"/>
            <p:cNvSpPr>
              <a:spLocks noChangeShapeType="1"/>
            </p:cNvSpPr>
            <p:nvPr/>
          </p:nvSpPr>
          <p:spPr bwMode="auto">
            <a:xfrm flipV="1">
              <a:off x="9896" y="7710"/>
              <a:ext cx="7" cy="130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0" name="AutoShape 26"/>
            <p:cNvSpPr>
              <a:spLocks noChangeArrowheads="1"/>
            </p:cNvSpPr>
            <p:nvPr/>
          </p:nvSpPr>
          <p:spPr bwMode="auto">
            <a:xfrm>
              <a:off x="5799" y="9014"/>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1" name="AutoShape 25"/>
            <p:cNvSpPr>
              <a:spLocks noChangeShapeType="1"/>
            </p:cNvSpPr>
            <p:nvPr/>
          </p:nvSpPr>
          <p:spPr bwMode="auto">
            <a:xfrm flipV="1">
              <a:off x="6724" y="7709"/>
              <a:ext cx="7" cy="130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2" name="AutoShape 24"/>
            <p:cNvSpPr>
              <a:spLocks noChangeArrowheads="1"/>
            </p:cNvSpPr>
            <p:nvPr/>
          </p:nvSpPr>
          <p:spPr bwMode="auto">
            <a:xfrm>
              <a:off x="4212" y="8297"/>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3" name="AutoShape 23"/>
            <p:cNvSpPr>
              <a:spLocks noChangeShapeType="1"/>
            </p:cNvSpPr>
            <p:nvPr/>
          </p:nvSpPr>
          <p:spPr bwMode="auto">
            <a:xfrm flipH="1" flipV="1">
              <a:off x="5129" y="7712"/>
              <a:ext cx="8" cy="58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4" name="AutoShape 22"/>
            <p:cNvSpPr>
              <a:spLocks noChangeArrowheads="1"/>
            </p:cNvSpPr>
            <p:nvPr/>
          </p:nvSpPr>
          <p:spPr bwMode="auto">
            <a:xfrm>
              <a:off x="7385" y="8297"/>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5" name="AutoShape 21"/>
            <p:cNvSpPr>
              <a:spLocks noChangeShapeType="1"/>
            </p:cNvSpPr>
            <p:nvPr/>
          </p:nvSpPr>
          <p:spPr bwMode="auto">
            <a:xfrm flipV="1">
              <a:off x="8310" y="7727"/>
              <a:ext cx="7" cy="570"/>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6" name="AutoShape 20"/>
            <p:cNvSpPr>
              <a:spLocks noChangeShapeType="1"/>
            </p:cNvSpPr>
            <p:nvPr/>
          </p:nvSpPr>
          <p:spPr bwMode="auto">
            <a:xfrm flipV="1">
              <a:off x="3360" y="5490"/>
              <a:ext cx="899" cy="3"/>
            </a:xfrm>
            <a:prstGeom prst="straightConnector1">
              <a:avLst/>
            </a:prstGeom>
            <a:noFill/>
            <a:ln w="2857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37" name="Text Box 19"/>
            <p:cNvSpPr txBox="1">
              <a:spLocks noChangeArrowheads="1"/>
            </p:cNvSpPr>
            <p:nvPr/>
          </p:nvSpPr>
          <p:spPr bwMode="auto">
            <a:xfrm>
              <a:off x="1980" y="5115"/>
              <a:ext cx="1380"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38" name="AutoShape 18"/>
            <p:cNvSpPr>
              <a:spLocks noChangeShapeType="1"/>
            </p:cNvSpPr>
            <p:nvPr/>
          </p:nvSpPr>
          <p:spPr bwMode="auto">
            <a:xfrm flipV="1">
              <a:off x="3360" y="6392"/>
              <a:ext cx="929" cy="3"/>
            </a:xfrm>
            <a:prstGeom prst="straightConnector1">
              <a:avLst/>
            </a:prstGeom>
            <a:noFill/>
            <a:ln w="2857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39" name="Text Box 17"/>
            <p:cNvSpPr txBox="1">
              <a:spLocks noChangeArrowheads="1"/>
            </p:cNvSpPr>
            <p:nvPr/>
          </p:nvSpPr>
          <p:spPr bwMode="auto">
            <a:xfrm>
              <a:off x="1980" y="6017"/>
              <a:ext cx="1380"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AutoShape 16"/>
            <p:cNvSpPr>
              <a:spLocks noChangeShapeType="1"/>
            </p:cNvSpPr>
            <p:nvPr/>
          </p:nvSpPr>
          <p:spPr bwMode="auto">
            <a:xfrm flipV="1">
              <a:off x="3360" y="7294"/>
              <a:ext cx="929" cy="3"/>
            </a:xfrm>
            <a:prstGeom prst="straightConnector1">
              <a:avLst/>
            </a:prstGeom>
            <a:noFill/>
            <a:ln w="28575">
              <a:solidFill>
                <a:srgbClr val="FF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41" name="Text Box 15"/>
            <p:cNvSpPr txBox="1">
              <a:spLocks noChangeArrowheads="1"/>
            </p:cNvSpPr>
            <p:nvPr/>
          </p:nvSpPr>
          <p:spPr bwMode="auto">
            <a:xfrm>
              <a:off x="1980" y="6919"/>
              <a:ext cx="1380"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smtClean="0">
                <a:ln>
                  <a:noFill/>
                </a:ln>
                <a:solidFill>
                  <a:schemeClr val="tx1"/>
                </a:solidFill>
                <a:effectLst/>
                <a:latin typeface="Arial" pitchFamily="34" charset="0"/>
              </a:endParaRPr>
            </a:p>
          </p:txBody>
        </p:sp>
        <p:sp>
          <p:nvSpPr>
            <p:cNvPr id="42" name="Text Box 14"/>
            <p:cNvSpPr txBox="1">
              <a:spLocks noChangeArrowheads="1"/>
            </p:cNvSpPr>
            <p:nvPr/>
          </p:nvSpPr>
          <p:spPr bwMode="auto">
            <a:xfrm>
              <a:off x="11752" y="5452"/>
              <a:ext cx="1769"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smtClean="0">
                <a:ln>
                  <a:noFill/>
                </a:ln>
                <a:solidFill>
                  <a:schemeClr val="tx1"/>
                </a:solidFill>
                <a:effectLst/>
                <a:latin typeface="Arial" pitchFamily="34" charset="0"/>
              </a:endParaRPr>
            </a:p>
          </p:txBody>
        </p:sp>
        <p:sp>
          <p:nvSpPr>
            <p:cNvPr id="43" name="Text Box 13"/>
            <p:cNvSpPr txBox="1">
              <a:spLocks noChangeArrowheads="1"/>
            </p:cNvSpPr>
            <p:nvPr/>
          </p:nvSpPr>
          <p:spPr bwMode="auto">
            <a:xfrm>
              <a:off x="11752" y="6440"/>
              <a:ext cx="1769" cy="755"/>
            </a:xfrm>
            <a:prstGeom prst="rect">
              <a:avLst/>
            </a:prstGeom>
            <a:noFill/>
            <a:ln w="28575">
              <a:solidFill>
                <a:srgbClr val="FF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dirty="0" smtClean="0">
                <a:ln>
                  <a:noFill/>
                </a:ln>
                <a:solidFill>
                  <a:schemeClr val="tx1"/>
                </a:solidFill>
                <a:effectLst/>
                <a:latin typeface="Arial" pitchFamily="34" charset="0"/>
              </a:endParaRPr>
            </a:p>
          </p:txBody>
        </p:sp>
        <p:sp>
          <p:nvSpPr>
            <p:cNvPr id="44" name="AutoShape 12"/>
            <p:cNvSpPr>
              <a:spLocks noChangeShapeType="1"/>
            </p:cNvSpPr>
            <p:nvPr/>
          </p:nvSpPr>
          <p:spPr bwMode="auto">
            <a:xfrm flipV="1">
              <a:off x="7811" y="4655"/>
              <a:ext cx="944" cy="1"/>
            </a:xfrm>
            <a:prstGeom prst="straightConnector1">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5" name="AutoShape 11"/>
            <p:cNvSpPr>
              <a:spLocks noChangeArrowheads="1"/>
            </p:cNvSpPr>
            <p:nvPr/>
          </p:nvSpPr>
          <p:spPr bwMode="auto">
            <a:xfrm>
              <a:off x="6252" y="5251"/>
              <a:ext cx="1589" cy="479"/>
            </a:xfrm>
            <a:prstGeom prst="roundRect">
              <a:avLst>
                <a:gd name="adj" fmla="val 16667"/>
              </a:avLst>
            </a:prstGeom>
            <a:noFill/>
            <a:ln w="28575">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46" name="AutoShape 10"/>
            <p:cNvSpPr>
              <a:spLocks noChangeShapeType="1"/>
            </p:cNvSpPr>
            <p:nvPr/>
          </p:nvSpPr>
          <p:spPr bwMode="auto">
            <a:xfrm flipV="1">
              <a:off x="7841" y="5130"/>
              <a:ext cx="764" cy="361"/>
            </a:xfrm>
            <a:prstGeom prst="curvedConnector3">
              <a:avLst>
                <a:gd name="adj1" fmla="val 49870"/>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7" name="AutoShape 9"/>
            <p:cNvSpPr>
              <a:spLocks noChangeArrowheads="1"/>
            </p:cNvSpPr>
            <p:nvPr/>
          </p:nvSpPr>
          <p:spPr bwMode="auto">
            <a:xfrm>
              <a:off x="6282" y="6012"/>
              <a:ext cx="1589" cy="479"/>
            </a:xfrm>
            <a:prstGeom prst="roundRect">
              <a:avLst>
                <a:gd name="adj" fmla="val 16667"/>
              </a:avLst>
            </a:prstGeom>
            <a:noFill/>
            <a:ln w="28575">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48" name="AutoShape 8"/>
            <p:cNvSpPr>
              <a:spLocks noChangeShapeType="1"/>
            </p:cNvSpPr>
            <p:nvPr/>
          </p:nvSpPr>
          <p:spPr bwMode="auto">
            <a:xfrm>
              <a:off x="7871" y="6252"/>
              <a:ext cx="944" cy="389"/>
            </a:xfrm>
            <a:prstGeom prst="curvedConnector3">
              <a:avLst>
                <a:gd name="adj1" fmla="val 49894"/>
              </a:avLst>
            </a:prstGeom>
            <a:noFill/>
            <a:ln w="2857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9" name="AutoShape 7"/>
            <p:cNvSpPr>
              <a:spLocks noChangeArrowheads="1"/>
            </p:cNvSpPr>
            <p:nvPr/>
          </p:nvSpPr>
          <p:spPr bwMode="auto">
            <a:xfrm>
              <a:off x="6286" y="6953"/>
              <a:ext cx="1525" cy="479"/>
            </a:xfrm>
            <a:prstGeom prst="roundRect">
              <a:avLst>
                <a:gd name="adj" fmla="val 16667"/>
              </a:avLst>
            </a:prstGeom>
            <a:noFill/>
            <a:ln w="28575">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50" name="AutoShape 6"/>
            <p:cNvSpPr>
              <a:spLocks noChangeShapeType="1"/>
            </p:cNvSpPr>
            <p:nvPr/>
          </p:nvSpPr>
          <p:spPr bwMode="auto">
            <a:xfrm flipV="1">
              <a:off x="7811" y="7192"/>
              <a:ext cx="966" cy="1"/>
            </a:xfrm>
            <a:prstGeom prst="straightConnector1">
              <a:avLst/>
            </a:prstGeom>
            <a:noFill/>
            <a:ln w="28575">
              <a:solidFill>
                <a:srgbClr val="FF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51" name="Text Box 5"/>
            <p:cNvSpPr txBox="1">
              <a:spLocks noChangeArrowheads="1"/>
            </p:cNvSpPr>
            <p:nvPr/>
          </p:nvSpPr>
          <p:spPr bwMode="auto">
            <a:xfrm>
              <a:off x="9217" y="3766"/>
              <a:ext cx="1980" cy="381"/>
            </a:xfrm>
            <a:prstGeom prst="rect">
              <a:avLst/>
            </a:prstGeom>
            <a:solidFill>
              <a:srgbClr val="FFFFFF"/>
            </a:solidFill>
            <a:ln w="28575">
              <a:solidFill>
                <a:srgbClr val="FF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Location Tag</a:t>
              </a:r>
              <a:endParaRPr kumimoji="0" lang="en-US" sz="1800" b="0" i="0" u="none" strike="noStrike" cap="none" normalizeH="0" baseline="0" smtClean="0">
                <a:ln>
                  <a:noFill/>
                </a:ln>
                <a:solidFill>
                  <a:schemeClr val="tx1"/>
                </a:solidFill>
                <a:effectLst/>
                <a:latin typeface="Arial" pitchFamily="34" charset="0"/>
              </a:endParaRPr>
            </a:p>
          </p:txBody>
        </p:sp>
        <p:sp>
          <p:nvSpPr>
            <p:cNvPr id="52" name="Text Box 4"/>
            <p:cNvSpPr txBox="1">
              <a:spLocks noChangeArrowheads="1"/>
            </p:cNvSpPr>
            <p:nvPr/>
          </p:nvSpPr>
          <p:spPr bwMode="auto">
            <a:xfrm>
              <a:off x="9719" y="4497"/>
              <a:ext cx="975" cy="321"/>
            </a:xfrm>
            <a:prstGeom prst="rect">
              <a:avLst/>
            </a:prstGeom>
            <a:solidFill>
              <a:srgbClr val="FFFFFF"/>
            </a:solidFill>
            <a:ln w="28575">
              <a:solidFill>
                <a:srgbClr val="FF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 = ? </a:t>
              </a:r>
              <a:endParaRPr kumimoji="0" lang="en-US" sz="1800" b="0" i="0" u="none" strike="noStrike" cap="none" normalizeH="0" baseline="0" smtClean="0">
                <a:ln>
                  <a:noFill/>
                </a:ln>
                <a:solidFill>
                  <a:schemeClr val="tx1"/>
                </a:solidFill>
                <a:effectLst/>
                <a:latin typeface="Arial" pitchFamily="34" charset="0"/>
              </a:endParaRPr>
            </a:p>
          </p:txBody>
        </p:sp>
        <p:sp>
          <p:nvSpPr>
            <p:cNvPr id="53" name="Text Box 3"/>
            <p:cNvSpPr txBox="1">
              <a:spLocks noChangeArrowheads="1"/>
            </p:cNvSpPr>
            <p:nvPr/>
          </p:nvSpPr>
          <p:spPr bwMode="auto">
            <a:xfrm>
              <a:off x="9719" y="5112"/>
              <a:ext cx="975" cy="321"/>
            </a:xfrm>
            <a:prstGeom prst="rect">
              <a:avLst/>
            </a:prstGeom>
            <a:solidFill>
              <a:srgbClr val="FFFFFF"/>
            </a:solidFill>
            <a:ln w="28575">
              <a:solidFill>
                <a:srgbClr val="FF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 = ? </a:t>
              </a:r>
              <a:endParaRPr kumimoji="0" lang="en-US" sz="1800" b="0" i="0" u="none" strike="noStrike" cap="none" normalizeH="0" baseline="0" smtClean="0">
                <a:ln>
                  <a:noFill/>
                </a:ln>
                <a:solidFill>
                  <a:schemeClr val="tx1"/>
                </a:solidFill>
                <a:effectLst/>
                <a:latin typeface="Arial" pitchFamily="34" charset="0"/>
              </a:endParaRPr>
            </a:p>
          </p:txBody>
        </p:sp>
        <p:sp>
          <p:nvSpPr>
            <p:cNvPr id="54" name="Text Box 2"/>
            <p:cNvSpPr txBox="1">
              <a:spLocks noChangeArrowheads="1"/>
            </p:cNvSpPr>
            <p:nvPr/>
          </p:nvSpPr>
          <p:spPr bwMode="auto">
            <a:xfrm>
              <a:off x="9719" y="5697"/>
              <a:ext cx="975" cy="321"/>
            </a:xfrm>
            <a:prstGeom prst="rect">
              <a:avLst/>
            </a:prstGeom>
            <a:solidFill>
              <a:srgbClr val="FFFFFF"/>
            </a:solidFill>
            <a:ln w="28575">
              <a:solidFill>
                <a:srgbClr val="FF0000"/>
              </a:solid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 = ? </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b="1" smtClean="0">
                <a:solidFill>
                  <a:srgbClr val="009900"/>
                </a:solidFill>
                <a:ea typeface="ＭＳ Ｐゴシック"/>
                <a:cs typeface="ＭＳ Ｐゴシック"/>
              </a:rPr>
              <a:t>Workshop style, methods, themes</a:t>
            </a:r>
          </a:p>
        </p:txBody>
      </p:sp>
      <p:sp>
        <p:nvSpPr>
          <p:cNvPr id="56323" name="Content Placeholder 2"/>
          <p:cNvSpPr>
            <a:spLocks noGrp="1"/>
          </p:cNvSpPr>
          <p:nvPr>
            <p:ph idx="1"/>
          </p:nvPr>
        </p:nvSpPr>
        <p:spPr>
          <a:xfrm>
            <a:off x="228600" y="1600200"/>
            <a:ext cx="8610600" cy="4876800"/>
          </a:xfrm>
        </p:spPr>
        <p:txBody>
          <a:bodyPr/>
          <a:lstStyle/>
          <a:p>
            <a:pPr>
              <a:spcAft>
                <a:spcPts val="1200"/>
              </a:spcAft>
            </a:pPr>
            <a:r>
              <a:rPr lang="en-GB" smtClean="0">
                <a:latin typeface="Arial" pitchFamily="34" charset="0"/>
                <a:ea typeface="ＭＳ Ｐゴシック"/>
                <a:cs typeface="ＭＳ Ｐゴシック"/>
              </a:rPr>
              <a:t>Learning by doing</a:t>
            </a:r>
          </a:p>
          <a:p>
            <a:pPr>
              <a:spcAft>
                <a:spcPts val="1200"/>
              </a:spcAft>
            </a:pPr>
            <a:r>
              <a:rPr lang="en-GB" smtClean="0">
                <a:latin typeface="Arial" pitchFamily="34" charset="0"/>
                <a:ea typeface="ＭＳ Ｐゴシック"/>
                <a:cs typeface="ＭＳ Ｐゴシック"/>
              </a:rPr>
              <a:t>Activities based on real data and core skills</a:t>
            </a:r>
          </a:p>
          <a:p>
            <a:pPr>
              <a:spcAft>
                <a:spcPts val="1200"/>
              </a:spcAft>
            </a:pPr>
            <a:r>
              <a:rPr lang="en-GB" smtClean="0">
                <a:latin typeface="Arial" pitchFamily="34" charset="0"/>
                <a:ea typeface="ＭＳ Ｐゴシック"/>
                <a:cs typeface="ＭＳ Ｐゴシック"/>
              </a:rPr>
              <a:t>Preparedness, relief, and recovery</a:t>
            </a:r>
          </a:p>
          <a:p>
            <a:pPr>
              <a:spcAft>
                <a:spcPts val="1200"/>
              </a:spcAft>
            </a:pPr>
            <a:r>
              <a:rPr lang="en-GB" smtClean="0">
                <a:latin typeface="Arial" pitchFamily="34" charset="0"/>
                <a:ea typeface="ＭＳ Ｐゴシック"/>
                <a:cs typeface="ＭＳ Ｐゴシック"/>
              </a:rPr>
              <a:t>Sudden and slow onset emergencies</a:t>
            </a:r>
          </a:p>
          <a:p>
            <a:pPr>
              <a:spcAft>
                <a:spcPts val="1200"/>
              </a:spcAft>
            </a:pPr>
            <a:r>
              <a:rPr lang="en-GB" smtClean="0">
                <a:latin typeface="Arial" pitchFamily="34" charset="0"/>
                <a:ea typeface="ＭＳ Ｐゴシック"/>
                <a:cs typeface="ＭＳ Ｐゴシック"/>
              </a:rPr>
              <a:t>Water, sanitation, hygiene, shelter, food security, livelihoods, finance, logistics, and human resources</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Title 1"/>
          <p:cNvSpPr>
            <a:spLocks noGrp="1"/>
          </p:cNvSpPr>
          <p:nvPr>
            <p:ph type="title" idx="4294967295"/>
          </p:nvPr>
        </p:nvSpPr>
        <p:spPr>
          <a:xfrm>
            <a:off x="251520" y="260648"/>
            <a:ext cx="8686800" cy="990600"/>
          </a:xfrm>
        </p:spPr>
        <p:txBody>
          <a:bodyPr/>
          <a:lstStyle/>
          <a:p>
            <a:r>
              <a:rPr lang="en-US" sz="4800" b="1" dirty="0" smtClean="0">
                <a:solidFill>
                  <a:srgbClr val="009900"/>
                </a:solidFill>
                <a:latin typeface="+mn-lt"/>
                <a:cs typeface="Arial" pitchFamily="34" charset="0"/>
              </a:rPr>
              <a:t>Market system context</a:t>
            </a:r>
          </a:p>
        </p:txBody>
      </p:sp>
      <p:sp>
        <p:nvSpPr>
          <p:cNvPr id="3" name="Content Placeholder 2"/>
          <p:cNvSpPr>
            <a:spLocks noGrp="1"/>
          </p:cNvSpPr>
          <p:nvPr>
            <p:ph idx="4294967295"/>
          </p:nvPr>
        </p:nvSpPr>
        <p:spPr>
          <a:xfrm>
            <a:off x="323528" y="2852936"/>
            <a:ext cx="8612188" cy="3024336"/>
          </a:xfrm>
        </p:spPr>
        <p:txBody>
          <a:bodyPr/>
          <a:lstStyle/>
          <a:p>
            <a:pPr marL="0" indent="0">
              <a:lnSpc>
                <a:spcPct val="90000"/>
              </a:lnSpc>
              <a:spcAft>
                <a:spcPts val="1200"/>
              </a:spcAft>
              <a:buNone/>
            </a:pPr>
            <a:r>
              <a:rPr lang="en-US" sz="3600" dirty="0" smtClean="0">
                <a:cs typeface="Arial" pitchFamily="34" charset="0"/>
              </a:rPr>
              <a:t>The market system context is made of 2 sub-sections: </a:t>
            </a:r>
          </a:p>
          <a:p>
            <a:pPr marL="0" indent="0">
              <a:lnSpc>
                <a:spcPct val="90000"/>
              </a:lnSpc>
            </a:pPr>
            <a:r>
              <a:rPr lang="en-US" sz="3600" dirty="0" smtClean="0">
                <a:cs typeface="Arial" pitchFamily="34" charset="0"/>
              </a:rPr>
              <a:t> Key Infrastructure: inputs and services</a:t>
            </a:r>
          </a:p>
          <a:p>
            <a:pPr marL="265113" indent="-265113">
              <a:lnSpc>
                <a:spcPct val="90000"/>
              </a:lnSpc>
            </a:pPr>
            <a:r>
              <a:rPr lang="en-US" sz="3600" dirty="0" smtClean="0">
                <a:cs typeface="Arial" pitchFamily="34" charset="0"/>
              </a:rPr>
              <a:t>Market environment: Institutions, rules, norms and trends</a:t>
            </a:r>
          </a:p>
          <a:p>
            <a:pPr marL="0" indent="0">
              <a:lnSpc>
                <a:spcPct val="90000"/>
              </a:lnSpc>
              <a:buNone/>
            </a:pPr>
            <a:endParaRPr lang="en-US" sz="3600" dirty="0" smtClean="0">
              <a:cs typeface="Arial" pitchFamily="34" charset="0"/>
            </a:endParaRPr>
          </a:p>
          <a:p>
            <a:pPr>
              <a:lnSpc>
                <a:spcPct val="90000"/>
              </a:lnSpc>
            </a:pPr>
            <a:endParaRPr lang="en-US" sz="3600" dirty="0" smtClean="0">
              <a:cs typeface="Arial" pitchFamily="34" charset="0"/>
            </a:endParaRPr>
          </a:p>
          <a:p>
            <a:pPr>
              <a:lnSpc>
                <a:spcPct val="90000"/>
              </a:lnSpc>
            </a:pPr>
            <a:endParaRPr lang="en-US" sz="3000" b="1" dirty="0" smtClean="0">
              <a:latin typeface="Arial" pitchFamily="34" charset="0"/>
              <a:cs typeface="Arial" pitchFamily="34" charset="0"/>
            </a:endParaRPr>
          </a:p>
        </p:txBody>
      </p:sp>
      <p:graphicFrame>
        <p:nvGraphicFramePr>
          <p:cNvPr id="6" name="Diagram 5"/>
          <p:cNvGraphicFramePr/>
          <p:nvPr/>
        </p:nvGraphicFramePr>
        <p:xfrm>
          <a:off x="395536" y="1340768"/>
          <a:ext cx="8136287"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Graphic spid="6" grpId="0">
        <p:bldAsOne/>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solidFill>
                  <a:srgbClr val="009900"/>
                </a:solidFill>
              </a:rPr>
              <a:t>Infrastructure, inputs and services</a:t>
            </a:r>
            <a:endParaRPr lang="en-GB" b="1" dirty="0">
              <a:solidFill>
                <a:srgbClr val="009900"/>
              </a:solidFill>
            </a:endParaRPr>
          </a:p>
        </p:txBody>
      </p:sp>
      <p:sp>
        <p:nvSpPr>
          <p:cNvPr id="3" name="Rectangle 8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4" name="Group 1"/>
          <p:cNvGrpSpPr>
            <a:grpSpLocks noChangeAspect="1"/>
          </p:cNvGrpSpPr>
          <p:nvPr/>
        </p:nvGrpSpPr>
        <p:grpSpPr bwMode="auto">
          <a:xfrm>
            <a:off x="287337" y="980728"/>
            <a:ext cx="8741487" cy="5465192"/>
            <a:chOff x="1418" y="1138"/>
            <a:chExt cx="13947" cy="8719"/>
          </a:xfrm>
        </p:grpSpPr>
        <p:sp>
          <p:nvSpPr>
            <p:cNvPr id="5" name="AutoShape 81"/>
            <p:cNvSpPr>
              <a:spLocks noChangeAspect="1" noChangeArrowheads="1" noTextEdit="1"/>
            </p:cNvSpPr>
            <p:nvPr/>
          </p:nvSpPr>
          <p:spPr bwMode="auto">
            <a:xfrm>
              <a:off x="1418" y="1138"/>
              <a:ext cx="13947" cy="8719"/>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b="1" dirty="0"/>
            </a:p>
          </p:txBody>
        </p:sp>
        <p:sp>
          <p:nvSpPr>
            <p:cNvPr id="6" name="Oval 11"/>
            <p:cNvSpPr>
              <a:spLocks noChangeArrowheads="1"/>
            </p:cNvSpPr>
            <p:nvPr/>
          </p:nvSpPr>
          <p:spPr bwMode="auto">
            <a:xfrm>
              <a:off x="3111" y="2446"/>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dirty="0" smtClean="0">
                <a:ln>
                  <a:noFill/>
                </a:ln>
                <a:solidFill>
                  <a:schemeClr val="tx1"/>
                </a:solidFill>
                <a:effectLst/>
                <a:latin typeface="Arial" pitchFamily="34" charset="0"/>
              </a:endParaRPr>
            </a:p>
          </p:txBody>
        </p:sp>
        <p:sp>
          <p:nvSpPr>
            <p:cNvPr id="7" name="Line 78"/>
            <p:cNvSpPr>
              <a:spLocks noChangeShapeType="1"/>
            </p:cNvSpPr>
            <p:nvPr/>
          </p:nvSpPr>
          <p:spPr bwMode="auto">
            <a:xfrm flipV="1">
              <a:off x="1878" y="3406"/>
              <a:ext cx="12857" cy="16"/>
            </a:xfrm>
            <a:prstGeom prst="line">
              <a:avLst/>
            </a:prstGeom>
            <a:noFill/>
            <a:ln w="9525">
              <a:solidFill>
                <a:schemeClr val="tx1"/>
              </a:solidFill>
              <a:prstDash val="dash"/>
              <a:round/>
              <a:headEnd/>
              <a:tailEnd/>
            </a:ln>
          </p:spPr>
          <p:txBody>
            <a:bodyPr vert="horz" wrap="none" lIns="91440" tIns="45720" rIns="91440" bIns="45720" numCol="1" anchor="ctr" anchorCtr="0" compatLnSpc="1">
              <a:prstTxWarp prst="textNoShape">
                <a:avLst/>
              </a:prstTxWarp>
            </a:bodyPr>
            <a:lstStyle/>
            <a:p>
              <a:endParaRPr lang="en-GB" b="1"/>
            </a:p>
          </p:txBody>
        </p:sp>
        <p:sp>
          <p:nvSpPr>
            <p:cNvPr id="8" name="AutoShape 4"/>
            <p:cNvSpPr>
              <a:spLocks noChangeArrowheads="1"/>
            </p:cNvSpPr>
            <p:nvPr/>
          </p:nvSpPr>
          <p:spPr bwMode="auto">
            <a:xfrm>
              <a:off x="4938" y="3221"/>
              <a:ext cx="403" cy="409"/>
            </a:xfrm>
            <a:prstGeom prst="downArrow">
              <a:avLst>
                <a:gd name="adj1" fmla="val 47907"/>
                <a:gd name="adj2" fmla="val 58755"/>
              </a:avLst>
            </a:prstGeom>
            <a:solidFill>
              <a:srgbClr val="FFFFFF"/>
            </a:solidFill>
            <a:ln w="9525">
              <a:solidFill>
                <a:schemeClr val="tx1"/>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9" name="AutoShape 4"/>
            <p:cNvSpPr>
              <a:spLocks noChangeArrowheads="1"/>
            </p:cNvSpPr>
            <p:nvPr/>
          </p:nvSpPr>
          <p:spPr bwMode="auto">
            <a:xfrm>
              <a:off x="7813" y="3221"/>
              <a:ext cx="403" cy="409"/>
            </a:xfrm>
            <a:prstGeom prst="downArrow">
              <a:avLst>
                <a:gd name="adj1" fmla="val 47907"/>
                <a:gd name="adj2" fmla="val 58755"/>
              </a:avLst>
            </a:prstGeom>
            <a:solidFill>
              <a:srgbClr val="FFFFFF"/>
            </a:solidFill>
            <a:ln w="9525">
              <a:solidFill>
                <a:schemeClr val="tx1"/>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0" name="AutoShape 4"/>
            <p:cNvSpPr>
              <a:spLocks noChangeArrowheads="1"/>
            </p:cNvSpPr>
            <p:nvPr/>
          </p:nvSpPr>
          <p:spPr bwMode="auto">
            <a:xfrm>
              <a:off x="10818" y="3221"/>
              <a:ext cx="403" cy="409"/>
            </a:xfrm>
            <a:prstGeom prst="downArrow">
              <a:avLst>
                <a:gd name="adj1" fmla="val 47907"/>
                <a:gd name="adj2" fmla="val 58755"/>
              </a:avLst>
            </a:prstGeom>
            <a:solidFill>
              <a:srgbClr val="FFFFFF"/>
            </a:solidFill>
            <a:ln w="9525">
              <a:solidFill>
                <a:schemeClr val="tx1"/>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1" name="Text Box 17"/>
            <p:cNvSpPr txBox="1">
              <a:spLocks noChangeArrowheads="1"/>
            </p:cNvSpPr>
            <p:nvPr/>
          </p:nvSpPr>
          <p:spPr bwMode="auto">
            <a:xfrm>
              <a:off x="1596" y="1742"/>
              <a:ext cx="2657" cy="735"/>
            </a:xfrm>
            <a:prstGeom prst="rect">
              <a:avLst/>
            </a:prstGeom>
            <a:noFill/>
            <a:ln w="9525">
              <a:solidFill>
                <a:schemeClr val="tx1"/>
              </a:solidFill>
              <a:miter lim="800000"/>
              <a:headEnd/>
              <a:tailEnd/>
            </a:ln>
          </p:spPr>
          <p:txBody>
            <a:bodyPr vert="horz" wrap="square" lIns="36014" tIns="36000" rIns="36014"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market environment: </a:t>
              </a:r>
              <a:b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institutions, rules, </a:t>
              </a:r>
              <a:b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norms &amp; trends</a:t>
              </a:r>
              <a:endParaRPr kumimoji="0" lang="en-US" sz="1800" b="1" i="0" u="none" strike="noStrike" cap="none" normalizeH="0" baseline="0" dirty="0" smtClean="0">
                <a:ln>
                  <a:noFill/>
                </a:ln>
                <a:solidFill>
                  <a:schemeClr val="tx1"/>
                </a:solidFill>
                <a:effectLst/>
                <a:latin typeface="Arial" pitchFamily="34" charset="0"/>
              </a:endParaRPr>
            </a:p>
          </p:txBody>
        </p:sp>
        <p:sp>
          <p:nvSpPr>
            <p:cNvPr id="12" name="Text Box 18"/>
            <p:cNvSpPr txBox="1">
              <a:spLocks noChangeArrowheads="1"/>
            </p:cNvSpPr>
            <p:nvPr/>
          </p:nvSpPr>
          <p:spPr bwMode="auto">
            <a:xfrm>
              <a:off x="1596" y="3609"/>
              <a:ext cx="3188" cy="452"/>
            </a:xfrm>
            <a:prstGeom prst="rect">
              <a:avLst/>
            </a:prstGeom>
            <a:noFill/>
            <a:ln w="12700">
              <a:noFill/>
              <a:miter lim="800000"/>
              <a:headEnd/>
              <a:tailEnd/>
            </a:ln>
          </p:spPr>
          <p:txBody>
            <a:bodyPr vert="horz" wrap="square" lIns="36014" tIns="24011" rIns="3601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The market chain:</a:t>
              </a:r>
              <a:r>
                <a:rPr kumimoji="0" lang="en-US" sz="9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br>
                <a:rPr kumimoji="0" lang="en-US" sz="9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market actors &amp; their linkages</a:t>
              </a:r>
              <a:endParaRPr kumimoji="0" lang="en-US" sz="1800" b="0" i="0" u="none" strike="noStrike" cap="none" normalizeH="0" baseline="0" smtClean="0">
                <a:ln>
                  <a:noFill/>
                </a:ln>
                <a:solidFill>
                  <a:schemeClr val="tx1"/>
                </a:solidFill>
                <a:effectLst/>
                <a:latin typeface="Arial" pitchFamily="34" charset="0"/>
              </a:endParaRPr>
            </a:p>
          </p:txBody>
        </p:sp>
        <p:sp>
          <p:nvSpPr>
            <p:cNvPr id="13" name="Text Box 19"/>
            <p:cNvSpPr txBox="1">
              <a:spLocks noChangeArrowheads="1"/>
            </p:cNvSpPr>
            <p:nvPr/>
          </p:nvSpPr>
          <p:spPr bwMode="auto">
            <a:xfrm>
              <a:off x="1596" y="8848"/>
              <a:ext cx="3250" cy="630"/>
            </a:xfrm>
            <a:prstGeom prst="rect">
              <a:avLst/>
            </a:prstGeom>
            <a:noFill/>
            <a:ln w="19050">
              <a:solidFill>
                <a:srgbClr val="FF0000"/>
              </a:solidFill>
              <a:miter lim="800000"/>
              <a:headEnd/>
              <a:tailEnd/>
            </a:ln>
          </p:spPr>
          <p:txBody>
            <a:bodyPr vert="horz" wrap="square" lIns="36014" tIns="24011" rIns="3601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Key infrastructure, inputs </a:t>
              </a:r>
              <a:b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 market-support services</a:t>
              </a:r>
              <a:endParaRPr kumimoji="0" lang="en-US" sz="1800" b="1" i="0" u="none" strike="noStrike" cap="none" normalizeH="0" baseline="0" dirty="0" smtClean="0">
                <a:ln>
                  <a:noFill/>
                </a:ln>
                <a:solidFill>
                  <a:schemeClr val="tx1"/>
                </a:solidFill>
                <a:effectLst/>
                <a:latin typeface="Arial" pitchFamily="34" charset="0"/>
              </a:endParaRPr>
            </a:p>
          </p:txBody>
        </p:sp>
        <p:sp>
          <p:nvSpPr>
            <p:cNvPr id="14" name="Line 71"/>
            <p:cNvSpPr>
              <a:spLocks noChangeShapeType="1"/>
            </p:cNvSpPr>
            <p:nvPr/>
          </p:nvSpPr>
          <p:spPr bwMode="auto">
            <a:xfrm>
              <a:off x="2043" y="7919"/>
              <a:ext cx="12929" cy="1"/>
            </a:xfrm>
            <a:prstGeom prst="line">
              <a:avLst/>
            </a:prstGeom>
            <a:noFill/>
            <a:ln w="19050">
              <a:solidFill>
                <a:srgbClr val="FF0000"/>
              </a:solidFill>
              <a:prstDash val="dash"/>
              <a:round/>
              <a:headEnd/>
              <a:tailEnd/>
            </a:ln>
          </p:spPr>
          <p:txBody>
            <a:bodyPr vert="horz" wrap="none" lIns="91440" tIns="45720" rIns="91440" bIns="45720" numCol="1" anchor="ctr" anchorCtr="0" compatLnSpc="1">
              <a:prstTxWarp prst="textNoShape">
                <a:avLst/>
              </a:prstTxWarp>
            </a:bodyPr>
            <a:lstStyle/>
            <a:p>
              <a:endParaRPr lang="en-GB" b="1"/>
            </a:p>
          </p:txBody>
        </p:sp>
        <p:sp>
          <p:nvSpPr>
            <p:cNvPr id="15" name="AutoShape 70"/>
            <p:cNvSpPr>
              <a:spLocks noChangeShapeType="1"/>
            </p:cNvSpPr>
            <p:nvPr/>
          </p:nvSpPr>
          <p:spPr bwMode="auto">
            <a:xfrm flipV="1">
              <a:off x="3360" y="4588"/>
              <a:ext cx="884" cy="3"/>
            </a:xfrm>
            <a:prstGeom prst="straightConnector1">
              <a:avLst/>
            </a:prstGeom>
            <a:noFill/>
            <a:ln w="7620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16" name="AutoShape 69"/>
            <p:cNvSpPr>
              <a:spLocks noChangeArrowheads="1"/>
            </p:cNvSpPr>
            <p:nvPr/>
          </p:nvSpPr>
          <p:spPr bwMode="auto">
            <a:xfrm>
              <a:off x="10557" y="8297"/>
              <a:ext cx="1850" cy="526"/>
            </a:xfrm>
            <a:prstGeom prst="octagon">
              <a:avLst>
                <a:gd name="adj" fmla="val 19032"/>
              </a:avLst>
            </a:prstGeom>
            <a:noFill/>
            <a:ln w="19050">
              <a:solidFill>
                <a:srgbClr val="FF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1" i="0" u="none" strike="noStrike" cap="none" normalizeH="0" baseline="0" smtClean="0">
                <a:ln>
                  <a:noFill/>
                </a:ln>
                <a:solidFill>
                  <a:schemeClr val="tx1"/>
                </a:solidFill>
                <a:effectLst/>
                <a:latin typeface="Arial" pitchFamily="34" charset="0"/>
              </a:endParaRPr>
            </a:p>
          </p:txBody>
        </p:sp>
        <p:sp>
          <p:nvSpPr>
            <p:cNvPr id="17" name="AutoShape 68"/>
            <p:cNvSpPr>
              <a:spLocks noChangeShapeType="1"/>
            </p:cNvSpPr>
            <p:nvPr/>
          </p:nvSpPr>
          <p:spPr bwMode="auto">
            <a:xfrm flipH="1" flipV="1">
              <a:off x="11474" y="7652"/>
              <a:ext cx="8" cy="645"/>
            </a:xfrm>
            <a:prstGeom prst="straightConnector1">
              <a:avLst/>
            </a:prstGeom>
            <a:noFill/>
            <a:ln w="19050">
              <a:solidFill>
                <a:srgbClr val="FF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b="1"/>
            </a:p>
          </p:txBody>
        </p:sp>
        <p:sp>
          <p:nvSpPr>
            <p:cNvPr id="18" name="Text Box 67"/>
            <p:cNvSpPr txBox="1">
              <a:spLocks noChangeArrowheads="1"/>
            </p:cNvSpPr>
            <p:nvPr/>
          </p:nvSpPr>
          <p:spPr bwMode="auto">
            <a:xfrm>
              <a:off x="1980" y="4213"/>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AutoShape 66"/>
            <p:cNvSpPr>
              <a:spLocks noChangeArrowheads="1"/>
            </p:cNvSpPr>
            <p:nvPr/>
          </p:nvSpPr>
          <p:spPr bwMode="auto">
            <a:xfrm>
              <a:off x="6222" y="4416"/>
              <a:ext cx="1589" cy="479"/>
            </a:xfrm>
            <a:prstGeom prst="roundRect">
              <a:avLst>
                <a:gd name="adj" fmla="val 16667"/>
              </a:avLst>
            </a:prstGeom>
            <a:solidFill>
              <a:srgbClr val="FFFFFF"/>
            </a:solid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20" name="Text Box 65"/>
            <p:cNvSpPr txBox="1">
              <a:spLocks noChangeArrowheads="1"/>
            </p:cNvSpPr>
            <p:nvPr/>
          </p:nvSpPr>
          <p:spPr bwMode="auto">
            <a:xfrm>
              <a:off x="11751" y="4465"/>
              <a:ext cx="1769"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smtClean="0">
                <a:ln>
                  <a:noFill/>
                </a:ln>
                <a:solidFill>
                  <a:schemeClr val="tx1"/>
                </a:solidFill>
                <a:effectLst/>
                <a:latin typeface="Arial" pitchFamily="34" charset="0"/>
              </a:endParaRPr>
            </a:p>
          </p:txBody>
        </p:sp>
        <p:sp>
          <p:nvSpPr>
            <p:cNvPr id="21" name="Text Box 64"/>
            <p:cNvSpPr txBox="1">
              <a:spLocks noChangeArrowheads="1"/>
            </p:cNvSpPr>
            <p:nvPr/>
          </p:nvSpPr>
          <p:spPr bwMode="auto">
            <a:xfrm>
              <a:off x="1555" y="1250"/>
              <a:ext cx="6393" cy="387"/>
            </a:xfrm>
            <a:prstGeom prst="rect">
              <a:avLst/>
            </a:prstGeom>
            <a:solidFill>
              <a:srgbClr val="FFFFFF"/>
            </a:solidFill>
            <a:ln w="19050">
              <a:solidFill>
                <a:schemeClr val="tx1"/>
              </a:solidFill>
              <a:miter lim="800000"/>
              <a:headEnd/>
              <a:tailEnd/>
            </a:ln>
          </p:spPr>
          <p:txBody>
            <a:bodyPr vert="horz" wrap="square" lIns="36000" tIns="36000" rIns="36000"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Market-system Map Template - TITLE</a:t>
              </a:r>
              <a:endParaRPr kumimoji="0" lang="en-US" sz="1800" b="1" i="0" u="none" strike="noStrike" cap="none" normalizeH="0" baseline="0" dirty="0" smtClean="0">
                <a:ln>
                  <a:noFill/>
                </a:ln>
                <a:solidFill>
                  <a:schemeClr val="tx1"/>
                </a:solidFill>
                <a:effectLst/>
                <a:latin typeface="Arial" pitchFamily="34" charset="0"/>
              </a:endParaRPr>
            </a:p>
          </p:txBody>
        </p:sp>
        <p:sp>
          <p:nvSpPr>
            <p:cNvPr id="22" name="Oval 11"/>
            <p:cNvSpPr>
              <a:spLocks noChangeArrowheads="1"/>
            </p:cNvSpPr>
            <p:nvPr/>
          </p:nvSpPr>
          <p:spPr bwMode="auto">
            <a:xfrm>
              <a:off x="5901" y="2445"/>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3" name="Oval 11"/>
            <p:cNvSpPr>
              <a:spLocks noChangeArrowheads="1"/>
            </p:cNvSpPr>
            <p:nvPr/>
          </p:nvSpPr>
          <p:spPr bwMode="auto">
            <a:xfrm>
              <a:off x="7296" y="1809"/>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4" name="Oval 11"/>
            <p:cNvSpPr>
              <a:spLocks noChangeArrowheads="1"/>
            </p:cNvSpPr>
            <p:nvPr/>
          </p:nvSpPr>
          <p:spPr bwMode="auto">
            <a:xfrm>
              <a:off x="8691" y="2446"/>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5" name="Oval 11"/>
            <p:cNvSpPr>
              <a:spLocks noChangeArrowheads="1"/>
            </p:cNvSpPr>
            <p:nvPr/>
          </p:nvSpPr>
          <p:spPr bwMode="auto">
            <a:xfrm>
              <a:off x="10086" y="1809"/>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6" name="Oval 11"/>
            <p:cNvSpPr>
              <a:spLocks noChangeArrowheads="1"/>
            </p:cNvSpPr>
            <p:nvPr/>
          </p:nvSpPr>
          <p:spPr bwMode="auto">
            <a:xfrm>
              <a:off x="4506" y="1808"/>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7" name="Oval 11"/>
            <p:cNvSpPr>
              <a:spLocks noChangeArrowheads="1"/>
            </p:cNvSpPr>
            <p:nvPr/>
          </p:nvSpPr>
          <p:spPr bwMode="auto">
            <a:xfrm>
              <a:off x="11481" y="2446"/>
              <a:ext cx="1442" cy="796"/>
            </a:xfrm>
            <a:prstGeom prst="ellipse">
              <a:avLst/>
            </a:prstGeom>
            <a:noFill/>
            <a:ln w="9525">
              <a:solidFill>
                <a:schemeClr val="tx1"/>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dirty="0" smtClean="0">
                <a:ln>
                  <a:noFill/>
                </a:ln>
                <a:solidFill>
                  <a:schemeClr val="tx1"/>
                </a:solidFill>
                <a:effectLst/>
                <a:latin typeface="Arial" pitchFamily="34" charset="0"/>
              </a:endParaRPr>
            </a:p>
          </p:txBody>
        </p:sp>
        <p:sp>
          <p:nvSpPr>
            <p:cNvPr id="28" name="AutoShape 28"/>
            <p:cNvSpPr>
              <a:spLocks noChangeArrowheads="1"/>
            </p:cNvSpPr>
            <p:nvPr/>
          </p:nvSpPr>
          <p:spPr bwMode="auto">
            <a:xfrm>
              <a:off x="8971" y="9015"/>
              <a:ext cx="1850" cy="526"/>
            </a:xfrm>
            <a:prstGeom prst="octagon">
              <a:avLst>
                <a:gd name="adj" fmla="val 19032"/>
              </a:avLst>
            </a:prstGeom>
            <a:noFill/>
            <a:ln w="19050">
              <a:solidFill>
                <a:srgbClr val="FF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1" i="0" u="none" strike="noStrike" cap="none" normalizeH="0" baseline="0" smtClean="0">
                <a:ln>
                  <a:noFill/>
                </a:ln>
                <a:solidFill>
                  <a:schemeClr val="tx1"/>
                </a:solidFill>
                <a:effectLst/>
                <a:latin typeface="Arial" pitchFamily="34" charset="0"/>
              </a:endParaRPr>
            </a:p>
          </p:txBody>
        </p:sp>
        <p:sp>
          <p:nvSpPr>
            <p:cNvPr id="29" name="AutoShape 27"/>
            <p:cNvSpPr>
              <a:spLocks noChangeShapeType="1"/>
            </p:cNvSpPr>
            <p:nvPr/>
          </p:nvSpPr>
          <p:spPr bwMode="auto">
            <a:xfrm flipV="1">
              <a:off x="9896" y="7710"/>
              <a:ext cx="7" cy="1305"/>
            </a:xfrm>
            <a:prstGeom prst="straightConnector1">
              <a:avLst/>
            </a:prstGeom>
            <a:noFill/>
            <a:ln w="19050">
              <a:solidFill>
                <a:srgbClr val="FF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b="1"/>
            </a:p>
          </p:txBody>
        </p:sp>
        <p:sp>
          <p:nvSpPr>
            <p:cNvPr id="30" name="AutoShape 26"/>
            <p:cNvSpPr>
              <a:spLocks noChangeArrowheads="1"/>
            </p:cNvSpPr>
            <p:nvPr/>
          </p:nvSpPr>
          <p:spPr bwMode="auto">
            <a:xfrm>
              <a:off x="5799" y="9014"/>
              <a:ext cx="1850" cy="526"/>
            </a:xfrm>
            <a:prstGeom prst="octagon">
              <a:avLst>
                <a:gd name="adj" fmla="val 19032"/>
              </a:avLst>
            </a:prstGeom>
            <a:noFill/>
            <a:ln w="19050">
              <a:solidFill>
                <a:srgbClr val="FF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1" i="0" u="none" strike="noStrike" cap="none" normalizeH="0" baseline="0" smtClean="0">
                <a:ln>
                  <a:noFill/>
                </a:ln>
                <a:solidFill>
                  <a:schemeClr val="tx1"/>
                </a:solidFill>
                <a:effectLst/>
                <a:latin typeface="Arial" pitchFamily="34" charset="0"/>
              </a:endParaRPr>
            </a:p>
          </p:txBody>
        </p:sp>
        <p:sp>
          <p:nvSpPr>
            <p:cNvPr id="31" name="AutoShape 25"/>
            <p:cNvSpPr>
              <a:spLocks noChangeShapeType="1"/>
            </p:cNvSpPr>
            <p:nvPr/>
          </p:nvSpPr>
          <p:spPr bwMode="auto">
            <a:xfrm flipV="1">
              <a:off x="6724" y="7709"/>
              <a:ext cx="7" cy="1305"/>
            </a:xfrm>
            <a:prstGeom prst="straightConnector1">
              <a:avLst/>
            </a:prstGeom>
            <a:noFill/>
            <a:ln w="19050">
              <a:solidFill>
                <a:srgbClr val="FF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b="1"/>
            </a:p>
          </p:txBody>
        </p:sp>
        <p:sp>
          <p:nvSpPr>
            <p:cNvPr id="32" name="AutoShape 24"/>
            <p:cNvSpPr>
              <a:spLocks noChangeArrowheads="1"/>
            </p:cNvSpPr>
            <p:nvPr/>
          </p:nvSpPr>
          <p:spPr bwMode="auto">
            <a:xfrm>
              <a:off x="4212" y="8297"/>
              <a:ext cx="1850" cy="526"/>
            </a:xfrm>
            <a:prstGeom prst="octagon">
              <a:avLst>
                <a:gd name="adj" fmla="val 19032"/>
              </a:avLst>
            </a:prstGeom>
            <a:noFill/>
            <a:ln w="19050">
              <a:solidFill>
                <a:srgbClr val="FF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1" i="0" u="none" strike="noStrike" cap="none" normalizeH="0" baseline="0" smtClean="0">
                <a:ln>
                  <a:noFill/>
                </a:ln>
                <a:solidFill>
                  <a:schemeClr val="tx1"/>
                </a:solidFill>
                <a:effectLst/>
                <a:latin typeface="Arial" pitchFamily="34" charset="0"/>
              </a:endParaRPr>
            </a:p>
          </p:txBody>
        </p:sp>
        <p:sp>
          <p:nvSpPr>
            <p:cNvPr id="33" name="AutoShape 23"/>
            <p:cNvSpPr>
              <a:spLocks noChangeShapeType="1"/>
            </p:cNvSpPr>
            <p:nvPr/>
          </p:nvSpPr>
          <p:spPr bwMode="auto">
            <a:xfrm flipH="1" flipV="1">
              <a:off x="5129" y="7712"/>
              <a:ext cx="8" cy="585"/>
            </a:xfrm>
            <a:prstGeom prst="straightConnector1">
              <a:avLst/>
            </a:prstGeom>
            <a:noFill/>
            <a:ln w="19050">
              <a:solidFill>
                <a:srgbClr val="FF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b="1"/>
            </a:p>
          </p:txBody>
        </p:sp>
        <p:sp>
          <p:nvSpPr>
            <p:cNvPr id="34" name="AutoShape 22"/>
            <p:cNvSpPr>
              <a:spLocks noChangeArrowheads="1"/>
            </p:cNvSpPr>
            <p:nvPr/>
          </p:nvSpPr>
          <p:spPr bwMode="auto">
            <a:xfrm>
              <a:off x="7385" y="8297"/>
              <a:ext cx="1850" cy="526"/>
            </a:xfrm>
            <a:prstGeom prst="octagon">
              <a:avLst>
                <a:gd name="adj" fmla="val 19032"/>
              </a:avLst>
            </a:prstGeom>
            <a:noFill/>
            <a:ln w="19050">
              <a:solidFill>
                <a:srgbClr val="FF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1" i="0" u="none" strike="noStrike" cap="none" normalizeH="0" baseline="0" smtClean="0">
                <a:ln>
                  <a:noFill/>
                </a:ln>
                <a:solidFill>
                  <a:schemeClr val="tx1"/>
                </a:solidFill>
                <a:effectLst/>
                <a:latin typeface="Arial" pitchFamily="34" charset="0"/>
              </a:endParaRPr>
            </a:p>
          </p:txBody>
        </p:sp>
        <p:sp>
          <p:nvSpPr>
            <p:cNvPr id="35" name="AutoShape 21"/>
            <p:cNvSpPr>
              <a:spLocks noChangeShapeType="1"/>
            </p:cNvSpPr>
            <p:nvPr/>
          </p:nvSpPr>
          <p:spPr bwMode="auto">
            <a:xfrm flipV="1">
              <a:off x="8310" y="7727"/>
              <a:ext cx="7" cy="570"/>
            </a:xfrm>
            <a:prstGeom prst="straightConnector1">
              <a:avLst/>
            </a:prstGeom>
            <a:noFill/>
            <a:ln w="19050">
              <a:solidFill>
                <a:srgbClr val="FF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b="1"/>
            </a:p>
          </p:txBody>
        </p:sp>
        <p:sp>
          <p:nvSpPr>
            <p:cNvPr id="36" name="AutoShape 20"/>
            <p:cNvSpPr>
              <a:spLocks noChangeShapeType="1"/>
            </p:cNvSpPr>
            <p:nvPr/>
          </p:nvSpPr>
          <p:spPr bwMode="auto">
            <a:xfrm flipV="1">
              <a:off x="3360" y="5490"/>
              <a:ext cx="899" cy="3"/>
            </a:xfrm>
            <a:prstGeom prst="straightConnector1">
              <a:avLst/>
            </a:prstGeom>
            <a:noFill/>
            <a:ln w="5715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37" name="Text Box 19"/>
            <p:cNvSpPr txBox="1">
              <a:spLocks noChangeArrowheads="1"/>
            </p:cNvSpPr>
            <p:nvPr/>
          </p:nvSpPr>
          <p:spPr bwMode="auto">
            <a:xfrm>
              <a:off x="1980" y="5115"/>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38" name="AutoShape 18"/>
            <p:cNvSpPr>
              <a:spLocks noChangeShapeType="1"/>
            </p:cNvSpPr>
            <p:nvPr/>
          </p:nvSpPr>
          <p:spPr bwMode="auto">
            <a:xfrm flipV="1">
              <a:off x="3360" y="6392"/>
              <a:ext cx="929" cy="3"/>
            </a:xfrm>
            <a:prstGeom prst="straightConnector1">
              <a:avLst/>
            </a:prstGeom>
            <a:noFill/>
            <a:ln w="3810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39" name="Text Box 17"/>
            <p:cNvSpPr txBox="1">
              <a:spLocks noChangeArrowheads="1"/>
            </p:cNvSpPr>
            <p:nvPr/>
          </p:nvSpPr>
          <p:spPr bwMode="auto">
            <a:xfrm>
              <a:off x="1980" y="6017"/>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40" name="AutoShape 16"/>
            <p:cNvSpPr>
              <a:spLocks noChangeShapeType="1"/>
            </p:cNvSpPr>
            <p:nvPr/>
          </p:nvSpPr>
          <p:spPr bwMode="auto">
            <a:xfrm flipV="1">
              <a:off x="3360" y="7294"/>
              <a:ext cx="929" cy="3"/>
            </a:xfrm>
            <a:prstGeom prst="straightConnector1">
              <a:avLst/>
            </a:prstGeom>
            <a:noFill/>
            <a:ln w="1905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41" name="Text Box 15"/>
            <p:cNvSpPr txBox="1">
              <a:spLocks noChangeArrowheads="1"/>
            </p:cNvSpPr>
            <p:nvPr/>
          </p:nvSpPr>
          <p:spPr bwMode="auto">
            <a:xfrm>
              <a:off x="1980" y="6919"/>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smtClean="0">
                <a:ln>
                  <a:noFill/>
                </a:ln>
                <a:solidFill>
                  <a:schemeClr val="tx1"/>
                </a:solidFill>
                <a:effectLst/>
                <a:latin typeface="Arial" pitchFamily="34" charset="0"/>
              </a:endParaRPr>
            </a:p>
          </p:txBody>
        </p:sp>
        <p:sp>
          <p:nvSpPr>
            <p:cNvPr id="42" name="Text Box 14"/>
            <p:cNvSpPr txBox="1">
              <a:spLocks noChangeArrowheads="1"/>
            </p:cNvSpPr>
            <p:nvPr/>
          </p:nvSpPr>
          <p:spPr bwMode="auto">
            <a:xfrm>
              <a:off x="11752" y="5452"/>
              <a:ext cx="1769"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smtClean="0">
                <a:ln>
                  <a:noFill/>
                </a:ln>
                <a:solidFill>
                  <a:schemeClr val="tx1"/>
                </a:solidFill>
                <a:effectLst/>
                <a:latin typeface="Arial" pitchFamily="34" charset="0"/>
              </a:endParaRPr>
            </a:p>
          </p:txBody>
        </p:sp>
        <p:sp>
          <p:nvSpPr>
            <p:cNvPr id="43" name="Text Box 13"/>
            <p:cNvSpPr txBox="1">
              <a:spLocks noChangeArrowheads="1"/>
            </p:cNvSpPr>
            <p:nvPr/>
          </p:nvSpPr>
          <p:spPr bwMode="auto">
            <a:xfrm>
              <a:off x="11752" y="6440"/>
              <a:ext cx="1769"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dirty="0" smtClean="0">
                <a:ln>
                  <a:noFill/>
                </a:ln>
                <a:solidFill>
                  <a:schemeClr val="tx1"/>
                </a:solidFill>
                <a:effectLst/>
                <a:latin typeface="Arial" pitchFamily="34" charset="0"/>
              </a:endParaRPr>
            </a:p>
          </p:txBody>
        </p:sp>
        <p:sp>
          <p:nvSpPr>
            <p:cNvPr id="44" name="AutoShape 12"/>
            <p:cNvSpPr>
              <a:spLocks noChangeShapeType="1"/>
            </p:cNvSpPr>
            <p:nvPr/>
          </p:nvSpPr>
          <p:spPr bwMode="auto">
            <a:xfrm flipV="1">
              <a:off x="7811" y="4655"/>
              <a:ext cx="944" cy="1"/>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5" name="AutoShape 11"/>
            <p:cNvSpPr>
              <a:spLocks noChangeArrowheads="1"/>
            </p:cNvSpPr>
            <p:nvPr/>
          </p:nvSpPr>
          <p:spPr bwMode="auto">
            <a:xfrm>
              <a:off x="6252" y="5251"/>
              <a:ext cx="1589" cy="479"/>
            </a:xfrm>
            <a:prstGeom prst="roundRect">
              <a:avLst>
                <a:gd name="adj" fmla="val 16667"/>
              </a:avLst>
            </a:prstGeom>
            <a:no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46" name="AutoShape 10"/>
            <p:cNvSpPr>
              <a:spLocks noChangeShapeType="1"/>
            </p:cNvSpPr>
            <p:nvPr/>
          </p:nvSpPr>
          <p:spPr bwMode="auto">
            <a:xfrm flipV="1">
              <a:off x="7841" y="5130"/>
              <a:ext cx="764" cy="361"/>
            </a:xfrm>
            <a:prstGeom prst="curvedConnector3">
              <a:avLst>
                <a:gd name="adj1" fmla="val 49870"/>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7" name="AutoShape 9"/>
            <p:cNvSpPr>
              <a:spLocks noChangeArrowheads="1"/>
            </p:cNvSpPr>
            <p:nvPr/>
          </p:nvSpPr>
          <p:spPr bwMode="auto">
            <a:xfrm>
              <a:off x="6282" y="6012"/>
              <a:ext cx="1589" cy="479"/>
            </a:xfrm>
            <a:prstGeom prst="roundRect">
              <a:avLst>
                <a:gd name="adj" fmla="val 16667"/>
              </a:avLst>
            </a:prstGeom>
            <a:no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48" name="AutoShape 8"/>
            <p:cNvSpPr>
              <a:spLocks noChangeShapeType="1"/>
            </p:cNvSpPr>
            <p:nvPr/>
          </p:nvSpPr>
          <p:spPr bwMode="auto">
            <a:xfrm>
              <a:off x="7871" y="6252"/>
              <a:ext cx="944" cy="389"/>
            </a:xfrm>
            <a:prstGeom prst="curvedConnector3">
              <a:avLst>
                <a:gd name="adj1" fmla="val 49894"/>
              </a:avLst>
            </a:prstGeom>
            <a:noFill/>
            <a:ln w="38100">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9" name="AutoShape 7"/>
            <p:cNvSpPr>
              <a:spLocks noChangeArrowheads="1"/>
            </p:cNvSpPr>
            <p:nvPr/>
          </p:nvSpPr>
          <p:spPr bwMode="auto">
            <a:xfrm>
              <a:off x="6286" y="6953"/>
              <a:ext cx="1525" cy="479"/>
            </a:xfrm>
            <a:prstGeom prst="roundRect">
              <a:avLst>
                <a:gd name="adj" fmla="val 16667"/>
              </a:avLst>
            </a:prstGeom>
            <a:no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50" name="AutoShape 6"/>
            <p:cNvSpPr>
              <a:spLocks noChangeShapeType="1"/>
            </p:cNvSpPr>
            <p:nvPr/>
          </p:nvSpPr>
          <p:spPr bwMode="auto">
            <a:xfrm flipV="1">
              <a:off x="7811" y="7192"/>
              <a:ext cx="966" cy="1"/>
            </a:xfrm>
            <a:prstGeom prst="straightConnector1">
              <a:avLst/>
            </a:prstGeom>
            <a:noFill/>
            <a:ln w="3810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51" name="Text Box 5"/>
            <p:cNvSpPr txBox="1">
              <a:spLocks noChangeArrowheads="1"/>
            </p:cNvSpPr>
            <p:nvPr/>
          </p:nvSpPr>
          <p:spPr bwMode="auto">
            <a:xfrm>
              <a:off x="9217" y="3766"/>
              <a:ext cx="1980" cy="38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Location Tag</a:t>
              </a:r>
              <a:endParaRPr kumimoji="0" lang="en-US" sz="1800" b="0" i="0" u="none" strike="noStrike" cap="none" normalizeH="0" baseline="0" smtClean="0">
                <a:ln>
                  <a:noFill/>
                </a:ln>
                <a:solidFill>
                  <a:schemeClr val="tx1"/>
                </a:solidFill>
                <a:effectLst/>
                <a:latin typeface="Arial" pitchFamily="34" charset="0"/>
              </a:endParaRPr>
            </a:p>
          </p:txBody>
        </p:sp>
        <p:sp>
          <p:nvSpPr>
            <p:cNvPr id="52" name="Text Box 4"/>
            <p:cNvSpPr txBox="1">
              <a:spLocks noChangeArrowheads="1"/>
            </p:cNvSpPr>
            <p:nvPr/>
          </p:nvSpPr>
          <p:spPr bwMode="auto">
            <a:xfrm>
              <a:off x="9719" y="4497"/>
              <a:ext cx="975" cy="32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 = ? </a:t>
              </a:r>
              <a:endParaRPr kumimoji="0" lang="en-US" sz="1800" b="0" i="0" u="none" strike="noStrike" cap="none" normalizeH="0" baseline="0" smtClean="0">
                <a:ln>
                  <a:noFill/>
                </a:ln>
                <a:solidFill>
                  <a:schemeClr val="tx1"/>
                </a:solidFill>
                <a:effectLst/>
                <a:latin typeface="Arial" pitchFamily="34" charset="0"/>
              </a:endParaRPr>
            </a:p>
          </p:txBody>
        </p:sp>
        <p:sp>
          <p:nvSpPr>
            <p:cNvPr id="53" name="Text Box 3"/>
            <p:cNvSpPr txBox="1">
              <a:spLocks noChangeArrowheads="1"/>
            </p:cNvSpPr>
            <p:nvPr/>
          </p:nvSpPr>
          <p:spPr bwMode="auto">
            <a:xfrm>
              <a:off x="9719" y="5112"/>
              <a:ext cx="975" cy="32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 = ? </a:t>
              </a:r>
              <a:endParaRPr kumimoji="0" lang="en-US" sz="1800" b="0" i="0" u="none" strike="noStrike" cap="none" normalizeH="0" baseline="0" smtClean="0">
                <a:ln>
                  <a:noFill/>
                </a:ln>
                <a:solidFill>
                  <a:schemeClr val="tx1"/>
                </a:solidFill>
                <a:effectLst/>
                <a:latin typeface="Arial" pitchFamily="34" charset="0"/>
              </a:endParaRPr>
            </a:p>
          </p:txBody>
        </p:sp>
        <p:sp>
          <p:nvSpPr>
            <p:cNvPr id="54" name="Text Box 2"/>
            <p:cNvSpPr txBox="1">
              <a:spLocks noChangeArrowheads="1"/>
            </p:cNvSpPr>
            <p:nvPr/>
          </p:nvSpPr>
          <p:spPr bwMode="auto">
            <a:xfrm>
              <a:off x="9719" y="5697"/>
              <a:ext cx="975" cy="32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 = ? </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b="1" dirty="0" smtClean="0">
                <a:solidFill>
                  <a:srgbClr val="009900"/>
                </a:solidFill>
              </a:rPr>
              <a:t>Infrastructure, inputs and services</a:t>
            </a:r>
            <a:endParaRPr lang="en-GB" b="1" dirty="0">
              <a:solidFill>
                <a:srgbClr val="009900"/>
              </a:solidFill>
            </a:endParaRPr>
          </a:p>
        </p:txBody>
      </p:sp>
      <p:sp>
        <p:nvSpPr>
          <p:cNvPr id="4" name="TextBox 3"/>
          <p:cNvSpPr txBox="1"/>
          <p:nvPr/>
        </p:nvSpPr>
        <p:spPr>
          <a:xfrm>
            <a:off x="323528" y="1412776"/>
            <a:ext cx="8568952" cy="4462760"/>
          </a:xfrm>
          <a:prstGeom prst="rect">
            <a:avLst/>
          </a:prstGeom>
          <a:noFill/>
        </p:spPr>
        <p:txBody>
          <a:bodyPr wrap="square" rtlCol="0">
            <a:spAutoFit/>
          </a:bodyPr>
          <a:lstStyle/>
          <a:p>
            <a:pPr>
              <a:spcAft>
                <a:spcPts val="1200"/>
              </a:spcAft>
            </a:pPr>
            <a:r>
              <a:rPr lang="en-GB" sz="2800" b="1" dirty="0" smtClean="0">
                <a:latin typeface="+mn-lt"/>
              </a:rPr>
              <a:t>Examples of infrastructure and business services include</a:t>
            </a:r>
            <a:r>
              <a:rPr lang="en-GB" sz="2800" dirty="0" smtClean="0">
                <a:latin typeface="+mn-lt"/>
              </a:rPr>
              <a:t>:</a:t>
            </a:r>
          </a:p>
          <a:p>
            <a:pPr>
              <a:spcAft>
                <a:spcPts val="1200"/>
              </a:spcAft>
            </a:pPr>
            <a:r>
              <a:rPr lang="en-GB" sz="2800" dirty="0" smtClean="0">
                <a:latin typeface="+mn-lt"/>
              </a:rPr>
              <a:t>• water and electricity utilities;</a:t>
            </a:r>
          </a:p>
          <a:p>
            <a:pPr>
              <a:spcAft>
                <a:spcPts val="1200"/>
              </a:spcAft>
            </a:pPr>
            <a:r>
              <a:rPr lang="en-GB" sz="2800" dirty="0" smtClean="0">
                <a:latin typeface="+mn-lt"/>
              </a:rPr>
              <a:t>• input supplies (seeds, livestock, fertilizers, etc.);</a:t>
            </a:r>
          </a:p>
          <a:p>
            <a:pPr marL="265113" indent="-265113">
              <a:spcAft>
                <a:spcPts val="1200"/>
              </a:spcAft>
            </a:pPr>
            <a:r>
              <a:rPr lang="en-GB" sz="2800" dirty="0" smtClean="0">
                <a:latin typeface="+mn-lt"/>
              </a:rPr>
              <a:t>• market information services (about prices, trends, buyers, suppliers);</a:t>
            </a:r>
          </a:p>
          <a:p>
            <a:pPr>
              <a:spcAft>
                <a:spcPts val="1200"/>
              </a:spcAft>
            </a:pPr>
            <a:r>
              <a:rPr lang="en-GB" sz="2800" dirty="0" smtClean="0">
                <a:latin typeface="+mn-lt"/>
              </a:rPr>
              <a:t>• financial services (such as credit, savings, or insurance);</a:t>
            </a:r>
          </a:p>
          <a:p>
            <a:pPr>
              <a:spcAft>
                <a:spcPts val="1200"/>
              </a:spcAft>
            </a:pPr>
            <a:r>
              <a:rPr lang="en-GB" sz="2800" dirty="0" smtClean="0">
                <a:latin typeface="+mn-lt"/>
              </a:rPr>
              <a:t>• transport services and infrastructure;</a:t>
            </a:r>
          </a:p>
          <a:p>
            <a:pPr>
              <a:spcAft>
                <a:spcPts val="1200"/>
              </a:spcAft>
            </a:pPr>
            <a:r>
              <a:rPr lang="en-GB" sz="2800" dirty="0" smtClean="0">
                <a:latin typeface="+mn-lt"/>
              </a:rPr>
              <a:t>• technical expertise and business advice.</a:t>
            </a:r>
            <a:endParaRPr lang="en-GB" sz="2800" dirty="0">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000" b="1" dirty="0" smtClean="0">
                <a:solidFill>
                  <a:srgbClr val="009900"/>
                </a:solidFill>
              </a:rPr>
              <a:t>Institutions, rules, norms and trends</a:t>
            </a:r>
            <a:endParaRPr lang="en-GB" sz="4000" b="1" dirty="0">
              <a:solidFill>
                <a:srgbClr val="009900"/>
              </a:solidFill>
            </a:endParaRPr>
          </a:p>
        </p:txBody>
      </p:sp>
      <p:sp>
        <p:nvSpPr>
          <p:cNvPr id="4" name="Rectangle 82"/>
          <p:cNvSpPr>
            <a:spLocks noChangeArrowheads="1"/>
          </p:cNvSpPr>
          <p:nvPr/>
        </p:nvSpPr>
        <p:spPr bwMode="auto">
          <a:xfrm>
            <a:off x="0" y="6926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5" name="Group 1"/>
          <p:cNvGrpSpPr>
            <a:grpSpLocks noChangeAspect="1"/>
          </p:cNvGrpSpPr>
          <p:nvPr/>
        </p:nvGrpSpPr>
        <p:grpSpPr bwMode="auto">
          <a:xfrm>
            <a:off x="179512" y="1025352"/>
            <a:ext cx="8856663" cy="5537200"/>
            <a:chOff x="1418" y="1138"/>
            <a:chExt cx="13947" cy="8719"/>
          </a:xfrm>
        </p:grpSpPr>
        <p:sp>
          <p:nvSpPr>
            <p:cNvPr id="6" name="AutoShape 81"/>
            <p:cNvSpPr>
              <a:spLocks noChangeAspect="1" noChangeArrowheads="1" noTextEdit="1"/>
            </p:cNvSpPr>
            <p:nvPr/>
          </p:nvSpPr>
          <p:spPr bwMode="auto">
            <a:xfrm>
              <a:off x="1418" y="1138"/>
              <a:ext cx="13947" cy="8719"/>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b="1" dirty="0"/>
            </a:p>
          </p:txBody>
        </p:sp>
        <p:sp>
          <p:nvSpPr>
            <p:cNvPr id="7" name="Oval 11"/>
            <p:cNvSpPr>
              <a:spLocks noChangeArrowheads="1"/>
            </p:cNvSpPr>
            <p:nvPr/>
          </p:nvSpPr>
          <p:spPr bwMode="auto">
            <a:xfrm>
              <a:off x="3111" y="2446"/>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dirty="0" smtClean="0">
                <a:ln>
                  <a:noFill/>
                </a:ln>
                <a:solidFill>
                  <a:schemeClr val="tx1"/>
                </a:solidFill>
                <a:effectLst/>
                <a:latin typeface="Arial" pitchFamily="34" charset="0"/>
              </a:endParaRPr>
            </a:p>
          </p:txBody>
        </p:sp>
        <p:sp>
          <p:nvSpPr>
            <p:cNvPr id="8" name="Line 78"/>
            <p:cNvSpPr>
              <a:spLocks noChangeShapeType="1"/>
            </p:cNvSpPr>
            <p:nvPr/>
          </p:nvSpPr>
          <p:spPr bwMode="auto">
            <a:xfrm flipV="1">
              <a:off x="1878" y="3406"/>
              <a:ext cx="12857" cy="16"/>
            </a:xfrm>
            <a:prstGeom prst="line">
              <a:avLst/>
            </a:prstGeom>
            <a:noFill/>
            <a:ln w="19050">
              <a:solidFill>
                <a:srgbClr val="FF0000"/>
              </a:solidFill>
              <a:prstDash val="dash"/>
              <a:round/>
              <a:headEnd/>
              <a:tailEnd/>
            </a:ln>
          </p:spPr>
          <p:txBody>
            <a:bodyPr vert="horz" wrap="none" lIns="91440" tIns="45720" rIns="91440" bIns="45720" numCol="1" anchor="ctr" anchorCtr="0" compatLnSpc="1">
              <a:prstTxWarp prst="textNoShape">
                <a:avLst/>
              </a:prstTxWarp>
            </a:bodyPr>
            <a:lstStyle/>
            <a:p>
              <a:endParaRPr lang="en-GB" b="1"/>
            </a:p>
          </p:txBody>
        </p:sp>
        <p:sp>
          <p:nvSpPr>
            <p:cNvPr id="9" name="AutoShape 4"/>
            <p:cNvSpPr>
              <a:spLocks noChangeArrowheads="1"/>
            </p:cNvSpPr>
            <p:nvPr/>
          </p:nvSpPr>
          <p:spPr bwMode="auto">
            <a:xfrm>
              <a:off x="4938" y="3221"/>
              <a:ext cx="403" cy="409"/>
            </a:xfrm>
            <a:prstGeom prst="downArrow">
              <a:avLst>
                <a:gd name="adj1" fmla="val 47907"/>
                <a:gd name="adj2" fmla="val 58755"/>
              </a:avLst>
            </a:prstGeom>
            <a:solidFill>
              <a:srgbClr val="FFFFFF"/>
            </a:solidFill>
            <a:ln w="19050">
              <a:solidFill>
                <a:srgbClr val="FF0000"/>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0" name="AutoShape 4"/>
            <p:cNvSpPr>
              <a:spLocks noChangeArrowheads="1"/>
            </p:cNvSpPr>
            <p:nvPr/>
          </p:nvSpPr>
          <p:spPr bwMode="auto">
            <a:xfrm>
              <a:off x="7813" y="3221"/>
              <a:ext cx="403" cy="409"/>
            </a:xfrm>
            <a:prstGeom prst="downArrow">
              <a:avLst>
                <a:gd name="adj1" fmla="val 47907"/>
                <a:gd name="adj2" fmla="val 58755"/>
              </a:avLst>
            </a:prstGeom>
            <a:solidFill>
              <a:srgbClr val="FFFFFF"/>
            </a:solidFill>
            <a:ln w="19050">
              <a:solidFill>
                <a:srgbClr val="FF0000"/>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1" name="AutoShape 4"/>
            <p:cNvSpPr>
              <a:spLocks noChangeArrowheads="1"/>
            </p:cNvSpPr>
            <p:nvPr/>
          </p:nvSpPr>
          <p:spPr bwMode="auto">
            <a:xfrm>
              <a:off x="10818" y="3221"/>
              <a:ext cx="403" cy="409"/>
            </a:xfrm>
            <a:prstGeom prst="downArrow">
              <a:avLst>
                <a:gd name="adj1" fmla="val 47907"/>
                <a:gd name="adj2" fmla="val 58755"/>
              </a:avLst>
            </a:prstGeom>
            <a:solidFill>
              <a:srgbClr val="FFFFFF"/>
            </a:solidFill>
            <a:ln w="19050">
              <a:solidFill>
                <a:srgbClr val="FF0000"/>
              </a:solidFill>
              <a:miter lim="800000"/>
              <a:headEnd/>
              <a:tailEnd/>
            </a:ln>
          </p:spPr>
          <p:txBody>
            <a:bodyPr vert="horz" wrap="square" lIns="36014" tIns="24011" rIns="36014"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2" name="Text Box 17"/>
            <p:cNvSpPr txBox="1">
              <a:spLocks noChangeArrowheads="1"/>
            </p:cNvSpPr>
            <p:nvPr/>
          </p:nvSpPr>
          <p:spPr bwMode="auto">
            <a:xfrm>
              <a:off x="1596" y="1742"/>
              <a:ext cx="2657" cy="735"/>
            </a:xfrm>
            <a:prstGeom prst="rect">
              <a:avLst/>
            </a:prstGeom>
            <a:noFill/>
            <a:ln w="19050">
              <a:solidFill>
                <a:srgbClr val="FF0000"/>
              </a:solidFill>
              <a:miter lim="800000"/>
              <a:headEnd/>
              <a:tailEnd/>
            </a:ln>
          </p:spPr>
          <p:txBody>
            <a:bodyPr vert="horz" wrap="square" lIns="36014" tIns="36000" rIns="36014"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The market environment: </a:t>
              </a:r>
              <a:b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institutions, rules, </a:t>
              </a:r>
              <a:b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norms &amp; trends</a:t>
              </a:r>
              <a:endParaRPr kumimoji="0" lang="en-US" sz="1800" b="1" i="0" u="none" strike="noStrike" cap="none" normalizeH="0" baseline="0" smtClean="0">
                <a:ln>
                  <a:noFill/>
                </a:ln>
                <a:solidFill>
                  <a:schemeClr val="tx1"/>
                </a:solidFill>
                <a:effectLst/>
                <a:latin typeface="Arial" pitchFamily="34" charset="0"/>
              </a:endParaRPr>
            </a:p>
          </p:txBody>
        </p:sp>
        <p:sp>
          <p:nvSpPr>
            <p:cNvPr id="13" name="Text Box 18"/>
            <p:cNvSpPr txBox="1">
              <a:spLocks noChangeArrowheads="1"/>
            </p:cNvSpPr>
            <p:nvPr/>
          </p:nvSpPr>
          <p:spPr bwMode="auto">
            <a:xfrm>
              <a:off x="1596" y="3609"/>
              <a:ext cx="3188" cy="452"/>
            </a:xfrm>
            <a:prstGeom prst="rect">
              <a:avLst/>
            </a:prstGeom>
            <a:noFill/>
            <a:ln w="12700">
              <a:noFill/>
              <a:miter lim="800000"/>
              <a:headEnd/>
              <a:tailEnd/>
            </a:ln>
          </p:spPr>
          <p:txBody>
            <a:bodyPr vert="horz" wrap="square" lIns="36014" tIns="24011" rIns="3601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The market chain:</a:t>
              </a:r>
              <a:r>
                <a:rPr kumimoji="0" lang="en-US" sz="9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br>
                <a:rPr kumimoji="0" lang="en-US" sz="9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market actors &amp; their linkages</a:t>
              </a:r>
              <a:endParaRPr kumimoji="0" lang="en-US" sz="1800" b="0" i="0" u="none" strike="noStrike" cap="none" normalizeH="0" baseline="0" smtClean="0">
                <a:ln>
                  <a:noFill/>
                </a:ln>
                <a:solidFill>
                  <a:schemeClr val="tx1"/>
                </a:solidFill>
                <a:effectLst/>
                <a:latin typeface="Arial" pitchFamily="34" charset="0"/>
              </a:endParaRPr>
            </a:p>
          </p:txBody>
        </p:sp>
        <p:sp>
          <p:nvSpPr>
            <p:cNvPr id="14" name="Text Box 19"/>
            <p:cNvSpPr txBox="1">
              <a:spLocks noChangeArrowheads="1"/>
            </p:cNvSpPr>
            <p:nvPr/>
          </p:nvSpPr>
          <p:spPr bwMode="auto">
            <a:xfrm>
              <a:off x="1596" y="9026"/>
              <a:ext cx="3250" cy="452"/>
            </a:xfrm>
            <a:prstGeom prst="rect">
              <a:avLst/>
            </a:prstGeom>
            <a:noFill/>
            <a:ln w="12700">
              <a:noFill/>
              <a:miter lim="800000"/>
              <a:headEnd/>
              <a:tailEnd/>
            </a:ln>
          </p:spPr>
          <p:txBody>
            <a:bodyPr vert="horz" wrap="square" lIns="36014" tIns="24011" rIns="3601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Key infrastructure, inputs </a:t>
              </a:r>
              <a:b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9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market-support services</a:t>
              </a:r>
              <a:endParaRPr kumimoji="0" lang="en-US" sz="1800" b="0" i="0" u="none" strike="noStrike" cap="none" normalizeH="0" baseline="0" smtClean="0">
                <a:ln>
                  <a:noFill/>
                </a:ln>
                <a:solidFill>
                  <a:schemeClr val="tx1"/>
                </a:solidFill>
                <a:effectLst/>
                <a:latin typeface="Arial" pitchFamily="34" charset="0"/>
              </a:endParaRPr>
            </a:p>
          </p:txBody>
        </p:sp>
        <p:sp>
          <p:nvSpPr>
            <p:cNvPr id="15" name="Line 71"/>
            <p:cNvSpPr>
              <a:spLocks noChangeShapeType="1"/>
            </p:cNvSpPr>
            <p:nvPr/>
          </p:nvSpPr>
          <p:spPr bwMode="auto">
            <a:xfrm>
              <a:off x="2043" y="7919"/>
              <a:ext cx="12929" cy="1"/>
            </a:xfrm>
            <a:prstGeom prst="line">
              <a:avLst/>
            </a:prstGeom>
            <a:noFill/>
            <a:ln w="12700">
              <a:solidFill>
                <a:srgbClr val="000000"/>
              </a:solidFill>
              <a:prstDash val="dash"/>
              <a:round/>
              <a:headEnd/>
              <a:tailEnd/>
            </a:ln>
          </p:spPr>
          <p:txBody>
            <a:bodyPr vert="horz" wrap="none" lIns="91440" tIns="45720" rIns="91440" bIns="45720" numCol="1" anchor="ctr" anchorCtr="0" compatLnSpc="1">
              <a:prstTxWarp prst="textNoShape">
                <a:avLst/>
              </a:prstTxWarp>
            </a:bodyPr>
            <a:lstStyle/>
            <a:p>
              <a:endParaRPr lang="en-GB"/>
            </a:p>
          </p:txBody>
        </p:sp>
        <p:sp>
          <p:nvSpPr>
            <p:cNvPr id="16" name="AutoShape 70"/>
            <p:cNvSpPr>
              <a:spLocks noChangeShapeType="1"/>
            </p:cNvSpPr>
            <p:nvPr/>
          </p:nvSpPr>
          <p:spPr bwMode="auto">
            <a:xfrm flipV="1">
              <a:off x="3360" y="4588"/>
              <a:ext cx="884" cy="3"/>
            </a:xfrm>
            <a:prstGeom prst="straightConnector1">
              <a:avLst/>
            </a:prstGeom>
            <a:noFill/>
            <a:ln w="7620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17" name="AutoShape 69"/>
            <p:cNvSpPr>
              <a:spLocks noChangeArrowheads="1"/>
            </p:cNvSpPr>
            <p:nvPr/>
          </p:nvSpPr>
          <p:spPr bwMode="auto">
            <a:xfrm>
              <a:off x="10557" y="8297"/>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18" name="AutoShape 68"/>
            <p:cNvSpPr>
              <a:spLocks noChangeShapeType="1"/>
            </p:cNvSpPr>
            <p:nvPr/>
          </p:nvSpPr>
          <p:spPr bwMode="auto">
            <a:xfrm flipH="1" flipV="1">
              <a:off x="11474" y="7652"/>
              <a:ext cx="8" cy="64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19" name="Text Box 67"/>
            <p:cNvSpPr txBox="1">
              <a:spLocks noChangeArrowheads="1"/>
            </p:cNvSpPr>
            <p:nvPr/>
          </p:nvSpPr>
          <p:spPr bwMode="auto">
            <a:xfrm>
              <a:off x="1980" y="4213"/>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20" name="AutoShape 66"/>
            <p:cNvSpPr>
              <a:spLocks noChangeArrowheads="1"/>
            </p:cNvSpPr>
            <p:nvPr/>
          </p:nvSpPr>
          <p:spPr bwMode="auto">
            <a:xfrm>
              <a:off x="6222" y="4416"/>
              <a:ext cx="1589" cy="479"/>
            </a:xfrm>
            <a:prstGeom prst="roundRect">
              <a:avLst>
                <a:gd name="adj" fmla="val 16667"/>
              </a:avLst>
            </a:prstGeom>
            <a:solidFill>
              <a:srgbClr val="FFFFFF"/>
            </a:solid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21" name="Text Box 65"/>
            <p:cNvSpPr txBox="1">
              <a:spLocks noChangeArrowheads="1"/>
            </p:cNvSpPr>
            <p:nvPr/>
          </p:nvSpPr>
          <p:spPr bwMode="auto">
            <a:xfrm>
              <a:off x="11751" y="4465"/>
              <a:ext cx="1769"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smtClean="0">
                <a:ln>
                  <a:noFill/>
                </a:ln>
                <a:solidFill>
                  <a:schemeClr val="tx1"/>
                </a:solidFill>
                <a:effectLst/>
                <a:latin typeface="Arial" pitchFamily="34" charset="0"/>
              </a:endParaRPr>
            </a:p>
          </p:txBody>
        </p:sp>
        <p:sp>
          <p:nvSpPr>
            <p:cNvPr id="22" name="Text Box 64"/>
            <p:cNvSpPr txBox="1">
              <a:spLocks noChangeArrowheads="1"/>
            </p:cNvSpPr>
            <p:nvPr/>
          </p:nvSpPr>
          <p:spPr bwMode="auto">
            <a:xfrm>
              <a:off x="1555" y="1250"/>
              <a:ext cx="6393" cy="387"/>
            </a:xfrm>
            <a:prstGeom prst="rect">
              <a:avLst/>
            </a:prstGeom>
            <a:solidFill>
              <a:srgbClr val="FFFFFF"/>
            </a:solidFill>
            <a:ln w="19050">
              <a:solidFill>
                <a:schemeClr val="tx1"/>
              </a:solidFill>
              <a:miter lim="800000"/>
              <a:headEnd/>
              <a:tailEnd/>
            </a:ln>
          </p:spPr>
          <p:txBody>
            <a:bodyPr vert="horz" wrap="square" lIns="36000" tIns="36000" rIns="36000" bIns="360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Market-system Map Template - TITLE</a:t>
              </a:r>
              <a:endParaRPr kumimoji="0" lang="en-US" sz="1800" b="1" i="0" u="none" strike="noStrike" cap="none" normalizeH="0" baseline="0" dirty="0" smtClean="0">
                <a:ln>
                  <a:noFill/>
                </a:ln>
                <a:solidFill>
                  <a:schemeClr val="tx1"/>
                </a:solidFill>
                <a:effectLst/>
                <a:latin typeface="Arial" pitchFamily="34" charset="0"/>
              </a:endParaRPr>
            </a:p>
          </p:txBody>
        </p:sp>
        <p:sp>
          <p:nvSpPr>
            <p:cNvPr id="23" name="Oval 11"/>
            <p:cNvSpPr>
              <a:spLocks noChangeArrowheads="1"/>
            </p:cNvSpPr>
            <p:nvPr/>
          </p:nvSpPr>
          <p:spPr bwMode="auto">
            <a:xfrm>
              <a:off x="5901" y="2445"/>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4" name="Oval 11"/>
            <p:cNvSpPr>
              <a:spLocks noChangeArrowheads="1"/>
            </p:cNvSpPr>
            <p:nvPr/>
          </p:nvSpPr>
          <p:spPr bwMode="auto">
            <a:xfrm>
              <a:off x="7296" y="1809"/>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5" name="Oval 11"/>
            <p:cNvSpPr>
              <a:spLocks noChangeArrowheads="1"/>
            </p:cNvSpPr>
            <p:nvPr/>
          </p:nvSpPr>
          <p:spPr bwMode="auto">
            <a:xfrm>
              <a:off x="8691" y="2446"/>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6" name="Oval 11"/>
            <p:cNvSpPr>
              <a:spLocks noChangeArrowheads="1"/>
            </p:cNvSpPr>
            <p:nvPr/>
          </p:nvSpPr>
          <p:spPr bwMode="auto">
            <a:xfrm>
              <a:off x="10086" y="1809"/>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7" name="Oval 11"/>
            <p:cNvSpPr>
              <a:spLocks noChangeArrowheads="1"/>
            </p:cNvSpPr>
            <p:nvPr/>
          </p:nvSpPr>
          <p:spPr bwMode="auto">
            <a:xfrm>
              <a:off x="4506" y="1808"/>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smtClean="0">
                <a:ln>
                  <a:noFill/>
                </a:ln>
                <a:solidFill>
                  <a:schemeClr val="tx1"/>
                </a:solidFill>
                <a:effectLst/>
                <a:latin typeface="Arial" pitchFamily="34" charset="0"/>
              </a:endParaRPr>
            </a:p>
          </p:txBody>
        </p:sp>
        <p:sp>
          <p:nvSpPr>
            <p:cNvPr id="28" name="Oval 11"/>
            <p:cNvSpPr>
              <a:spLocks noChangeArrowheads="1"/>
            </p:cNvSpPr>
            <p:nvPr/>
          </p:nvSpPr>
          <p:spPr bwMode="auto">
            <a:xfrm>
              <a:off x="11481" y="2446"/>
              <a:ext cx="1442" cy="796"/>
            </a:xfrm>
            <a:prstGeom prst="ellipse">
              <a:avLst/>
            </a:prstGeom>
            <a:noFill/>
            <a:ln w="19050">
              <a:solidFill>
                <a:srgbClr val="FF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IMPORTANT ISSUE OR FACTOR </a:t>
              </a:r>
              <a:endParaRPr kumimoji="0" lang="en-US" sz="1800" b="1" i="0" u="none" strike="noStrike" cap="none" normalizeH="0" baseline="0" dirty="0" smtClean="0">
                <a:ln>
                  <a:noFill/>
                </a:ln>
                <a:solidFill>
                  <a:schemeClr val="tx1"/>
                </a:solidFill>
                <a:effectLst/>
                <a:latin typeface="Arial" pitchFamily="34" charset="0"/>
              </a:endParaRPr>
            </a:p>
          </p:txBody>
        </p:sp>
        <p:sp>
          <p:nvSpPr>
            <p:cNvPr id="29" name="AutoShape 28"/>
            <p:cNvSpPr>
              <a:spLocks noChangeArrowheads="1"/>
            </p:cNvSpPr>
            <p:nvPr/>
          </p:nvSpPr>
          <p:spPr bwMode="auto">
            <a:xfrm>
              <a:off x="8971" y="9015"/>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0" name="AutoShape 27"/>
            <p:cNvSpPr>
              <a:spLocks noChangeShapeType="1"/>
            </p:cNvSpPr>
            <p:nvPr/>
          </p:nvSpPr>
          <p:spPr bwMode="auto">
            <a:xfrm flipV="1">
              <a:off x="9896" y="7710"/>
              <a:ext cx="7" cy="130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1" name="AutoShape 26"/>
            <p:cNvSpPr>
              <a:spLocks noChangeArrowheads="1"/>
            </p:cNvSpPr>
            <p:nvPr/>
          </p:nvSpPr>
          <p:spPr bwMode="auto">
            <a:xfrm>
              <a:off x="5799" y="9014"/>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2" name="AutoShape 25"/>
            <p:cNvSpPr>
              <a:spLocks noChangeShapeType="1"/>
            </p:cNvSpPr>
            <p:nvPr/>
          </p:nvSpPr>
          <p:spPr bwMode="auto">
            <a:xfrm flipV="1">
              <a:off x="6724" y="7709"/>
              <a:ext cx="7" cy="130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3" name="AutoShape 24"/>
            <p:cNvSpPr>
              <a:spLocks noChangeArrowheads="1"/>
            </p:cNvSpPr>
            <p:nvPr/>
          </p:nvSpPr>
          <p:spPr bwMode="auto">
            <a:xfrm>
              <a:off x="4212" y="8297"/>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4" name="AutoShape 23"/>
            <p:cNvSpPr>
              <a:spLocks noChangeShapeType="1"/>
            </p:cNvSpPr>
            <p:nvPr/>
          </p:nvSpPr>
          <p:spPr bwMode="auto">
            <a:xfrm flipH="1" flipV="1">
              <a:off x="5129" y="7712"/>
              <a:ext cx="8" cy="585"/>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5" name="AutoShape 22"/>
            <p:cNvSpPr>
              <a:spLocks noChangeArrowheads="1"/>
            </p:cNvSpPr>
            <p:nvPr/>
          </p:nvSpPr>
          <p:spPr bwMode="auto">
            <a:xfrm>
              <a:off x="7385" y="8297"/>
              <a:ext cx="1850" cy="526"/>
            </a:xfrm>
            <a:prstGeom prst="octagon">
              <a:avLst>
                <a:gd name="adj" fmla="val 19032"/>
              </a:avLst>
            </a:prstGeom>
            <a:noFill/>
            <a:ln w="9525">
              <a:solidFill>
                <a:srgbClr val="000000"/>
              </a:solidFill>
              <a:miter lim="800000"/>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INFRASTRUCTURE OR SERVICE</a:t>
              </a:r>
              <a:endParaRPr kumimoji="0" lang="en-US" sz="1800" b="0" i="0" u="none" strike="noStrike" cap="none" normalizeH="0" baseline="0" smtClean="0">
                <a:ln>
                  <a:noFill/>
                </a:ln>
                <a:solidFill>
                  <a:schemeClr val="tx1"/>
                </a:solidFill>
                <a:effectLst/>
                <a:latin typeface="Arial" pitchFamily="34" charset="0"/>
              </a:endParaRPr>
            </a:p>
          </p:txBody>
        </p:sp>
        <p:sp>
          <p:nvSpPr>
            <p:cNvPr id="36" name="AutoShape 21"/>
            <p:cNvSpPr>
              <a:spLocks noChangeShapeType="1"/>
            </p:cNvSpPr>
            <p:nvPr/>
          </p:nvSpPr>
          <p:spPr bwMode="auto">
            <a:xfrm flipV="1">
              <a:off x="8310" y="7727"/>
              <a:ext cx="7" cy="570"/>
            </a:xfrm>
            <a:prstGeom prst="straightConnector1">
              <a:avLst/>
            </a:prstGeom>
            <a:noFill/>
            <a:ln w="9525">
              <a:solidFill>
                <a:srgbClr val="000000"/>
              </a:solidFill>
              <a:round/>
              <a:headEnd type="none" w="lg" len="lg"/>
              <a:tailEnd type="oval" w="med" len="med"/>
            </a:ln>
          </p:spPr>
          <p:txBody>
            <a:bodyPr vert="horz" wrap="square" lIns="91440" tIns="45720" rIns="91440" bIns="45720" numCol="1" anchor="t" anchorCtr="0" compatLnSpc="1">
              <a:prstTxWarp prst="textNoShape">
                <a:avLst/>
              </a:prstTxWarp>
            </a:bodyPr>
            <a:lstStyle/>
            <a:p>
              <a:endParaRPr lang="en-GB"/>
            </a:p>
          </p:txBody>
        </p:sp>
        <p:sp>
          <p:nvSpPr>
            <p:cNvPr id="37" name="AutoShape 20"/>
            <p:cNvSpPr>
              <a:spLocks noChangeShapeType="1"/>
            </p:cNvSpPr>
            <p:nvPr/>
          </p:nvSpPr>
          <p:spPr bwMode="auto">
            <a:xfrm flipV="1">
              <a:off x="3360" y="5490"/>
              <a:ext cx="899" cy="3"/>
            </a:xfrm>
            <a:prstGeom prst="straightConnector1">
              <a:avLst/>
            </a:prstGeom>
            <a:noFill/>
            <a:ln w="5715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38" name="Text Box 19"/>
            <p:cNvSpPr txBox="1">
              <a:spLocks noChangeArrowheads="1"/>
            </p:cNvSpPr>
            <p:nvPr/>
          </p:nvSpPr>
          <p:spPr bwMode="auto">
            <a:xfrm>
              <a:off x="1980" y="5115"/>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39" name="AutoShape 18"/>
            <p:cNvSpPr>
              <a:spLocks noChangeShapeType="1"/>
            </p:cNvSpPr>
            <p:nvPr/>
          </p:nvSpPr>
          <p:spPr bwMode="auto">
            <a:xfrm flipV="1">
              <a:off x="3360" y="6392"/>
              <a:ext cx="929" cy="3"/>
            </a:xfrm>
            <a:prstGeom prst="straightConnector1">
              <a:avLst/>
            </a:prstGeom>
            <a:noFill/>
            <a:ln w="3810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40" name="Text Box 17"/>
            <p:cNvSpPr txBox="1">
              <a:spLocks noChangeArrowheads="1"/>
            </p:cNvSpPr>
            <p:nvPr/>
          </p:nvSpPr>
          <p:spPr bwMode="auto">
            <a:xfrm>
              <a:off x="1980" y="6017"/>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dirty="0" smtClean="0">
                <a:ln>
                  <a:noFill/>
                </a:ln>
                <a:solidFill>
                  <a:schemeClr val="tx1"/>
                </a:solidFill>
                <a:effectLst/>
                <a:latin typeface="Arial" pitchFamily="34" charset="0"/>
              </a:endParaRPr>
            </a:p>
          </p:txBody>
        </p:sp>
        <p:sp>
          <p:nvSpPr>
            <p:cNvPr id="41" name="AutoShape 16"/>
            <p:cNvSpPr>
              <a:spLocks noChangeShapeType="1"/>
            </p:cNvSpPr>
            <p:nvPr/>
          </p:nvSpPr>
          <p:spPr bwMode="auto">
            <a:xfrm flipV="1">
              <a:off x="3360" y="7294"/>
              <a:ext cx="929" cy="3"/>
            </a:xfrm>
            <a:prstGeom prst="straightConnector1">
              <a:avLst/>
            </a:prstGeom>
            <a:noFill/>
            <a:ln w="19050">
              <a:solidFill>
                <a:srgbClr val="000000"/>
              </a:solidFill>
              <a:round/>
              <a:headEnd/>
              <a:tailEnd type="triangle" w="med" len="sm"/>
            </a:ln>
          </p:spPr>
          <p:txBody>
            <a:bodyPr vert="horz" wrap="square" lIns="91440" tIns="45720" rIns="91440" bIns="45720" numCol="1" anchor="t" anchorCtr="0" compatLnSpc="1">
              <a:prstTxWarp prst="textNoShape">
                <a:avLst/>
              </a:prstTxWarp>
            </a:bodyPr>
            <a:lstStyle/>
            <a:p>
              <a:endParaRPr lang="en-GB"/>
            </a:p>
          </p:txBody>
        </p:sp>
        <p:sp>
          <p:nvSpPr>
            <p:cNvPr id="42" name="Text Box 15"/>
            <p:cNvSpPr txBox="1">
              <a:spLocks noChangeArrowheads="1"/>
            </p:cNvSpPr>
            <p:nvPr/>
          </p:nvSpPr>
          <p:spPr bwMode="auto">
            <a:xfrm>
              <a:off x="1980" y="6919"/>
              <a:ext cx="1380"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INITIAL MARKET ACTOR</a:t>
              </a:r>
              <a:endParaRPr kumimoji="0" lang="en-US" sz="1800" b="0" i="0" u="none" strike="noStrike" cap="none" normalizeH="0" baseline="0" smtClean="0">
                <a:ln>
                  <a:noFill/>
                </a:ln>
                <a:solidFill>
                  <a:schemeClr val="tx1"/>
                </a:solidFill>
                <a:effectLst/>
                <a:latin typeface="Arial" pitchFamily="34" charset="0"/>
              </a:endParaRPr>
            </a:p>
          </p:txBody>
        </p:sp>
        <p:sp>
          <p:nvSpPr>
            <p:cNvPr id="43" name="Text Box 14"/>
            <p:cNvSpPr txBox="1">
              <a:spLocks noChangeArrowheads="1"/>
            </p:cNvSpPr>
            <p:nvPr/>
          </p:nvSpPr>
          <p:spPr bwMode="auto">
            <a:xfrm>
              <a:off x="11752" y="5452"/>
              <a:ext cx="1769"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smtClean="0">
                <a:ln>
                  <a:noFill/>
                </a:ln>
                <a:solidFill>
                  <a:schemeClr val="tx1"/>
                </a:solidFill>
                <a:effectLst/>
                <a:latin typeface="Arial" pitchFamily="34" charset="0"/>
              </a:endParaRPr>
            </a:p>
          </p:txBody>
        </p:sp>
        <p:sp>
          <p:nvSpPr>
            <p:cNvPr id="44" name="Text Box 13"/>
            <p:cNvSpPr txBox="1">
              <a:spLocks noChangeArrowheads="1"/>
            </p:cNvSpPr>
            <p:nvPr/>
          </p:nvSpPr>
          <p:spPr bwMode="auto">
            <a:xfrm>
              <a:off x="11752" y="6440"/>
              <a:ext cx="1769" cy="755"/>
            </a:xfrm>
            <a:prstGeom prst="rect">
              <a:avLst/>
            </a:prstGeom>
            <a:noFill/>
            <a:ln w="12700">
              <a:solidFill>
                <a:srgbClr val="000000"/>
              </a:solidFill>
              <a:miter lim="800000"/>
              <a:headEnd/>
              <a:tailEnd/>
            </a:ln>
          </p:spPr>
          <p:txBody>
            <a:bodyPr vert="horz" wrap="square" lIns="36000" tIns="36000" rIns="36000" bIns="3600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FINAL ACTOR BUYER / CONSUMER</a:t>
              </a:r>
              <a:endParaRPr kumimoji="0" lang="en-US" sz="1800" b="0" i="0" u="none" strike="noStrike" cap="none" normalizeH="0" baseline="0" dirty="0" smtClean="0">
                <a:ln>
                  <a:noFill/>
                </a:ln>
                <a:solidFill>
                  <a:schemeClr val="tx1"/>
                </a:solidFill>
                <a:effectLst/>
                <a:latin typeface="Arial" pitchFamily="34" charset="0"/>
              </a:endParaRPr>
            </a:p>
          </p:txBody>
        </p:sp>
        <p:sp>
          <p:nvSpPr>
            <p:cNvPr id="45" name="AutoShape 12"/>
            <p:cNvSpPr>
              <a:spLocks noChangeShapeType="1"/>
            </p:cNvSpPr>
            <p:nvPr/>
          </p:nvSpPr>
          <p:spPr bwMode="auto">
            <a:xfrm flipV="1">
              <a:off x="7811" y="4655"/>
              <a:ext cx="944" cy="1"/>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6" name="AutoShape 11"/>
            <p:cNvSpPr>
              <a:spLocks noChangeArrowheads="1"/>
            </p:cNvSpPr>
            <p:nvPr/>
          </p:nvSpPr>
          <p:spPr bwMode="auto">
            <a:xfrm>
              <a:off x="6252" y="5251"/>
              <a:ext cx="1589" cy="479"/>
            </a:xfrm>
            <a:prstGeom prst="roundRect">
              <a:avLst>
                <a:gd name="adj" fmla="val 16667"/>
              </a:avLst>
            </a:prstGeom>
            <a:no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47" name="AutoShape 10"/>
            <p:cNvSpPr>
              <a:spLocks noChangeShapeType="1"/>
            </p:cNvSpPr>
            <p:nvPr/>
          </p:nvSpPr>
          <p:spPr bwMode="auto">
            <a:xfrm flipV="1">
              <a:off x="7841" y="5130"/>
              <a:ext cx="764" cy="361"/>
            </a:xfrm>
            <a:prstGeom prst="curvedConnector3">
              <a:avLst>
                <a:gd name="adj1" fmla="val 49870"/>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48" name="AutoShape 9"/>
            <p:cNvSpPr>
              <a:spLocks noChangeArrowheads="1"/>
            </p:cNvSpPr>
            <p:nvPr/>
          </p:nvSpPr>
          <p:spPr bwMode="auto">
            <a:xfrm>
              <a:off x="6282" y="6012"/>
              <a:ext cx="1589" cy="479"/>
            </a:xfrm>
            <a:prstGeom prst="roundRect">
              <a:avLst>
                <a:gd name="adj" fmla="val 16667"/>
              </a:avLst>
            </a:prstGeom>
            <a:no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49" name="AutoShape 8"/>
            <p:cNvSpPr>
              <a:spLocks noChangeShapeType="1"/>
            </p:cNvSpPr>
            <p:nvPr/>
          </p:nvSpPr>
          <p:spPr bwMode="auto">
            <a:xfrm>
              <a:off x="7871" y="6252"/>
              <a:ext cx="944" cy="389"/>
            </a:xfrm>
            <a:prstGeom prst="curvedConnector3">
              <a:avLst>
                <a:gd name="adj1" fmla="val 49894"/>
              </a:avLst>
            </a:prstGeom>
            <a:noFill/>
            <a:ln w="38100">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50" name="AutoShape 7"/>
            <p:cNvSpPr>
              <a:spLocks noChangeArrowheads="1"/>
            </p:cNvSpPr>
            <p:nvPr/>
          </p:nvSpPr>
          <p:spPr bwMode="auto">
            <a:xfrm>
              <a:off x="6286" y="6953"/>
              <a:ext cx="1525" cy="479"/>
            </a:xfrm>
            <a:prstGeom prst="roundRect">
              <a:avLst>
                <a:gd name="adj" fmla="val 16667"/>
              </a:avLst>
            </a:prstGeom>
            <a:noFill/>
            <a:ln w="12700">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INTERMEDIATE ACTOR</a:t>
              </a:r>
              <a:endParaRPr kumimoji="0" lang="en-US" sz="1800" b="0" i="0" u="none" strike="noStrike" cap="none" normalizeH="0" baseline="0" smtClean="0">
                <a:ln>
                  <a:noFill/>
                </a:ln>
                <a:solidFill>
                  <a:schemeClr val="tx1"/>
                </a:solidFill>
                <a:effectLst/>
                <a:latin typeface="Arial" pitchFamily="34" charset="0"/>
              </a:endParaRPr>
            </a:p>
          </p:txBody>
        </p:sp>
        <p:sp>
          <p:nvSpPr>
            <p:cNvPr id="51" name="AutoShape 6"/>
            <p:cNvSpPr>
              <a:spLocks noChangeShapeType="1"/>
            </p:cNvSpPr>
            <p:nvPr/>
          </p:nvSpPr>
          <p:spPr bwMode="auto">
            <a:xfrm flipV="1">
              <a:off x="7811" y="7192"/>
              <a:ext cx="966" cy="1"/>
            </a:xfrm>
            <a:prstGeom prst="straightConnector1">
              <a:avLst/>
            </a:prstGeom>
            <a:noFill/>
            <a:ln w="3810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52" name="Text Box 5"/>
            <p:cNvSpPr txBox="1">
              <a:spLocks noChangeArrowheads="1"/>
            </p:cNvSpPr>
            <p:nvPr/>
          </p:nvSpPr>
          <p:spPr bwMode="auto">
            <a:xfrm>
              <a:off x="9217" y="3766"/>
              <a:ext cx="1980" cy="38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Location Tag</a:t>
              </a:r>
              <a:endParaRPr kumimoji="0" lang="en-US" sz="1800" b="0" i="0" u="none" strike="noStrike" cap="none" normalizeH="0" baseline="0" smtClean="0">
                <a:ln>
                  <a:noFill/>
                </a:ln>
                <a:solidFill>
                  <a:schemeClr val="tx1"/>
                </a:solidFill>
                <a:effectLst/>
                <a:latin typeface="Arial" pitchFamily="34" charset="0"/>
              </a:endParaRPr>
            </a:p>
          </p:txBody>
        </p:sp>
        <p:sp>
          <p:nvSpPr>
            <p:cNvPr id="53" name="Text Box 4"/>
            <p:cNvSpPr txBox="1">
              <a:spLocks noChangeArrowheads="1"/>
            </p:cNvSpPr>
            <p:nvPr/>
          </p:nvSpPr>
          <p:spPr bwMode="auto">
            <a:xfrm>
              <a:off x="9719" y="4497"/>
              <a:ext cx="975" cy="32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V = ? </a:t>
              </a:r>
              <a:endParaRPr kumimoji="0" lang="en-US" sz="1800" b="0" i="0" u="none" strike="noStrike" cap="none" normalizeH="0" baseline="0" smtClean="0">
                <a:ln>
                  <a:noFill/>
                </a:ln>
                <a:solidFill>
                  <a:schemeClr val="tx1"/>
                </a:solidFill>
                <a:effectLst/>
                <a:latin typeface="Arial" pitchFamily="34" charset="0"/>
              </a:endParaRPr>
            </a:p>
          </p:txBody>
        </p:sp>
        <p:sp>
          <p:nvSpPr>
            <p:cNvPr id="54" name="Text Box 3"/>
            <p:cNvSpPr txBox="1">
              <a:spLocks noChangeArrowheads="1"/>
            </p:cNvSpPr>
            <p:nvPr/>
          </p:nvSpPr>
          <p:spPr bwMode="auto">
            <a:xfrm>
              <a:off x="9719" y="5112"/>
              <a:ext cx="975" cy="32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P = ? </a:t>
              </a:r>
              <a:endParaRPr kumimoji="0" lang="en-US" sz="1800" b="0" i="0" u="none" strike="noStrike" cap="none" normalizeH="0" baseline="0" smtClean="0">
                <a:ln>
                  <a:noFill/>
                </a:ln>
                <a:solidFill>
                  <a:schemeClr val="tx1"/>
                </a:solidFill>
                <a:effectLst/>
                <a:latin typeface="Arial" pitchFamily="34" charset="0"/>
              </a:endParaRPr>
            </a:p>
          </p:txBody>
        </p:sp>
        <p:sp>
          <p:nvSpPr>
            <p:cNvPr id="55" name="Text Box 2"/>
            <p:cNvSpPr txBox="1">
              <a:spLocks noChangeArrowheads="1"/>
            </p:cNvSpPr>
            <p:nvPr/>
          </p:nvSpPr>
          <p:spPr bwMode="auto">
            <a:xfrm>
              <a:off x="9719" y="5697"/>
              <a:ext cx="975" cy="321"/>
            </a:xfrm>
            <a:prstGeom prst="rect">
              <a:avLst/>
            </a:prstGeom>
            <a:solidFill>
              <a:srgbClr val="FFFFFF"/>
            </a:solidFill>
            <a:ln w="9525">
              <a:noFill/>
              <a:miter lim="800000"/>
              <a:headEnd/>
              <a:tailEnd/>
            </a:ln>
          </p:spPr>
          <p:txBody>
            <a:bodyPr vert="horz" wrap="square" lIns="36000" tIns="36000" rIns="36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 = ? </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0"/>
            <a:ext cx="8229600" cy="1143000"/>
          </a:xfrm>
        </p:spPr>
        <p:txBody>
          <a:bodyPr/>
          <a:lstStyle/>
          <a:p>
            <a:r>
              <a:rPr lang="en-GB" sz="4000" b="1" dirty="0" smtClean="0">
                <a:solidFill>
                  <a:srgbClr val="009900"/>
                </a:solidFill>
              </a:rPr>
              <a:t>Institutions, rules, norms and trends</a:t>
            </a:r>
            <a:endParaRPr lang="en-GB" sz="4000" b="1" dirty="0">
              <a:solidFill>
                <a:srgbClr val="009900"/>
              </a:solidFill>
            </a:endParaRPr>
          </a:p>
        </p:txBody>
      </p:sp>
      <p:sp>
        <p:nvSpPr>
          <p:cNvPr id="7" name="TextBox 6"/>
          <p:cNvSpPr txBox="1"/>
          <p:nvPr/>
        </p:nvSpPr>
        <p:spPr>
          <a:xfrm>
            <a:off x="395536" y="1052736"/>
            <a:ext cx="8352928" cy="5416868"/>
          </a:xfrm>
          <a:prstGeom prst="rect">
            <a:avLst/>
          </a:prstGeom>
          <a:noFill/>
        </p:spPr>
        <p:txBody>
          <a:bodyPr wrap="square" rtlCol="0">
            <a:spAutoFit/>
          </a:bodyPr>
          <a:lstStyle/>
          <a:p>
            <a:pPr marL="360363" indent="-360363">
              <a:spcAft>
                <a:spcPts val="1200"/>
              </a:spcAft>
              <a:buFont typeface="Arial" pitchFamily="34" charset="0"/>
              <a:buChar char="•"/>
            </a:pPr>
            <a:r>
              <a:rPr lang="en-GB" sz="2400" dirty="0" smtClean="0">
                <a:latin typeface="+mn-lt"/>
              </a:rPr>
              <a:t>weakness in the basic rules and institutions needed to help the market system to work effectively (e.g. contract-enforcement systems, land registries, producer organizations, trading standards);</a:t>
            </a:r>
          </a:p>
          <a:p>
            <a:pPr marL="360363" indent="-360363">
              <a:spcAft>
                <a:spcPts val="1200"/>
              </a:spcAft>
              <a:buFont typeface="Arial" pitchFamily="34" charset="0"/>
              <a:buChar char="•"/>
            </a:pPr>
            <a:r>
              <a:rPr lang="en-GB" sz="2400" dirty="0" smtClean="0">
                <a:latin typeface="+mn-lt"/>
              </a:rPr>
              <a:t>official rules and policies – by-laws, licensing regulations, taxes – which hinder and block rather than assist market-system functioning;</a:t>
            </a:r>
          </a:p>
          <a:p>
            <a:pPr marL="360363" indent="-360363">
              <a:spcAft>
                <a:spcPts val="1200"/>
              </a:spcAft>
              <a:buFont typeface="Arial" pitchFamily="34" charset="0"/>
              <a:buChar char="•"/>
            </a:pPr>
            <a:r>
              <a:rPr lang="en-GB" sz="2400" dirty="0" smtClean="0">
                <a:latin typeface="+mn-lt"/>
              </a:rPr>
              <a:t>arbitrary small-scale abuses of power by people in roles of authority (corruption and bribery);</a:t>
            </a:r>
          </a:p>
          <a:p>
            <a:pPr marL="360363" indent="-360363">
              <a:spcAft>
                <a:spcPts val="1200"/>
              </a:spcAft>
              <a:buFont typeface="Arial" pitchFamily="34" charset="0"/>
              <a:buChar char="•"/>
            </a:pPr>
            <a:r>
              <a:rPr lang="en-GB" sz="2400" dirty="0" smtClean="0">
                <a:latin typeface="+mn-lt"/>
              </a:rPr>
              <a:t>socially enforced roles and rules that obstruct some people from participating in certain kinds of activity, or block their access to markets, on the basis of gender, ethnicity, etc.</a:t>
            </a:r>
          </a:p>
          <a:p>
            <a:endParaRPr lang="en-GB"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a:xfrm>
            <a:off x="251520" y="0"/>
            <a:ext cx="8686800" cy="758825"/>
          </a:xfrm>
        </p:spPr>
        <p:txBody>
          <a:bodyPr/>
          <a:lstStyle/>
          <a:p>
            <a:r>
              <a:rPr lang="en-US" b="1" dirty="0" smtClean="0">
                <a:solidFill>
                  <a:srgbClr val="009900"/>
                </a:solidFill>
                <a:latin typeface="Arial" pitchFamily="34" charset="0"/>
                <a:cs typeface="Arial" pitchFamily="34" charset="0"/>
              </a:rPr>
              <a:t>Measuring the market…</a:t>
            </a:r>
          </a:p>
        </p:txBody>
      </p:sp>
      <p:pic>
        <p:nvPicPr>
          <p:cNvPr id="139267" name="Picture 2"/>
          <p:cNvPicPr>
            <a:picLocks noGrp="1" noChangeAspect="1" noChangeArrowheads="1"/>
          </p:cNvPicPr>
          <p:nvPr>
            <p:ph idx="4294967295"/>
          </p:nvPr>
        </p:nvPicPr>
        <p:blipFill>
          <a:blip r:embed="rId3" cstate="print"/>
          <a:srcRect/>
          <a:stretch>
            <a:fillRect/>
          </a:stretch>
        </p:blipFill>
        <p:spPr>
          <a:xfrm>
            <a:off x="0" y="1196752"/>
            <a:ext cx="9144000" cy="5040560"/>
          </a:xfrm>
        </p:spPr>
      </p:pic>
      <p:sp>
        <p:nvSpPr>
          <p:cNvPr id="7" name="Explosion 2 6"/>
          <p:cNvSpPr>
            <a:spLocks noChangeArrowheads="1"/>
          </p:cNvSpPr>
          <p:nvPr/>
        </p:nvSpPr>
        <p:spPr bwMode="auto">
          <a:xfrm>
            <a:off x="4788024" y="5085184"/>
            <a:ext cx="4514850" cy="1416050"/>
          </a:xfrm>
          <a:prstGeom prst="irregularSeal2">
            <a:avLst/>
          </a:prstGeom>
          <a:gradFill rotWithShape="1">
            <a:gsLst>
              <a:gs pos="0">
                <a:srgbClr val="3F80CD"/>
              </a:gs>
              <a:gs pos="100000">
                <a:srgbClr val="9BC1FF"/>
              </a:gs>
            </a:gsLst>
            <a:lin ang="16200000"/>
          </a:gradFill>
          <a:ln w="9525">
            <a:solidFill>
              <a:schemeClr val="accent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139270" name="TextBox 7"/>
          <p:cNvSpPr txBox="1">
            <a:spLocks noChangeArrowheads="1"/>
          </p:cNvSpPr>
          <p:nvPr/>
        </p:nvSpPr>
        <p:spPr bwMode="auto">
          <a:xfrm>
            <a:off x="5340474" y="5593184"/>
            <a:ext cx="3105150" cy="739775"/>
          </a:xfrm>
          <a:prstGeom prst="rect">
            <a:avLst/>
          </a:prstGeom>
          <a:noFill/>
          <a:ln w="9525">
            <a:noFill/>
            <a:miter lim="800000"/>
            <a:headEnd/>
            <a:tailEnd/>
          </a:ln>
        </p:spPr>
        <p:txBody>
          <a:bodyPr>
            <a:spAutoFit/>
          </a:bodyPr>
          <a:lstStyle/>
          <a:p>
            <a:pPr algn="ctr"/>
            <a:r>
              <a:rPr lang="en-US" sz="1400" dirty="0">
                <a:solidFill>
                  <a:srgbClr val="FF0000"/>
                </a:solidFill>
                <a:latin typeface="Calibri" pitchFamily="34" charset="0"/>
              </a:rPr>
              <a:t>OPTIMAL IGNORANCE</a:t>
            </a:r>
          </a:p>
          <a:p>
            <a:pPr algn="ctr"/>
            <a:r>
              <a:rPr lang="en-US" sz="1400" dirty="0">
                <a:solidFill>
                  <a:srgbClr val="FF0000"/>
                </a:solidFill>
                <a:latin typeface="Calibri" pitchFamily="34" charset="0"/>
              </a:rPr>
              <a:t>APPROPRIATE IMPRECISION</a:t>
            </a:r>
          </a:p>
          <a:p>
            <a:pPr algn="ctr"/>
            <a:endParaRPr lang="en-US" sz="1400" dirty="0">
              <a:latin typeface="Calibri" pitchFamily="34" charset="0"/>
            </a:endParaRPr>
          </a:p>
        </p:txBody>
      </p:sp>
      <p:cxnSp>
        <p:nvCxnSpPr>
          <p:cNvPr id="8" name="Straight Arrow Connector 7"/>
          <p:cNvCxnSpPr>
            <a:cxnSpLocks noChangeShapeType="1"/>
          </p:cNvCxnSpPr>
          <p:nvPr/>
        </p:nvCxnSpPr>
        <p:spPr bwMode="auto">
          <a:xfrm>
            <a:off x="631329" y="1011784"/>
            <a:ext cx="8075612" cy="28575"/>
          </a:xfrm>
          <a:prstGeom prst="straightConnector1">
            <a:avLst/>
          </a:prstGeom>
          <a:noFill/>
          <a:ln w="25400">
            <a:solidFill>
              <a:schemeClr val="accent1"/>
            </a:solidFill>
            <a:round/>
            <a:headEnd type="triangle" w="med" len="med"/>
            <a:tailEnd type="arrow" w="med" len="med"/>
          </a:ln>
          <a:effectLst>
            <a:outerShdw blurRad="63500" dist="20000" dir="5400000" rotWithShape="0">
              <a:srgbClr val="000000">
                <a:alpha val="37999"/>
              </a:srgbClr>
            </a:outerShdw>
          </a:effectLst>
        </p:spPr>
      </p:cxnSp>
      <p:sp>
        <p:nvSpPr>
          <p:cNvPr id="9" name="TextBox 8"/>
          <p:cNvSpPr txBox="1">
            <a:spLocks noChangeArrowheads="1"/>
          </p:cNvSpPr>
          <p:nvPr/>
        </p:nvSpPr>
        <p:spPr bwMode="auto">
          <a:xfrm>
            <a:off x="3707904" y="692696"/>
            <a:ext cx="2613025" cy="461665"/>
          </a:xfrm>
          <a:prstGeom prst="rect">
            <a:avLst/>
          </a:prstGeom>
          <a:noFill/>
          <a:ln w="9525">
            <a:noFill/>
            <a:miter lim="800000"/>
            <a:headEnd/>
            <a:tailEnd/>
          </a:ln>
        </p:spPr>
        <p:txBody>
          <a:bodyPr>
            <a:spAutoFit/>
          </a:bodyPr>
          <a:lstStyle/>
          <a:p>
            <a:r>
              <a:rPr lang="en-US" sz="2400" b="1" dirty="0">
                <a:solidFill>
                  <a:srgbClr val="0070C0"/>
                </a:solidFill>
                <a:latin typeface="Calibri" pitchFamily="34" charset="0"/>
              </a:rPr>
              <a:t>SEASONALITY</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p:cNvPicPr>
            <a:picLocks noChangeAspect="1"/>
          </p:cNvPicPr>
          <p:nvPr/>
        </p:nvPicPr>
        <p:blipFill>
          <a:blip r:embed="rId3" cstate="print"/>
          <a:srcRect/>
          <a:stretch>
            <a:fillRect/>
          </a:stretch>
        </p:blipFill>
        <p:spPr bwMode="auto">
          <a:xfrm>
            <a:off x="-26988" y="26988"/>
            <a:ext cx="9170988" cy="667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134938" y="112713"/>
            <a:ext cx="8910637" cy="990600"/>
          </a:xfrm>
        </p:spPr>
        <p:txBody>
          <a:bodyPr/>
          <a:lstStyle/>
          <a:p>
            <a:r>
              <a:rPr lang="en-US" b="1" smtClean="0">
                <a:solidFill>
                  <a:srgbClr val="009900"/>
                </a:solidFill>
                <a:latin typeface="Arial" pitchFamily="34" charset="0"/>
                <a:cs typeface="Arial" pitchFamily="34" charset="0"/>
              </a:rPr>
              <a:t>Activity: Timber market system</a:t>
            </a:r>
          </a:p>
        </p:txBody>
      </p:sp>
      <p:sp>
        <p:nvSpPr>
          <p:cNvPr id="146435" name="Rectangle 3"/>
          <p:cNvSpPr>
            <a:spLocks noGrp="1" noChangeArrowheads="1"/>
          </p:cNvSpPr>
          <p:nvPr>
            <p:ph type="body" idx="4294967295"/>
          </p:nvPr>
        </p:nvSpPr>
        <p:spPr>
          <a:xfrm>
            <a:off x="98425" y="1238250"/>
            <a:ext cx="8947150" cy="5378450"/>
          </a:xfrm>
        </p:spPr>
        <p:txBody>
          <a:bodyPr rtlCol="0">
            <a:normAutofit fontScale="85000" lnSpcReduction="20000"/>
          </a:bodyPr>
          <a:lstStyle/>
          <a:p>
            <a:pPr marL="590550" indent="-533400" fontAlgn="auto">
              <a:spcBef>
                <a:spcPts val="0"/>
              </a:spcBef>
              <a:spcAft>
                <a:spcPts val="1800"/>
              </a:spcAft>
              <a:buSzPct val="120000"/>
              <a:buFont typeface="Arial" pitchFamily="34" charset="0"/>
              <a:buNone/>
              <a:defRPr/>
            </a:pPr>
            <a:r>
              <a:rPr lang="en-GB" dirty="0" smtClean="0">
                <a:latin typeface="Arial" charset="0"/>
                <a:cs typeface="Arial" charset="0"/>
              </a:rPr>
              <a:t>	How </a:t>
            </a:r>
            <a:r>
              <a:rPr lang="en-GB" dirty="0">
                <a:latin typeface="Arial" charset="0"/>
                <a:cs typeface="Arial" charset="0"/>
              </a:rPr>
              <a:t>has the</a:t>
            </a:r>
            <a:r>
              <a:rPr lang="en-GB" dirty="0" smtClean="0">
                <a:latin typeface="Arial" charset="0"/>
                <a:cs typeface="Arial" charset="0"/>
              </a:rPr>
              <a:t> timber </a:t>
            </a:r>
            <a:r>
              <a:rPr lang="en-GB" dirty="0">
                <a:latin typeface="Arial" charset="0"/>
                <a:cs typeface="Arial" charset="0"/>
              </a:rPr>
              <a:t>market system been </a:t>
            </a:r>
            <a:r>
              <a:rPr lang="en-GB" dirty="0" smtClean="0">
                <a:latin typeface="Arial" charset="0"/>
                <a:cs typeface="Arial" charset="0"/>
              </a:rPr>
              <a:t>affected? What </a:t>
            </a:r>
            <a:r>
              <a:rPr lang="en-GB" dirty="0">
                <a:latin typeface="Arial" charset="0"/>
                <a:cs typeface="Arial" charset="0"/>
              </a:rPr>
              <a:t>do the maps tell you in terms of:</a:t>
            </a:r>
            <a:endParaRPr lang="en-GB" dirty="0" smtClean="0">
              <a:latin typeface="Arial" charset="0"/>
              <a:cs typeface="Arial" charset="0"/>
            </a:endParaRPr>
          </a:p>
          <a:p>
            <a:pPr marL="990600" lvl="1" indent="-412750" fontAlgn="auto">
              <a:spcBef>
                <a:spcPts val="0"/>
              </a:spcBef>
              <a:spcAft>
                <a:spcPts val="0"/>
              </a:spcAft>
              <a:buSzPct val="120000"/>
              <a:buFont typeface="Arial"/>
              <a:buChar char="•"/>
              <a:defRPr/>
            </a:pPr>
            <a:r>
              <a:rPr lang="en-GB" dirty="0" smtClean="0">
                <a:latin typeface="Arial" charset="0"/>
                <a:cs typeface="Arial" charset="0"/>
              </a:rPr>
              <a:t>What are the most affected actors and areas? </a:t>
            </a:r>
          </a:p>
          <a:p>
            <a:pPr marL="990600" lvl="1" indent="-412750" fontAlgn="auto">
              <a:spcBef>
                <a:spcPts val="0"/>
              </a:spcBef>
              <a:spcAft>
                <a:spcPts val="0"/>
              </a:spcAft>
              <a:buSzPct val="120000"/>
              <a:buFont typeface="Arial"/>
              <a:buChar char="•"/>
              <a:defRPr/>
            </a:pPr>
            <a:endParaRPr lang="en-GB" dirty="0" smtClean="0">
              <a:latin typeface="Arial" charset="0"/>
              <a:cs typeface="Arial" charset="0"/>
            </a:endParaRPr>
          </a:p>
          <a:p>
            <a:pPr marL="990600" lvl="1" indent="-412750" fontAlgn="auto">
              <a:spcBef>
                <a:spcPts val="0"/>
              </a:spcBef>
              <a:spcAft>
                <a:spcPts val="0"/>
              </a:spcAft>
              <a:buSzPct val="120000"/>
              <a:buFont typeface="Arial"/>
              <a:buChar char="•"/>
              <a:defRPr/>
            </a:pPr>
            <a:r>
              <a:rPr lang="en-GB" dirty="0" smtClean="0">
                <a:latin typeface="Arial" charset="0"/>
                <a:cs typeface="Arial" charset="0"/>
              </a:rPr>
              <a:t>What can we observe in terms of changes in interaction between </a:t>
            </a:r>
            <a:r>
              <a:rPr lang="en-GB" dirty="0">
                <a:latin typeface="Arial" charset="0"/>
                <a:cs typeface="Arial" charset="0"/>
              </a:rPr>
              <a:t>supply</a:t>
            </a:r>
            <a:r>
              <a:rPr lang="en-GB" dirty="0" smtClean="0">
                <a:latin typeface="Arial" charset="0"/>
                <a:cs typeface="Arial" charset="0"/>
              </a:rPr>
              <a:t> &amp; demand</a:t>
            </a:r>
            <a:r>
              <a:rPr lang="en-GB" dirty="0">
                <a:latin typeface="Arial" charset="0"/>
                <a:cs typeface="Arial" charset="0"/>
              </a:rPr>
              <a:t>? </a:t>
            </a:r>
            <a:r>
              <a:rPr lang="en-GB" dirty="0" smtClean="0">
                <a:latin typeface="Arial" charset="0"/>
                <a:cs typeface="Arial" charset="0"/>
              </a:rPr>
              <a:t> (on the basis of analysis of prices and volumes)</a:t>
            </a:r>
          </a:p>
          <a:p>
            <a:pPr marL="990600" lvl="1" indent="-412750" fontAlgn="auto">
              <a:spcBef>
                <a:spcPts val="0"/>
              </a:spcBef>
              <a:spcAft>
                <a:spcPts val="0"/>
              </a:spcAft>
              <a:buSzPct val="120000"/>
              <a:buFont typeface="Arial"/>
              <a:buChar char="•"/>
              <a:defRPr/>
            </a:pPr>
            <a:endParaRPr lang="en-GB" dirty="0" smtClean="0">
              <a:latin typeface="Arial" charset="0"/>
              <a:cs typeface="Arial" charset="0"/>
            </a:endParaRPr>
          </a:p>
          <a:p>
            <a:pPr marL="990600" lvl="1" indent="-412750" fontAlgn="auto">
              <a:spcBef>
                <a:spcPts val="0"/>
              </a:spcBef>
              <a:spcAft>
                <a:spcPts val="0"/>
              </a:spcAft>
              <a:buSzPct val="120000"/>
              <a:buFont typeface="Arial"/>
              <a:buChar char="•"/>
              <a:defRPr/>
            </a:pPr>
            <a:r>
              <a:rPr lang="en-GB" dirty="0" smtClean="0">
                <a:latin typeface="Arial" charset="0"/>
                <a:cs typeface="Arial" charset="0"/>
              </a:rPr>
              <a:t>Market power: how has the competition in this market system changed since the emergency?</a:t>
            </a:r>
          </a:p>
          <a:p>
            <a:pPr marL="990600" lvl="1" indent="-412750" fontAlgn="auto">
              <a:spcBef>
                <a:spcPts val="0"/>
              </a:spcBef>
              <a:spcAft>
                <a:spcPts val="0"/>
              </a:spcAft>
              <a:buSzPct val="120000"/>
              <a:buFont typeface="Arial"/>
              <a:buChar char="•"/>
              <a:defRPr/>
            </a:pPr>
            <a:endParaRPr lang="en-GB" dirty="0" smtClean="0">
              <a:latin typeface="Arial" charset="0"/>
              <a:cs typeface="Arial" charset="0"/>
            </a:endParaRPr>
          </a:p>
          <a:p>
            <a:pPr marL="990600" lvl="1" indent="-412750" fontAlgn="auto">
              <a:spcBef>
                <a:spcPts val="0"/>
              </a:spcBef>
              <a:spcAft>
                <a:spcPts val="0"/>
              </a:spcAft>
              <a:buSzPct val="120000"/>
              <a:buFont typeface="Arial"/>
              <a:buChar char="•"/>
              <a:defRPr/>
            </a:pPr>
            <a:r>
              <a:rPr lang="en-GB" dirty="0" smtClean="0">
                <a:latin typeface="Arial" charset="0"/>
                <a:cs typeface="Arial" charset="0"/>
              </a:rPr>
              <a:t>Who may be taking advantage of the situation with a higher profit margin? </a:t>
            </a:r>
          </a:p>
          <a:p>
            <a:pPr marL="990600" lvl="1" indent="-412750" fontAlgn="auto">
              <a:spcBef>
                <a:spcPts val="0"/>
              </a:spcBef>
              <a:spcAft>
                <a:spcPts val="1800"/>
              </a:spcAft>
              <a:buSzPct val="120000"/>
              <a:buFont typeface="Arial"/>
              <a:buChar char="•"/>
              <a:defRPr/>
            </a:pPr>
            <a:endParaRPr lang="en-GB" dirty="0" smtClean="0">
              <a:latin typeface="Arial" charset="0"/>
              <a:cs typeface="Arial" charset="0"/>
            </a:endParaRPr>
          </a:p>
          <a:p>
            <a:pPr marL="990600" lvl="1" indent="-412750" fontAlgn="auto">
              <a:spcBef>
                <a:spcPts val="0"/>
              </a:spcBef>
              <a:spcAft>
                <a:spcPts val="1800"/>
              </a:spcAft>
              <a:buSzPct val="120000"/>
              <a:buFont typeface="Arial"/>
              <a:buChar char="•"/>
              <a:defRPr/>
            </a:pPr>
            <a:r>
              <a:rPr lang="en-GB" dirty="0" smtClean="0">
                <a:latin typeface="Arial" charset="0"/>
                <a:cs typeface="Arial" charset="0"/>
              </a:rPr>
              <a:t>Can we conclude on market integration from the map?</a:t>
            </a:r>
          </a:p>
          <a:p>
            <a:pPr marL="990600" lvl="1" indent="-412750" fontAlgn="auto">
              <a:spcBef>
                <a:spcPts val="0"/>
              </a:spcBef>
              <a:spcAft>
                <a:spcPts val="1800"/>
              </a:spcAft>
              <a:buSzPct val="120000"/>
              <a:buFont typeface="Arial"/>
              <a:buChar char="•"/>
              <a:defRPr/>
            </a:pPr>
            <a:endParaRPr lang="en-GB"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64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6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Visualising impact and issues</a:t>
            </a:r>
            <a:endParaRPr lang="en-GB" dirty="0"/>
          </a:p>
        </p:txBody>
      </p:sp>
      <p:graphicFrame>
        <p:nvGraphicFramePr>
          <p:cNvPr id="4" name="Content Placeholder 3"/>
          <p:cNvGraphicFramePr>
            <a:graphicFrameLocks noGrp="1"/>
          </p:cNvGraphicFramePr>
          <p:nvPr>
            <p:ph idx="1"/>
          </p:nvPr>
        </p:nvGraphicFramePr>
        <p:xfrm>
          <a:off x="0" y="1276757"/>
          <a:ext cx="9144000" cy="5543580"/>
        </p:xfrm>
        <a:graphic>
          <a:graphicData uri="http://schemas.openxmlformats.org/drawingml/2006/table">
            <a:tbl>
              <a:tblPr bandRow="1">
                <a:tableStyleId>{E8B1032C-EA38-4F05-BA0D-38AFFFC7BED3}</a:tableStyleId>
              </a:tblPr>
              <a:tblGrid>
                <a:gridCol w="1988439"/>
                <a:gridCol w="7155561"/>
              </a:tblGrid>
              <a:tr h="1055380">
                <a:tc>
                  <a:txBody>
                    <a:bodyPr/>
                    <a:lstStyle/>
                    <a:p>
                      <a:pPr algn="ctr"/>
                      <a:r>
                        <a:rPr lang="en-GB" sz="6000" b="1" i="1" dirty="0" smtClean="0">
                          <a:solidFill>
                            <a:srgbClr val="FF0000"/>
                          </a:solidFill>
                        </a:rPr>
                        <a:t>l</a:t>
                      </a:r>
                      <a:endParaRPr lang="en-GB" sz="6000" b="1" i="1" dirty="0">
                        <a:solidFill>
                          <a:srgbClr val="FF0000"/>
                        </a:solidFill>
                      </a:endParaRPr>
                    </a:p>
                  </a:txBody>
                  <a:tcPr anchor="ctr"/>
                </a:tc>
                <a:tc>
                  <a:txBody>
                    <a:bodyPr/>
                    <a:lstStyle/>
                    <a:p>
                      <a:r>
                        <a:rPr lang="en-GB" sz="2800" b="1" dirty="0" smtClean="0"/>
                        <a:t>Partial disruption</a:t>
                      </a:r>
                      <a:endParaRPr lang="en-GB" sz="2800" b="1" dirty="0"/>
                    </a:p>
                  </a:txBody>
                  <a:tcPr anchor="ctr"/>
                </a:tc>
              </a:tr>
              <a:tr h="1055380">
                <a:tc>
                  <a:txBody>
                    <a:bodyPr/>
                    <a:lstStyle/>
                    <a:p>
                      <a:pPr algn="ctr"/>
                      <a:r>
                        <a:rPr lang="en-GB" sz="6000" b="1" i="1" dirty="0" smtClean="0">
                          <a:solidFill>
                            <a:srgbClr val="FF0000"/>
                          </a:solidFill>
                        </a:rPr>
                        <a:t>X</a:t>
                      </a:r>
                      <a:endParaRPr lang="en-GB" sz="6000" b="1" i="1" dirty="0">
                        <a:solidFill>
                          <a:srgbClr val="FF0000"/>
                        </a:solidFill>
                      </a:endParaRPr>
                    </a:p>
                  </a:txBody>
                  <a:tcPr anchor="ctr"/>
                </a:tc>
                <a:tc>
                  <a:txBody>
                    <a:bodyPr/>
                    <a:lstStyle/>
                    <a:p>
                      <a:r>
                        <a:rPr lang="en-GB" sz="2800" b="1" dirty="0" smtClean="0"/>
                        <a:t>Significant</a:t>
                      </a:r>
                      <a:r>
                        <a:rPr lang="en-GB" sz="2800" b="1" baseline="0" dirty="0" smtClean="0"/>
                        <a:t> disruption</a:t>
                      </a:r>
                      <a:endParaRPr lang="en-GB" sz="2800" b="1" dirty="0"/>
                    </a:p>
                  </a:txBody>
                  <a:tcPr anchor="ctr"/>
                </a:tc>
              </a:tr>
              <a:tr h="11482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200" b="1" i="1" kern="1200" dirty="0" smtClean="0">
                          <a:solidFill>
                            <a:srgbClr val="FF0000"/>
                          </a:solidFill>
                          <a:latin typeface="+mn-lt"/>
                          <a:ea typeface="+mn-ea"/>
                          <a:cs typeface="+mn-cs"/>
                        </a:rPr>
                        <a:t>!</a:t>
                      </a:r>
                      <a:endParaRPr lang="en-US" sz="7200" i="1" kern="1200" dirty="0" smtClean="0">
                        <a:solidFill>
                          <a:srgbClr val="FF0000"/>
                        </a:solidFill>
                        <a:latin typeface="+mn-lt"/>
                        <a:ea typeface="+mn-ea"/>
                        <a:cs typeface="+mn-cs"/>
                      </a:endParaRPr>
                    </a:p>
                  </a:txBody>
                  <a:tcPr anchor="ctr"/>
                </a:tc>
                <a:tc>
                  <a:txBody>
                    <a:bodyPr/>
                    <a:lstStyle/>
                    <a:p>
                      <a:r>
                        <a:rPr lang="en-GB" sz="2800" b="1" dirty="0" smtClean="0"/>
                        <a:t>Critical issue</a:t>
                      </a:r>
                      <a:endParaRPr lang="en-GB" sz="2800" b="1" dirty="0"/>
                    </a:p>
                  </a:txBody>
                  <a:tcPr anchor="ctr"/>
                </a:tc>
              </a:tr>
              <a:tr h="1055380">
                <a:tc>
                  <a:txBody>
                    <a:bodyPr/>
                    <a:lstStyle/>
                    <a:p>
                      <a:pPr algn="ctr"/>
                      <a:r>
                        <a:rPr lang="en-GB" sz="4400" b="1" i="0" u="none" dirty="0" err="1" smtClean="0">
                          <a:solidFill>
                            <a:srgbClr val="FF0000"/>
                          </a:solidFill>
                          <a:latin typeface="Wingdings"/>
                          <a:ea typeface="Wingdings"/>
                          <a:cs typeface="Wingdings"/>
                        </a:rPr>
                        <a:t></a:t>
                      </a:r>
                      <a:endParaRPr lang="en-GB" sz="4400" b="1" i="0" u="none" dirty="0">
                        <a:solidFill>
                          <a:srgbClr val="FF0000"/>
                        </a:solidFill>
                      </a:endParaRPr>
                    </a:p>
                  </a:txBody>
                  <a:tcPr anchor="ctr"/>
                </a:tc>
                <a:tc>
                  <a:txBody>
                    <a:bodyPr/>
                    <a:lstStyle/>
                    <a:p>
                      <a:r>
                        <a:rPr lang="en-GB" sz="2800" b="1" dirty="0" smtClean="0"/>
                        <a:t>Increase, decrease (Price, Number, Volume)</a:t>
                      </a:r>
                      <a:endParaRPr lang="en-GB" sz="2800" b="1" dirty="0"/>
                    </a:p>
                  </a:txBody>
                  <a:tcPr anchor="ctr"/>
                </a:tc>
              </a:tr>
              <a:tr h="1148286">
                <a:tc>
                  <a:txBody>
                    <a:bodyPr/>
                    <a:lstStyle/>
                    <a:p>
                      <a:pPr algn="ctr"/>
                      <a:r>
                        <a:rPr lang="en-GB" sz="7200" b="1" i="1" dirty="0" smtClean="0">
                          <a:solidFill>
                            <a:srgbClr val="FF0000"/>
                          </a:solidFill>
                        </a:rPr>
                        <a:t>?</a:t>
                      </a:r>
                      <a:endParaRPr lang="en-GB" sz="7200" b="1" i="1" dirty="0">
                        <a:solidFill>
                          <a:srgbClr val="FF0000"/>
                        </a:solidFill>
                      </a:endParaRPr>
                    </a:p>
                  </a:txBody>
                  <a:tcPr anchor="ctr"/>
                </a:tc>
                <a:tc>
                  <a:txBody>
                    <a:bodyPr/>
                    <a:lstStyle/>
                    <a:p>
                      <a:r>
                        <a:rPr lang="en-GB" sz="2800" b="1" dirty="0" smtClean="0"/>
                        <a:t>Uncertainty; better</a:t>
                      </a:r>
                      <a:r>
                        <a:rPr lang="en-GB" sz="2800" b="1" baseline="0" dirty="0" smtClean="0"/>
                        <a:t> understanding required</a:t>
                      </a:r>
                      <a:endParaRPr lang="en-GB" sz="2800" b="1" dirty="0"/>
                    </a:p>
                  </a:txBody>
                  <a:tcPr anchor="ctr"/>
                </a:tc>
              </a:tr>
            </a:tbl>
          </a:graphicData>
        </a:graphic>
      </p:graphicFrame>
    </p:spTree>
    <p:extLst>
      <p:ext uri="{BB962C8B-B14F-4D97-AF65-F5344CB8AC3E}">
        <p14:creationId xmlns:p14="http://schemas.microsoft.com/office/powerpoint/2010/main" val="92005358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p:cNvPicPr>
            <a:picLocks noChangeAspect="1"/>
          </p:cNvPicPr>
          <p:nvPr/>
        </p:nvPicPr>
        <p:blipFill>
          <a:blip r:embed="rId3" cstate="print"/>
          <a:srcRect/>
          <a:stretch>
            <a:fillRect/>
          </a:stretch>
        </p:blipFill>
        <p:spPr bwMode="auto">
          <a:xfrm>
            <a:off x="0" y="4763"/>
            <a:ext cx="9144000" cy="675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30188" y="12700"/>
            <a:ext cx="8674100" cy="1143000"/>
          </a:xfrm>
        </p:spPr>
        <p:txBody>
          <a:bodyPr/>
          <a:lstStyle/>
          <a:p>
            <a:r>
              <a:rPr lang="en-GB" b="1" smtClean="0">
                <a:solidFill>
                  <a:srgbClr val="009900"/>
                </a:solidFill>
                <a:latin typeface="Arial" pitchFamily="34" charset="0"/>
                <a:ea typeface="ＭＳ Ｐゴシック"/>
                <a:cs typeface="ＭＳ Ｐゴシック"/>
              </a:rPr>
              <a:t>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2969690"/>
              </p:ext>
            </p:extLst>
          </p:nvPr>
        </p:nvGraphicFramePr>
        <p:xfrm>
          <a:off x="765175" y="963613"/>
          <a:ext cx="7464460" cy="5523892"/>
        </p:xfrm>
        <a:graphic>
          <a:graphicData uri="http://schemas.openxmlformats.org/drawingml/2006/table">
            <a:tbl>
              <a:tblPr firstRow="1" bandRow="1">
                <a:tableStyleId>{5C22544A-7EE6-4342-B048-85BDC9FD1C3A}</a:tableStyleId>
              </a:tblPr>
              <a:tblGrid>
                <a:gridCol w="1492892">
                  <a:extLst>
                    <a:ext uri="{9D8B030D-6E8A-4147-A177-3AD203B41FA5}">
                      <a16:colId xmlns="" xmlns:a16="http://schemas.microsoft.com/office/drawing/2014/main" val="20000"/>
                    </a:ext>
                  </a:extLst>
                </a:gridCol>
                <a:gridCol w="1492892">
                  <a:extLst>
                    <a:ext uri="{9D8B030D-6E8A-4147-A177-3AD203B41FA5}">
                      <a16:colId xmlns="" xmlns:a16="http://schemas.microsoft.com/office/drawing/2014/main" val="20001"/>
                    </a:ext>
                  </a:extLst>
                </a:gridCol>
                <a:gridCol w="1492892">
                  <a:extLst>
                    <a:ext uri="{9D8B030D-6E8A-4147-A177-3AD203B41FA5}">
                      <a16:colId xmlns="" xmlns:a16="http://schemas.microsoft.com/office/drawing/2014/main" val="20002"/>
                    </a:ext>
                  </a:extLst>
                </a:gridCol>
                <a:gridCol w="1492892">
                  <a:extLst>
                    <a:ext uri="{9D8B030D-6E8A-4147-A177-3AD203B41FA5}">
                      <a16:colId xmlns="" xmlns:a16="http://schemas.microsoft.com/office/drawing/2014/main" val="20003"/>
                    </a:ext>
                  </a:extLst>
                </a:gridCol>
                <a:gridCol w="1492892">
                  <a:extLst>
                    <a:ext uri="{9D8B030D-6E8A-4147-A177-3AD203B41FA5}">
                      <a16:colId xmlns="" xmlns:a16="http://schemas.microsoft.com/office/drawing/2014/main" val="20004"/>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GB" dirty="0" smtClean="0"/>
                        <a:t>Wednesday</a:t>
                      </a:r>
                      <a:endParaRPr lang="en-GB" dirty="0"/>
                    </a:p>
                  </a:txBody>
                  <a:tcPr/>
                </a:tc>
                <a:tc>
                  <a:txBody>
                    <a:bodyPr/>
                    <a:lstStyle/>
                    <a:p>
                      <a:r>
                        <a:rPr lang="en-US" dirty="0" smtClean="0"/>
                        <a:t>Thursday</a:t>
                      </a:r>
                      <a:endParaRPr lang="en-US" dirty="0"/>
                    </a:p>
                  </a:txBody>
                  <a:tcPr/>
                </a:tc>
                <a:extLst>
                  <a:ext uri="{0D108BD9-81ED-4DB2-BD59-A6C34878D82A}">
                    <a16:rowId xmlns="" xmlns:a16="http://schemas.microsoft.com/office/drawing/2014/main" val="10000"/>
                  </a:ext>
                </a:extLst>
              </a:tr>
              <a:tr h="370840">
                <a:tc>
                  <a:txBody>
                    <a:bodyPr/>
                    <a:lstStyle/>
                    <a:p>
                      <a:pPr algn="just">
                        <a:lnSpc>
                          <a:spcPct val="115000"/>
                        </a:lnSpc>
                        <a:spcAft>
                          <a:spcPts val="0"/>
                        </a:spcAft>
                      </a:pPr>
                      <a:r>
                        <a:rPr lang="en-GB" sz="1400" dirty="0" smtClean="0">
                          <a:latin typeface="+mn-lt"/>
                          <a:ea typeface="Calibri"/>
                          <a:cs typeface="Times New Roman"/>
                        </a:rPr>
                        <a:t>Introduction and expectations </a:t>
                      </a:r>
                    </a:p>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r>
                        <a:rPr lang="en-GB" sz="1400" dirty="0" smtClean="0">
                          <a:latin typeface="+mn-lt"/>
                          <a:ea typeface="Calibri"/>
                          <a:cs typeface="Times New Roman"/>
                        </a:rPr>
                        <a:t>Scenario,</a:t>
                      </a:r>
                      <a:r>
                        <a:rPr lang="en-GB" sz="1400" baseline="0" dirty="0" smtClean="0">
                          <a:latin typeface="+mn-lt"/>
                          <a:ea typeface="Calibri"/>
                          <a:cs typeface="Times New Roman"/>
                        </a:rPr>
                        <a:t> situation analysis and response intentions</a:t>
                      </a:r>
                      <a:endParaRPr lang="en-GB" sz="1400" dirty="0" smtClean="0">
                        <a:latin typeface="+mn-lt"/>
                        <a:ea typeface="Calibri"/>
                        <a:cs typeface="Times New Roman"/>
                      </a:endParaRPr>
                    </a:p>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Gap analysis</a:t>
                      </a:r>
                    </a:p>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a:latin typeface="Calibri"/>
                          <a:ea typeface="Calibri"/>
                          <a:cs typeface="Times New Roman"/>
                        </a:rPr>
                        <a:t>Data collection</a:t>
                      </a:r>
                    </a:p>
                  </a:txBody>
                  <a:tcPr marL="68580" marR="68580" marT="0" marB="0"/>
                </a:tc>
                <a:extLst>
                  <a:ext uri="{0D108BD9-81ED-4DB2-BD59-A6C34878D82A}">
                    <a16:rowId xmlns="" xmlns:a16="http://schemas.microsoft.com/office/drawing/2014/main" val="10001"/>
                  </a:ext>
                </a:extLst>
              </a:tr>
              <a:tr h="370840">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Different response options in humanitarian response </a:t>
                      </a:r>
                    </a:p>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Selecting target population and critical markets</a:t>
                      </a:r>
                    </a:p>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Key analytical questions</a:t>
                      </a:r>
                    </a:p>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endParaRPr lang="en-GB" sz="1400" dirty="0">
                        <a:latin typeface="Calibri"/>
                        <a:ea typeface="Calibri"/>
                        <a:cs typeface="Times New Roman"/>
                      </a:endParaRPr>
                    </a:p>
                    <a:p>
                      <a:pPr algn="just">
                        <a:lnSpc>
                          <a:spcPct val="115000"/>
                        </a:lnSpc>
                        <a:spcAft>
                          <a:spcPts val="0"/>
                        </a:spcAft>
                      </a:pPr>
                      <a:r>
                        <a:rPr lang="en-GB" sz="1400" dirty="0">
                          <a:latin typeface="Calibri"/>
                          <a:ea typeface="Calibri"/>
                          <a:cs typeface="Times New Roman"/>
                        </a:rPr>
                        <a:t>Market analysis</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a:latin typeface="Calibri"/>
                          <a:ea typeface="Calibri"/>
                          <a:cs typeface="Times New Roman"/>
                        </a:rPr>
                        <a:t>Data collection</a:t>
                      </a:r>
                    </a:p>
                  </a:txBody>
                  <a:tcPr marL="68580" marR="68580" marT="0" marB="0"/>
                </a:tc>
                <a:extLst>
                  <a:ext uri="{0D108BD9-81ED-4DB2-BD59-A6C34878D82A}">
                    <a16:rowId xmlns="" xmlns:a16="http://schemas.microsoft.com/office/drawing/2014/main" val="10002"/>
                  </a:ext>
                </a:extLst>
              </a:tr>
              <a:tr h="370840">
                <a:tc>
                  <a:txBody>
                    <a:bodyPr/>
                    <a:lstStyle/>
                    <a:p>
                      <a:pPr algn="just">
                        <a:lnSpc>
                          <a:spcPct val="115000"/>
                        </a:lnSpc>
                        <a:spcAft>
                          <a:spcPts val="0"/>
                        </a:spcAft>
                      </a:pPr>
                      <a:r>
                        <a:rPr lang="en-GB" sz="1400">
                          <a:latin typeface="Calibri"/>
                          <a:ea typeface="Calibri"/>
                          <a:cs typeface="Times New Roman"/>
                        </a:rPr>
                        <a:t>LUNCH</a:t>
                      </a:r>
                    </a:p>
                  </a:txBody>
                  <a:tcPr marL="68580" marR="68580" marT="0" marB="0"/>
                </a:tc>
                <a:tc>
                  <a:txBody>
                    <a:bodyPr/>
                    <a:lstStyle/>
                    <a:p>
                      <a:pPr algn="just">
                        <a:lnSpc>
                          <a:spcPct val="115000"/>
                        </a:lnSpc>
                        <a:spcAft>
                          <a:spcPts val="0"/>
                        </a:spcAft>
                      </a:pPr>
                      <a:r>
                        <a:rPr lang="en-GB" sz="1400">
                          <a:latin typeface="Calibri"/>
                          <a:ea typeface="Calibri"/>
                          <a:cs typeface="Times New Roman"/>
                        </a:rPr>
                        <a:t>LUNCH</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LUNCH</a:t>
                      </a:r>
                    </a:p>
                  </a:txBody>
                  <a:tcPr marL="68580" marR="68580" marT="0" marB="0"/>
                </a:tc>
                <a:tc>
                  <a:txBody>
                    <a:bodyPr/>
                    <a:lstStyle/>
                    <a:p>
                      <a:pPr algn="just">
                        <a:lnSpc>
                          <a:spcPct val="115000"/>
                        </a:lnSpc>
                        <a:spcAft>
                          <a:spcPts val="0"/>
                        </a:spcAft>
                      </a:pPr>
                      <a:r>
                        <a:rPr lang="en-GB" sz="1400">
                          <a:latin typeface="Calibri"/>
                          <a:ea typeface="Calibri"/>
                          <a:cs typeface="Times New Roman"/>
                        </a:rPr>
                        <a:t>LUNCH</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LUNCH</a:t>
                      </a:r>
                    </a:p>
                  </a:txBody>
                  <a:tcPr marL="68580" marR="68580" marT="0" marB="0"/>
                </a:tc>
                <a:extLst>
                  <a:ext uri="{0D108BD9-81ED-4DB2-BD59-A6C34878D82A}">
                    <a16:rowId xmlns="" xmlns:a16="http://schemas.microsoft.com/office/drawing/2014/main" val="10003"/>
                  </a:ext>
                </a:extLst>
              </a:tr>
              <a:tr h="1101752">
                <a:tc>
                  <a:txBody>
                    <a:bodyPr/>
                    <a:lstStyle/>
                    <a:p>
                      <a:pPr algn="just">
                        <a:lnSpc>
                          <a:spcPct val="115000"/>
                        </a:lnSpc>
                        <a:spcAft>
                          <a:spcPts val="0"/>
                        </a:spcAft>
                      </a:pPr>
                      <a:r>
                        <a:rPr lang="en-GB" sz="1400" dirty="0">
                          <a:latin typeface="Calibri"/>
                          <a:ea typeface="Calibri"/>
                          <a:cs typeface="Times New Roman"/>
                        </a:rPr>
                        <a:t>Continuation...</a:t>
                      </a:r>
                    </a:p>
                  </a:txBody>
                  <a:tcPr marL="68580" marR="68580"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Baseline mapping</a:t>
                      </a:r>
                    </a:p>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r>
                        <a:rPr lang="en-GB" sz="1400" dirty="0" smtClean="0">
                          <a:latin typeface="Calibri"/>
                          <a:ea typeface="Calibri"/>
                          <a:cs typeface="Times New Roman"/>
                        </a:rPr>
                        <a:t>Response </a:t>
                      </a:r>
                      <a:r>
                        <a:rPr lang="en-GB" sz="1400" dirty="0">
                          <a:latin typeface="Calibri"/>
                          <a:ea typeface="Calibri"/>
                          <a:cs typeface="Times New Roman"/>
                        </a:rPr>
                        <a:t>analysis and response options: first hypothesis</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extLst>
                  <a:ext uri="{0D108BD9-81ED-4DB2-BD59-A6C34878D82A}">
                    <a16:rowId xmlns="" xmlns:a16="http://schemas.microsoft.com/office/drawing/2014/main" val="10004"/>
                  </a:ext>
                </a:extLst>
              </a:tr>
              <a:tr h="370840">
                <a:tc>
                  <a:txBody>
                    <a:bodyPr/>
                    <a:lstStyle/>
                    <a:p>
                      <a:pPr algn="just">
                        <a:lnSpc>
                          <a:spcPct val="115000"/>
                        </a:lnSpc>
                        <a:spcAft>
                          <a:spcPts val="0"/>
                        </a:spcAft>
                      </a:pPr>
                      <a:r>
                        <a:rPr lang="en-GB" sz="1400" dirty="0">
                          <a:latin typeface="Calibri"/>
                          <a:ea typeface="Calibri"/>
                          <a:cs typeface="Times New Roman"/>
                        </a:rPr>
                        <a:t>Market analysis in humanitarian response</a:t>
                      </a:r>
                    </a:p>
                  </a:txBody>
                  <a:tcPr marL="68580" marR="68580" marT="0" marB="0"/>
                </a:tc>
                <a:tc>
                  <a:txBody>
                    <a:bodyPr/>
                    <a:lstStyle/>
                    <a:p>
                      <a:pPr algn="just">
                        <a:lnSpc>
                          <a:spcPct val="115000"/>
                        </a:lnSpc>
                        <a:spcAft>
                          <a:spcPts val="0"/>
                        </a:spcAft>
                      </a:pPr>
                      <a:r>
                        <a:rPr lang="en-GB" sz="1400" dirty="0" smtClean="0">
                          <a:latin typeface="Calibri"/>
                          <a:ea typeface="Calibri"/>
                          <a:cs typeface="Times New Roman"/>
                        </a:rPr>
                        <a:t>Emergency mapping</a:t>
                      </a: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r>
                        <a:rPr lang="en-GB" sz="1400">
                          <a:latin typeface="Calibri"/>
                          <a:ea typeface="Calibri"/>
                          <a:cs typeface="Times New Roman"/>
                        </a:rPr>
                        <a:t>Field work preparation</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Analysis of data collected during the day</a:t>
                      </a:r>
                    </a:p>
                  </a:txBody>
                  <a:tcPr marL="68580" marR="68580"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Analysis of data collected during the day</a:t>
                      </a:r>
                    </a:p>
                    <a:p>
                      <a:pPr algn="just">
                        <a:lnSpc>
                          <a:spcPct val="115000"/>
                        </a:lnSpc>
                        <a:spcAft>
                          <a:spcPts val="0"/>
                        </a:spcAft>
                      </a:pPr>
                      <a:endParaRPr lang="en-GB" sz="1400" dirty="0">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bl>
          </a:graphicData>
        </a:graphic>
      </p:graphicFrame>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304800" y="914400"/>
            <a:ext cx="8534400" cy="4648200"/>
          </a:xfrm>
        </p:spPr>
        <p:txBody>
          <a:bodyPr/>
          <a:lstStyle/>
          <a:p>
            <a:pPr marL="0" indent="0" algn="ctr">
              <a:buFont typeface="Arial" pitchFamily="34" charset="0"/>
              <a:buNone/>
            </a:pPr>
            <a:r>
              <a:rPr lang="en-GB" sz="8800" b="1" dirty="0" smtClean="0">
                <a:solidFill>
                  <a:srgbClr val="FFFFFF"/>
                </a:solidFill>
                <a:ea typeface="ＭＳ Ｐゴシック"/>
                <a:cs typeface="ＭＳ Ｐゴシック"/>
              </a:rPr>
              <a:t>Gap Analysis</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147459" name="Content Placeholder 2"/>
          <p:cNvSpPr>
            <a:spLocks noGrp="1"/>
          </p:cNvSpPr>
          <p:nvPr>
            <p:ph idx="1"/>
          </p:nvPr>
        </p:nvSpPr>
        <p:spPr>
          <a:xfrm>
            <a:off x="250825" y="1447800"/>
            <a:ext cx="8534400" cy="5029200"/>
          </a:xfrm>
        </p:spPr>
        <p:txBody>
          <a:bodyPr/>
          <a:lstStyle/>
          <a:p>
            <a:pPr>
              <a:buFont typeface="Arial" pitchFamily="34" charset="0"/>
              <a:buNone/>
            </a:pPr>
            <a:r>
              <a:rPr lang="en-GB" b="1" dirty="0" smtClean="0"/>
              <a:t>By the end of the session, participants will be able to:</a:t>
            </a:r>
          </a:p>
          <a:p>
            <a:r>
              <a:rPr lang="en-GB" dirty="0" smtClean="0"/>
              <a:t>Understand the concept of </a:t>
            </a:r>
            <a:r>
              <a:rPr lang="en-GB" smtClean="0"/>
              <a:t>gap analysis</a:t>
            </a:r>
            <a:endParaRPr lang="en-GB" dirty="0" smtClean="0"/>
          </a:p>
          <a:p>
            <a:r>
              <a:rPr lang="en-GB" dirty="0" smtClean="0"/>
              <a:t>Carry out gap analysis</a:t>
            </a:r>
          </a:p>
          <a:p>
            <a:r>
              <a:rPr lang="en-GB" dirty="0" smtClean="0"/>
              <a:t>Anticipate direct and indirect market response options in assessment planning (think broadly!)</a:t>
            </a:r>
            <a:endParaRPr lang="en-GB" dirty="0" smtClean="0">
              <a:solidFill>
                <a:srgbClr val="FF0000"/>
              </a:solidFill>
            </a:endParaRPr>
          </a:p>
          <a:p>
            <a:pPr>
              <a:buFont typeface="Arial" pitchFamily="34" charset="0"/>
              <a:buNone/>
            </a:pPr>
            <a:endParaRPr lang="en-GB" dirty="0"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3363" y="1125538"/>
            <a:ext cx="8659812" cy="5195887"/>
          </a:xfrm>
          <a:prstGeom prst="rect">
            <a:avLst/>
          </a:prstGeom>
          <a:solidFill>
            <a:schemeClr val="bg1"/>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en-US">
              <a:solidFill>
                <a:schemeClr val="lt1"/>
              </a:solidFill>
              <a:latin typeface="+mn-lt"/>
              <a:cs typeface="+mn-cs"/>
            </a:endParaRPr>
          </a:p>
        </p:txBody>
      </p:sp>
      <p:cxnSp>
        <p:nvCxnSpPr>
          <p:cNvPr id="5" name="Straight Connector 4"/>
          <p:cNvCxnSpPr>
            <a:cxnSpLocks noChangeShapeType="1"/>
          </p:cNvCxnSpPr>
          <p:nvPr/>
        </p:nvCxnSpPr>
        <p:spPr bwMode="auto">
          <a:xfrm flipV="1">
            <a:off x="3233738" y="5256213"/>
            <a:ext cx="1423987" cy="142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6" name="Straight Connector 5"/>
          <p:cNvCxnSpPr>
            <a:cxnSpLocks noChangeShapeType="1"/>
          </p:cNvCxnSpPr>
          <p:nvPr/>
        </p:nvCxnSpPr>
        <p:spPr bwMode="auto">
          <a:xfrm>
            <a:off x="3979863" y="3368675"/>
            <a:ext cx="1609725" cy="0"/>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cxnSp>
        <p:nvCxnSpPr>
          <p:cNvPr id="7" name="Straight Connector 6"/>
          <p:cNvCxnSpPr>
            <a:cxnSpLocks noChangeShapeType="1"/>
          </p:cNvCxnSpPr>
          <p:nvPr/>
        </p:nvCxnSpPr>
        <p:spPr bwMode="auto">
          <a:xfrm>
            <a:off x="3952875" y="2501900"/>
            <a:ext cx="1606550" cy="14288"/>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8" name="Straight Connector 7"/>
          <p:cNvCxnSpPr>
            <a:cxnSpLocks noChangeShapeType="1"/>
          </p:cNvCxnSpPr>
          <p:nvPr/>
        </p:nvCxnSpPr>
        <p:spPr bwMode="auto">
          <a:xfrm flipV="1">
            <a:off x="3979863" y="1838325"/>
            <a:ext cx="1595437" cy="15875"/>
          </a:xfrm>
          <a:prstGeom prst="line">
            <a:avLst/>
          </a:prstGeom>
          <a:noFill/>
          <a:ln w="25400">
            <a:solidFill>
              <a:srgbClr val="9BBB59"/>
            </a:solidFill>
            <a:round/>
            <a:headEnd/>
            <a:tailEnd/>
          </a:ln>
          <a:effectLst>
            <a:outerShdw blurRad="63500" dist="20000" dir="5400000" rotWithShape="0">
              <a:srgbClr val="000000">
                <a:alpha val="37999"/>
              </a:srgbClr>
            </a:outerShdw>
          </a:effectLst>
        </p:spPr>
      </p:cxnSp>
      <p:sp>
        <p:nvSpPr>
          <p:cNvPr id="148489" name="TextBox 19"/>
          <p:cNvSpPr txBox="1">
            <a:spLocks noChangeArrowheads="1"/>
          </p:cNvSpPr>
          <p:nvPr/>
        </p:nvSpPr>
        <p:spPr bwMode="auto">
          <a:xfrm>
            <a:off x="5575355" y="1613914"/>
            <a:ext cx="3204423" cy="687307"/>
          </a:xfrm>
          <a:prstGeom prst="rect">
            <a:avLst/>
          </a:prstGeom>
          <a:noFill/>
          <a:ln w="9525">
            <a:noFill/>
            <a:miter lim="800000"/>
            <a:headEnd/>
            <a:tailEnd/>
          </a:ln>
        </p:spPr>
        <p:txBody>
          <a:bodyPr>
            <a:spAutoFit/>
          </a:bodyPr>
          <a:lstStyle/>
          <a:p>
            <a:pPr defTabSz="457200"/>
            <a:r>
              <a:rPr lang="en-US" sz="2000" b="1" dirty="0">
                <a:latin typeface="Calibri" pitchFamily="34" charset="0"/>
                <a:cs typeface="Arial" pitchFamily="34" charset="0"/>
              </a:rPr>
              <a:t>EXPANDABILITY post-emergency</a:t>
            </a:r>
          </a:p>
        </p:txBody>
      </p:sp>
      <p:sp>
        <p:nvSpPr>
          <p:cNvPr id="148490" name="TextBox 20"/>
          <p:cNvSpPr txBox="1">
            <a:spLocks noChangeArrowheads="1"/>
          </p:cNvSpPr>
          <p:nvPr/>
        </p:nvSpPr>
        <p:spPr bwMode="auto">
          <a:xfrm>
            <a:off x="5589240" y="2375340"/>
            <a:ext cx="2016458" cy="388478"/>
          </a:xfrm>
          <a:prstGeom prst="rect">
            <a:avLst/>
          </a:prstGeom>
          <a:noFill/>
          <a:ln w="9525">
            <a:noFill/>
            <a:miter lim="800000"/>
            <a:headEnd/>
            <a:tailEnd/>
          </a:ln>
        </p:spPr>
        <p:txBody>
          <a:bodyPr>
            <a:spAutoFit/>
          </a:bodyPr>
          <a:lstStyle/>
          <a:p>
            <a:pPr defTabSz="457200"/>
            <a:r>
              <a:rPr lang="en-US" sz="2000" b="1" dirty="0">
                <a:latin typeface="Calibri" pitchFamily="34" charset="0"/>
                <a:cs typeface="Arial" pitchFamily="34" charset="0"/>
              </a:rPr>
              <a:t>BASELINE</a:t>
            </a:r>
          </a:p>
        </p:txBody>
      </p:sp>
      <p:sp>
        <p:nvSpPr>
          <p:cNvPr id="148491" name="TextBox 21"/>
          <p:cNvSpPr txBox="1">
            <a:spLocks noChangeArrowheads="1"/>
          </p:cNvSpPr>
          <p:nvPr/>
        </p:nvSpPr>
        <p:spPr bwMode="auto">
          <a:xfrm>
            <a:off x="5709531" y="3227803"/>
            <a:ext cx="2018000" cy="388478"/>
          </a:xfrm>
          <a:prstGeom prst="rect">
            <a:avLst/>
          </a:prstGeom>
          <a:noFill/>
          <a:ln w="9525">
            <a:noFill/>
            <a:miter lim="800000"/>
            <a:headEnd/>
            <a:tailEnd/>
          </a:ln>
        </p:spPr>
        <p:txBody>
          <a:bodyPr>
            <a:spAutoFit/>
          </a:bodyPr>
          <a:lstStyle/>
          <a:p>
            <a:pPr defTabSz="457200"/>
            <a:r>
              <a:rPr lang="en-US" sz="2000" b="1" dirty="0">
                <a:latin typeface="Calibri" pitchFamily="34" charset="0"/>
                <a:cs typeface="Arial" pitchFamily="34" charset="0"/>
              </a:rPr>
              <a:t>EMERGENCY</a:t>
            </a:r>
          </a:p>
        </p:txBody>
      </p:sp>
      <p:sp>
        <p:nvSpPr>
          <p:cNvPr id="12" name="Up-Down Arrow 11"/>
          <p:cNvSpPr>
            <a:spLocks noChangeArrowheads="1"/>
          </p:cNvSpPr>
          <p:nvPr/>
        </p:nvSpPr>
        <p:spPr bwMode="auto">
          <a:xfrm>
            <a:off x="460375" y="2039938"/>
            <a:ext cx="733425" cy="1330325"/>
          </a:xfrm>
          <a:prstGeom prst="upDownArrow">
            <a:avLst>
              <a:gd name="adj1" fmla="val 50000"/>
              <a:gd name="adj2" fmla="val 50004"/>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en-US">
              <a:solidFill>
                <a:schemeClr val="lt1"/>
              </a:solidFill>
              <a:latin typeface="+mn-lt"/>
              <a:cs typeface="+mn-cs"/>
            </a:endParaRPr>
          </a:p>
        </p:txBody>
      </p:sp>
      <p:sp>
        <p:nvSpPr>
          <p:cNvPr id="148493" name="TextBox 24"/>
          <p:cNvSpPr txBox="1">
            <a:spLocks noChangeArrowheads="1"/>
          </p:cNvSpPr>
          <p:nvPr/>
        </p:nvSpPr>
        <p:spPr bwMode="auto">
          <a:xfrm>
            <a:off x="251009" y="1200279"/>
            <a:ext cx="1315249" cy="687307"/>
          </a:xfrm>
          <a:prstGeom prst="rect">
            <a:avLst/>
          </a:prstGeom>
          <a:noFill/>
          <a:ln w="9525">
            <a:noFill/>
            <a:miter lim="800000"/>
            <a:headEnd/>
            <a:tailEnd/>
          </a:ln>
        </p:spPr>
        <p:txBody>
          <a:bodyPr>
            <a:spAutoFit/>
          </a:bodyPr>
          <a:lstStyle/>
          <a:p>
            <a:pPr algn="ctr" defTabSz="457200"/>
            <a:r>
              <a:rPr lang="en-US" sz="2000" b="1">
                <a:latin typeface="Calibri" pitchFamily="34" charset="0"/>
                <a:cs typeface="Arial" pitchFamily="34" charset="0"/>
              </a:rPr>
              <a:t>Support to market</a:t>
            </a:r>
          </a:p>
        </p:txBody>
      </p:sp>
      <p:sp>
        <p:nvSpPr>
          <p:cNvPr id="14" name="Up Arrow 13"/>
          <p:cNvSpPr>
            <a:spLocks noChangeArrowheads="1"/>
          </p:cNvSpPr>
          <p:nvPr/>
        </p:nvSpPr>
        <p:spPr bwMode="auto">
          <a:xfrm>
            <a:off x="1581150" y="2039938"/>
            <a:ext cx="760413" cy="3225800"/>
          </a:xfrm>
          <a:prstGeom prst="upArrow">
            <a:avLst>
              <a:gd name="adj1" fmla="val 50000"/>
              <a:gd name="adj2" fmla="val 50002"/>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fontAlgn="auto">
              <a:spcBef>
                <a:spcPts val="0"/>
              </a:spcBef>
              <a:spcAft>
                <a:spcPts val="0"/>
              </a:spcAft>
              <a:defRPr/>
            </a:pPr>
            <a:endParaRPr lang="en-US">
              <a:solidFill>
                <a:schemeClr val="lt1"/>
              </a:solidFill>
              <a:latin typeface="+mn-lt"/>
              <a:cs typeface="+mn-cs"/>
            </a:endParaRPr>
          </a:p>
        </p:txBody>
      </p:sp>
      <p:sp>
        <p:nvSpPr>
          <p:cNvPr id="148495" name="TextBox 26"/>
          <p:cNvSpPr txBox="1">
            <a:spLocks noChangeArrowheads="1"/>
          </p:cNvSpPr>
          <p:nvPr/>
        </p:nvSpPr>
        <p:spPr bwMode="auto">
          <a:xfrm>
            <a:off x="1321818" y="1211622"/>
            <a:ext cx="1234251" cy="687307"/>
          </a:xfrm>
          <a:prstGeom prst="rect">
            <a:avLst/>
          </a:prstGeom>
          <a:noFill/>
          <a:ln w="9525">
            <a:noFill/>
            <a:miter lim="800000"/>
            <a:headEnd/>
            <a:tailEnd/>
          </a:ln>
        </p:spPr>
        <p:txBody>
          <a:bodyPr>
            <a:spAutoFit/>
          </a:bodyPr>
          <a:lstStyle/>
          <a:p>
            <a:pPr algn="ctr" defTabSz="457200"/>
            <a:r>
              <a:rPr lang="en-US" sz="2000" b="1" dirty="0">
                <a:latin typeface="Calibri" pitchFamily="34" charset="0"/>
                <a:cs typeface="Arial" pitchFamily="34" charset="0"/>
              </a:rPr>
              <a:t>HH’s NEEDS</a:t>
            </a:r>
          </a:p>
        </p:txBody>
      </p:sp>
      <p:cxnSp>
        <p:nvCxnSpPr>
          <p:cNvPr id="16" name="Straight Arrow Connector 15"/>
          <p:cNvCxnSpPr>
            <a:cxnSpLocks noChangeShapeType="1"/>
          </p:cNvCxnSpPr>
          <p:nvPr/>
        </p:nvCxnSpPr>
        <p:spPr bwMode="auto">
          <a:xfrm>
            <a:off x="3965575" y="1268413"/>
            <a:ext cx="0" cy="4002087"/>
          </a:xfrm>
          <a:prstGeom prst="straightConnector1">
            <a:avLst/>
          </a:prstGeom>
          <a:noFill/>
          <a:ln w="25400">
            <a:solidFill>
              <a:schemeClr val="tx1"/>
            </a:solidFill>
            <a:round/>
            <a:headEnd type="triangle" w="med" len="med"/>
            <a:tailEnd/>
          </a:ln>
          <a:effectLst>
            <a:outerShdw blurRad="63500" dist="20000" dir="5400000" rotWithShape="0">
              <a:srgbClr val="000000">
                <a:alpha val="37999"/>
              </a:srgbClr>
            </a:outerShdw>
          </a:effectLst>
        </p:spPr>
      </p:cxnSp>
      <p:cxnSp>
        <p:nvCxnSpPr>
          <p:cNvPr id="17" name="Straight Connector 16"/>
          <p:cNvCxnSpPr>
            <a:cxnSpLocks noChangeShapeType="1"/>
          </p:cNvCxnSpPr>
          <p:nvPr/>
        </p:nvCxnSpPr>
        <p:spPr bwMode="auto">
          <a:xfrm>
            <a:off x="2359025" y="2044700"/>
            <a:ext cx="1606550" cy="0"/>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sp>
        <p:nvSpPr>
          <p:cNvPr id="148483" name="TextBox 19"/>
          <p:cNvSpPr txBox="1">
            <a:spLocks noChangeArrowheads="1"/>
          </p:cNvSpPr>
          <p:nvPr/>
        </p:nvSpPr>
        <p:spPr bwMode="auto">
          <a:xfrm>
            <a:off x="395288" y="260350"/>
            <a:ext cx="8497887" cy="769938"/>
          </a:xfrm>
          <a:prstGeom prst="rect">
            <a:avLst/>
          </a:prstGeom>
          <a:noFill/>
          <a:ln w="9525">
            <a:noFill/>
            <a:miter lim="800000"/>
            <a:headEnd/>
            <a:tailEnd/>
          </a:ln>
        </p:spPr>
        <p:txBody>
          <a:bodyPr>
            <a:spAutoFit/>
          </a:bodyPr>
          <a:lstStyle/>
          <a:p>
            <a:pPr algn="ctr"/>
            <a:r>
              <a:rPr lang="en-GB" sz="4400" b="1">
                <a:solidFill>
                  <a:srgbClr val="009900"/>
                </a:solidFill>
                <a:latin typeface="Calibri" pitchFamily="34" charset="0"/>
              </a:rPr>
              <a:t>Market Capacity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4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4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84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84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8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p:bldP spid="148490" grpId="0"/>
      <p:bldP spid="148491" grpId="0"/>
      <p:bldP spid="12" grpId="0" animBg="1"/>
      <p:bldP spid="148493" grpId="0"/>
      <p:bldP spid="14" grpId="0" animBg="1"/>
      <p:bldP spid="14849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Box 19"/>
          <p:cNvSpPr txBox="1">
            <a:spLocks noChangeArrowheads="1"/>
          </p:cNvSpPr>
          <p:nvPr/>
        </p:nvSpPr>
        <p:spPr bwMode="auto">
          <a:xfrm>
            <a:off x="395288" y="260350"/>
            <a:ext cx="8497887" cy="769938"/>
          </a:xfrm>
          <a:prstGeom prst="rect">
            <a:avLst/>
          </a:prstGeom>
          <a:noFill/>
          <a:ln w="9525">
            <a:noFill/>
            <a:miter lim="800000"/>
            <a:headEnd/>
            <a:tailEnd/>
          </a:ln>
        </p:spPr>
        <p:txBody>
          <a:bodyPr>
            <a:spAutoFit/>
          </a:bodyPr>
          <a:lstStyle/>
          <a:p>
            <a:pPr algn="ctr"/>
            <a:r>
              <a:rPr lang="en-GB" sz="4400" b="1" dirty="0">
                <a:solidFill>
                  <a:srgbClr val="009900"/>
                </a:solidFill>
                <a:latin typeface="Calibri" pitchFamily="34" charset="0"/>
              </a:rPr>
              <a:t>Market Capacity and Expandability</a:t>
            </a:r>
          </a:p>
        </p:txBody>
      </p:sp>
      <p:cxnSp>
        <p:nvCxnSpPr>
          <p:cNvPr id="19" name="Straight Connector 18"/>
          <p:cNvCxnSpPr>
            <a:cxnSpLocks noChangeShapeType="1"/>
          </p:cNvCxnSpPr>
          <p:nvPr/>
        </p:nvCxnSpPr>
        <p:spPr bwMode="auto">
          <a:xfrm flipV="1">
            <a:off x="3536950" y="5851525"/>
            <a:ext cx="1465263" cy="142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21" name="Straight Connector 20"/>
          <p:cNvCxnSpPr>
            <a:cxnSpLocks noChangeShapeType="1"/>
          </p:cNvCxnSpPr>
          <p:nvPr/>
        </p:nvCxnSpPr>
        <p:spPr bwMode="auto">
          <a:xfrm flipV="1">
            <a:off x="2682875" y="3297238"/>
            <a:ext cx="3198813" cy="1587"/>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cxnSp>
        <p:nvCxnSpPr>
          <p:cNvPr id="22" name="Straight Connector 21"/>
          <p:cNvCxnSpPr>
            <a:cxnSpLocks noChangeShapeType="1"/>
          </p:cNvCxnSpPr>
          <p:nvPr/>
        </p:nvCxnSpPr>
        <p:spPr bwMode="auto">
          <a:xfrm flipV="1">
            <a:off x="4267200" y="2409825"/>
            <a:ext cx="1641475" cy="15875"/>
          </a:xfrm>
          <a:prstGeom prst="line">
            <a:avLst/>
          </a:prstGeom>
          <a:noFill/>
          <a:ln w="25400">
            <a:solidFill>
              <a:srgbClr val="9BBB59"/>
            </a:solidFill>
            <a:round/>
            <a:headEnd/>
            <a:tailEnd/>
          </a:ln>
          <a:effectLst>
            <a:outerShdw blurRad="63500" dist="20000" dir="5400000" rotWithShape="0">
              <a:srgbClr val="000000">
                <a:alpha val="37999"/>
              </a:srgbClr>
            </a:outerShdw>
          </a:effectLst>
        </p:spPr>
      </p:cxnSp>
      <p:sp>
        <p:nvSpPr>
          <p:cNvPr id="149511" name="TextBox 19"/>
          <p:cNvSpPr txBox="1">
            <a:spLocks noChangeArrowheads="1"/>
          </p:cNvSpPr>
          <p:nvPr/>
        </p:nvSpPr>
        <p:spPr bwMode="auto">
          <a:xfrm>
            <a:off x="5419058" y="2068896"/>
            <a:ext cx="3297223" cy="350149"/>
          </a:xfrm>
          <a:prstGeom prst="rect">
            <a:avLst/>
          </a:prstGeom>
          <a:noFill/>
          <a:ln w="9525">
            <a:noFill/>
            <a:miter lim="800000"/>
            <a:headEnd/>
            <a:tailEnd/>
          </a:ln>
        </p:spPr>
        <p:txBody>
          <a:bodyPr>
            <a:spAutoFit/>
          </a:bodyPr>
          <a:lstStyle/>
          <a:p>
            <a:r>
              <a:rPr lang="en-US">
                <a:latin typeface="Calibri" pitchFamily="34" charset="0"/>
              </a:rPr>
              <a:t>EXPANDABILITY post-emergency</a:t>
            </a:r>
          </a:p>
        </p:txBody>
      </p:sp>
      <p:sp>
        <p:nvSpPr>
          <p:cNvPr id="149512" name="TextBox 20"/>
          <p:cNvSpPr txBox="1">
            <a:spLocks noChangeArrowheads="1"/>
          </p:cNvSpPr>
          <p:nvPr/>
        </p:nvSpPr>
        <p:spPr bwMode="auto">
          <a:xfrm>
            <a:off x="5851104" y="3024648"/>
            <a:ext cx="2074854" cy="350676"/>
          </a:xfrm>
          <a:prstGeom prst="rect">
            <a:avLst/>
          </a:prstGeom>
          <a:noFill/>
          <a:ln w="9525">
            <a:noFill/>
            <a:miter lim="800000"/>
            <a:headEnd/>
            <a:tailEnd/>
          </a:ln>
        </p:spPr>
        <p:txBody>
          <a:bodyPr>
            <a:spAutoFit/>
          </a:bodyPr>
          <a:lstStyle/>
          <a:p>
            <a:r>
              <a:rPr lang="en-US">
                <a:latin typeface="Calibri" pitchFamily="34" charset="0"/>
              </a:rPr>
              <a:t>BASELINE</a:t>
            </a:r>
          </a:p>
        </p:txBody>
      </p:sp>
      <p:sp>
        <p:nvSpPr>
          <p:cNvPr id="149513" name="TextBox 21"/>
          <p:cNvSpPr txBox="1">
            <a:spLocks noChangeArrowheads="1"/>
          </p:cNvSpPr>
          <p:nvPr/>
        </p:nvSpPr>
        <p:spPr bwMode="auto">
          <a:xfrm>
            <a:off x="4770988" y="4185203"/>
            <a:ext cx="2076441" cy="350675"/>
          </a:xfrm>
          <a:prstGeom prst="rect">
            <a:avLst/>
          </a:prstGeom>
          <a:noFill/>
          <a:ln w="9525">
            <a:noFill/>
            <a:miter lim="800000"/>
            <a:headEnd/>
            <a:tailEnd/>
          </a:ln>
        </p:spPr>
        <p:txBody>
          <a:bodyPr>
            <a:spAutoFit/>
          </a:bodyPr>
          <a:lstStyle/>
          <a:p>
            <a:r>
              <a:rPr lang="en-US">
                <a:solidFill>
                  <a:srgbClr val="C00000"/>
                </a:solidFill>
                <a:latin typeface="Calibri" pitchFamily="34" charset="0"/>
              </a:rPr>
              <a:t>EMERGENCY</a:t>
            </a:r>
          </a:p>
        </p:txBody>
      </p:sp>
      <p:sp>
        <p:nvSpPr>
          <p:cNvPr id="26" name="Up-Down Arrow 25"/>
          <p:cNvSpPr>
            <a:spLocks noChangeArrowheads="1"/>
          </p:cNvSpPr>
          <p:nvPr/>
        </p:nvSpPr>
        <p:spPr bwMode="auto">
          <a:xfrm>
            <a:off x="6859588" y="2751138"/>
            <a:ext cx="754062" cy="1293812"/>
          </a:xfrm>
          <a:prstGeom prst="upDownArrow">
            <a:avLst>
              <a:gd name="adj1" fmla="val 50000"/>
              <a:gd name="adj2" fmla="val 49999"/>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solidFill>
                <a:schemeClr val="lt1"/>
              </a:solidFill>
            </a:endParaRPr>
          </a:p>
        </p:txBody>
      </p:sp>
      <p:sp>
        <p:nvSpPr>
          <p:cNvPr id="149515" name="TextBox 24"/>
          <p:cNvSpPr txBox="1">
            <a:spLocks noChangeArrowheads="1"/>
          </p:cNvSpPr>
          <p:nvPr/>
        </p:nvSpPr>
        <p:spPr bwMode="auto">
          <a:xfrm>
            <a:off x="7507281" y="3024648"/>
            <a:ext cx="1265232" cy="612553"/>
          </a:xfrm>
          <a:prstGeom prst="rect">
            <a:avLst/>
          </a:prstGeom>
          <a:noFill/>
          <a:ln w="9525">
            <a:noFill/>
            <a:miter lim="800000"/>
            <a:headEnd/>
            <a:tailEnd/>
          </a:ln>
        </p:spPr>
        <p:txBody>
          <a:bodyPr>
            <a:spAutoFit/>
          </a:bodyPr>
          <a:lstStyle/>
          <a:p>
            <a:r>
              <a:rPr lang="en-US" dirty="0">
                <a:latin typeface="Calibri" pitchFamily="34" charset="0"/>
              </a:rPr>
              <a:t>Market support</a:t>
            </a:r>
          </a:p>
        </p:txBody>
      </p:sp>
      <p:sp>
        <p:nvSpPr>
          <p:cNvPr id="28" name="Up Arrow 27"/>
          <p:cNvSpPr>
            <a:spLocks noChangeArrowheads="1"/>
          </p:cNvSpPr>
          <p:nvPr/>
        </p:nvSpPr>
        <p:spPr bwMode="auto">
          <a:xfrm>
            <a:off x="1962150" y="2714625"/>
            <a:ext cx="412750" cy="3151188"/>
          </a:xfrm>
          <a:prstGeom prst="upArrow">
            <a:avLst>
              <a:gd name="adj1" fmla="val 50000"/>
              <a:gd name="adj2" fmla="val 50002"/>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solidFill>
                <a:schemeClr val="lt1"/>
              </a:solidFill>
            </a:endParaRPr>
          </a:p>
        </p:txBody>
      </p:sp>
      <p:sp>
        <p:nvSpPr>
          <p:cNvPr id="29" name="TextBox 26"/>
          <p:cNvSpPr txBox="1">
            <a:spLocks noChangeArrowheads="1"/>
          </p:cNvSpPr>
          <p:nvPr/>
        </p:nvSpPr>
        <p:spPr bwMode="auto">
          <a:xfrm>
            <a:off x="2538413" y="2205038"/>
            <a:ext cx="1701800" cy="350837"/>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dirty="0">
                <a:solidFill>
                  <a:schemeClr val="accent6"/>
                </a:solidFill>
              </a:rPr>
              <a:t>PEOPLE’s NEEDS</a:t>
            </a:r>
          </a:p>
        </p:txBody>
      </p:sp>
      <p:sp>
        <p:nvSpPr>
          <p:cNvPr id="30" name="Up-Down Arrow 29"/>
          <p:cNvSpPr>
            <a:spLocks noChangeArrowheads="1"/>
          </p:cNvSpPr>
          <p:nvPr/>
        </p:nvSpPr>
        <p:spPr bwMode="auto">
          <a:xfrm>
            <a:off x="1169988" y="2751138"/>
            <a:ext cx="414337" cy="1493837"/>
          </a:xfrm>
          <a:prstGeom prst="upDownArrow">
            <a:avLst>
              <a:gd name="adj1" fmla="val 50000"/>
              <a:gd name="adj2" fmla="val 49999"/>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a:solidFill>
                <a:schemeClr val="lt1"/>
              </a:solidFill>
            </a:endParaRPr>
          </a:p>
        </p:txBody>
      </p:sp>
      <p:sp>
        <p:nvSpPr>
          <p:cNvPr id="149519" name="TextBox 28"/>
          <p:cNvSpPr txBox="1">
            <a:spLocks noChangeArrowheads="1"/>
          </p:cNvSpPr>
          <p:nvPr/>
        </p:nvSpPr>
        <p:spPr bwMode="auto">
          <a:xfrm>
            <a:off x="450526" y="1932361"/>
            <a:ext cx="1259627" cy="612761"/>
          </a:xfrm>
          <a:prstGeom prst="rect">
            <a:avLst/>
          </a:prstGeom>
          <a:noFill/>
          <a:ln w="9525">
            <a:noFill/>
            <a:miter lim="800000"/>
            <a:headEnd/>
            <a:tailEnd/>
          </a:ln>
        </p:spPr>
        <p:txBody>
          <a:bodyPr>
            <a:spAutoFit/>
          </a:bodyPr>
          <a:lstStyle/>
          <a:p>
            <a:pPr algn="ctr"/>
            <a:r>
              <a:rPr lang="en-US" dirty="0">
                <a:latin typeface="Calibri" pitchFamily="34" charset="0"/>
              </a:rPr>
              <a:t>HH </a:t>
            </a:r>
          </a:p>
          <a:p>
            <a:pPr algn="ctr"/>
            <a:r>
              <a:rPr lang="en-US" dirty="0">
                <a:latin typeface="Calibri" pitchFamily="34" charset="0"/>
              </a:rPr>
              <a:t>SHORTFALL</a:t>
            </a:r>
          </a:p>
        </p:txBody>
      </p:sp>
      <p:cxnSp>
        <p:nvCxnSpPr>
          <p:cNvPr id="32" name="Straight Arrow Connector 31"/>
          <p:cNvCxnSpPr>
            <a:cxnSpLocks noChangeShapeType="1"/>
          </p:cNvCxnSpPr>
          <p:nvPr/>
        </p:nvCxnSpPr>
        <p:spPr bwMode="auto">
          <a:xfrm>
            <a:off x="4267200" y="1522413"/>
            <a:ext cx="23813" cy="4343400"/>
          </a:xfrm>
          <a:prstGeom prst="straightConnector1">
            <a:avLst/>
          </a:prstGeom>
          <a:noFill/>
          <a:ln w="25400">
            <a:solidFill>
              <a:schemeClr val="tx1"/>
            </a:solidFill>
            <a:round/>
            <a:headEnd type="triangle" w="med" len="med"/>
            <a:tailEnd/>
          </a:ln>
          <a:effectLst>
            <a:outerShdw blurRad="63500" dist="20000" dir="5400000" rotWithShape="0">
              <a:srgbClr val="000000">
                <a:alpha val="37999"/>
              </a:srgbClr>
            </a:outerShdw>
          </a:effectLst>
        </p:spPr>
      </p:cxnSp>
      <p:cxnSp>
        <p:nvCxnSpPr>
          <p:cNvPr id="33" name="Straight Connector 32"/>
          <p:cNvCxnSpPr>
            <a:cxnSpLocks noChangeShapeType="1"/>
          </p:cNvCxnSpPr>
          <p:nvPr/>
        </p:nvCxnSpPr>
        <p:spPr bwMode="auto">
          <a:xfrm>
            <a:off x="2636838" y="4235450"/>
            <a:ext cx="1654175" cy="0"/>
          </a:xfrm>
          <a:prstGeom prst="line">
            <a:avLst/>
          </a:prstGeom>
          <a:noFill/>
          <a:ln w="25400">
            <a:solidFill>
              <a:schemeClr val="accent2"/>
            </a:solidFill>
            <a:round/>
            <a:headEnd/>
            <a:tailEnd/>
          </a:ln>
          <a:effectLst>
            <a:outerShdw blurRad="63500" dist="20000" dir="5400000" rotWithShape="0">
              <a:srgbClr val="000000">
                <a:alpha val="37999"/>
              </a:srgbClr>
            </a:outerShdw>
          </a:effectLst>
        </p:spPr>
      </p:cxnSp>
      <p:cxnSp>
        <p:nvCxnSpPr>
          <p:cNvPr id="34" name="Straight Connector 33"/>
          <p:cNvCxnSpPr>
            <a:cxnSpLocks noChangeShapeType="1"/>
          </p:cNvCxnSpPr>
          <p:nvPr/>
        </p:nvCxnSpPr>
        <p:spPr bwMode="auto">
          <a:xfrm>
            <a:off x="2651125" y="2714625"/>
            <a:ext cx="1654175" cy="0"/>
          </a:xfrm>
          <a:prstGeom prst="line">
            <a:avLst/>
          </a:prstGeom>
          <a:noFill/>
          <a:ln w="25400">
            <a:solidFill>
              <a:schemeClr val="accent6"/>
            </a:solidFill>
            <a:round/>
            <a:headEnd/>
            <a:tailEnd/>
          </a:ln>
          <a:effectLst>
            <a:outerShdw blurRad="63500" dist="20000" dir="5400000" rotWithShape="0">
              <a:srgbClr val="000000">
                <a:alpha val="37999"/>
              </a:srgbClr>
            </a:outerShdw>
          </a:effectLst>
        </p:spPr>
      </p:cxnSp>
      <p:cxnSp>
        <p:nvCxnSpPr>
          <p:cNvPr id="35" name="Straight Connector 34"/>
          <p:cNvCxnSpPr>
            <a:cxnSpLocks noChangeShapeType="1"/>
            <a:endCxn id="26" idx="0"/>
          </p:cNvCxnSpPr>
          <p:nvPr/>
        </p:nvCxnSpPr>
        <p:spPr bwMode="auto">
          <a:xfrm>
            <a:off x="4267200" y="2751138"/>
            <a:ext cx="2968625" cy="0"/>
          </a:xfrm>
          <a:prstGeom prst="line">
            <a:avLst/>
          </a:prstGeom>
          <a:noFill/>
          <a:ln w="25400">
            <a:solidFill>
              <a:schemeClr val="accent6"/>
            </a:solidFill>
            <a:prstDash val="sysDash"/>
            <a:round/>
            <a:headEnd/>
            <a:tailEnd/>
          </a:ln>
          <a:effectLst>
            <a:outerShdw blurRad="63500" dist="20000" dir="5400000" rotWithShape="0">
              <a:srgbClr val="000000">
                <a:alpha val="37999"/>
              </a:srgbClr>
            </a:outerShdw>
          </a:effectLst>
        </p:spPr>
      </p:cxnSp>
      <p:cxnSp>
        <p:nvCxnSpPr>
          <p:cNvPr id="36" name="Straight Connector 35"/>
          <p:cNvCxnSpPr>
            <a:cxnSpLocks noChangeShapeType="1"/>
          </p:cNvCxnSpPr>
          <p:nvPr/>
        </p:nvCxnSpPr>
        <p:spPr bwMode="auto">
          <a:xfrm>
            <a:off x="4313238" y="4029075"/>
            <a:ext cx="3381375" cy="14288"/>
          </a:xfrm>
          <a:prstGeom prst="line">
            <a:avLst/>
          </a:prstGeom>
          <a:noFill/>
          <a:ln w="25400">
            <a:solidFill>
              <a:schemeClr val="accent2"/>
            </a:solidFill>
            <a:prstDash val="sysDash"/>
            <a:round/>
            <a:headEnd/>
            <a:tailEnd/>
          </a:ln>
          <a:effectLst>
            <a:outerShdw blurRad="63500" dist="20000" dir="5400000" rotWithShape="0">
              <a:srgbClr val="000000">
                <a:alpha val="37999"/>
              </a:srgbClr>
            </a:outerShdw>
          </a:effectLst>
        </p:spPr>
      </p:cxnSp>
      <p:sp>
        <p:nvSpPr>
          <p:cNvPr id="149525" name="TextBox 20"/>
          <p:cNvSpPr txBox="1">
            <a:spLocks noChangeArrowheads="1"/>
          </p:cNvSpPr>
          <p:nvPr/>
        </p:nvSpPr>
        <p:spPr bwMode="auto">
          <a:xfrm>
            <a:off x="2629460" y="4382976"/>
            <a:ext cx="1546219" cy="612761"/>
          </a:xfrm>
          <a:prstGeom prst="rect">
            <a:avLst/>
          </a:prstGeom>
          <a:noFill/>
          <a:ln w="9525">
            <a:noFill/>
            <a:miter lim="800000"/>
            <a:headEnd/>
            <a:tailEnd/>
          </a:ln>
        </p:spPr>
        <p:txBody>
          <a:bodyPr>
            <a:spAutoFit/>
          </a:bodyPr>
          <a:lstStyle/>
          <a:p>
            <a:r>
              <a:rPr lang="en-US">
                <a:solidFill>
                  <a:srgbClr val="C00000"/>
                </a:solidFill>
                <a:latin typeface="Calibri" pitchFamily="34" charset="0"/>
              </a:rPr>
              <a:t>WHAT PEOPLE CAN COVER</a:t>
            </a:r>
          </a:p>
        </p:txBody>
      </p:sp>
      <p:sp>
        <p:nvSpPr>
          <p:cNvPr id="149526" name="TextBox 44"/>
          <p:cNvSpPr txBox="1">
            <a:spLocks noChangeArrowheads="1"/>
          </p:cNvSpPr>
          <p:nvPr/>
        </p:nvSpPr>
        <p:spPr bwMode="auto">
          <a:xfrm>
            <a:off x="972328" y="1268413"/>
            <a:ext cx="1800192" cy="379328"/>
          </a:xfrm>
          <a:prstGeom prst="rect">
            <a:avLst/>
          </a:prstGeom>
          <a:noFill/>
          <a:ln w="9525">
            <a:noFill/>
            <a:miter lim="800000"/>
            <a:headEnd/>
            <a:tailEnd/>
          </a:ln>
        </p:spPr>
        <p:txBody>
          <a:bodyPr>
            <a:spAutoFit/>
          </a:bodyPr>
          <a:lstStyle/>
          <a:p>
            <a:r>
              <a:rPr lang="en-GB" sz="2000" b="1" dirty="0">
                <a:latin typeface="Calibri" pitchFamily="34" charset="0"/>
              </a:rPr>
              <a:t>People’s Needs</a:t>
            </a:r>
          </a:p>
        </p:txBody>
      </p:sp>
      <p:sp>
        <p:nvSpPr>
          <p:cNvPr id="149527" name="TextBox 45"/>
          <p:cNvSpPr txBox="1">
            <a:spLocks noChangeArrowheads="1"/>
          </p:cNvSpPr>
          <p:nvPr/>
        </p:nvSpPr>
        <p:spPr bwMode="auto">
          <a:xfrm>
            <a:off x="4572713" y="1268413"/>
            <a:ext cx="4320462" cy="379328"/>
          </a:xfrm>
          <a:prstGeom prst="rect">
            <a:avLst/>
          </a:prstGeom>
          <a:noFill/>
          <a:ln w="9525">
            <a:noFill/>
            <a:miter lim="800000"/>
            <a:headEnd/>
            <a:tailEnd/>
          </a:ln>
        </p:spPr>
        <p:txBody>
          <a:bodyPr>
            <a:spAutoFit/>
          </a:bodyPr>
          <a:lstStyle/>
          <a:p>
            <a:r>
              <a:rPr lang="en-GB" sz="2000" b="1" dirty="0">
                <a:latin typeface="Calibri" pitchFamily="34" charset="0"/>
              </a:rPr>
              <a:t>Market Capacity and Expandability</a:t>
            </a:r>
          </a:p>
        </p:txBody>
      </p:sp>
      <p:sp>
        <p:nvSpPr>
          <p:cNvPr id="40" name="Up Arrow 39"/>
          <p:cNvSpPr>
            <a:spLocks noChangeArrowheads="1"/>
          </p:cNvSpPr>
          <p:nvPr/>
        </p:nvSpPr>
        <p:spPr bwMode="auto">
          <a:xfrm>
            <a:off x="450850" y="2751138"/>
            <a:ext cx="412750" cy="546100"/>
          </a:xfrm>
          <a:prstGeom prst="upArrow">
            <a:avLst>
              <a:gd name="adj1" fmla="val 50000"/>
              <a:gd name="adj2" fmla="val 50002"/>
            </a:avLst>
          </a:prstGeom>
          <a:solidFill>
            <a:schemeClr val="accent6"/>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en-US" dirty="0">
              <a:solidFill>
                <a:schemeClr val="accent6"/>
              </a:solidFill>
            </a:endParaRPr>
          </a:p>
        </p:txBody>
      </p:sp>
      <p:sp>
        <p:nvSpPr>
          <p:cNvPr id="149529" name="TextBox 54"/>
          <p:cNvSpPr txBox="1">
            <a:spLocks noChangeArrowheads="1"/>
          </p:cNvSpPr>
          <p:nvPr/>
        </p:nvSpPr>
        <p:spPr bwMode="auto">
          <a:xfrm>
            <a:off x="1458634" y="5891901"/>
            <a:ext cx="1584169" cy="350149"/>
          </a:xfrm>
          <a:prstGeom prst="rect">
            <a:avLst/>
          </a:prstGeom>
          <a:noFill/>
          <a:ln w="9525">
            <a:noFill/>
            <a:miter lim="800000"/>
            <a:headEnd/>
            <a:tailEnd/>
          </a:ln>
        </p:spPr>
        <p:txBody>
          <a:bodyPr>
            <a:spAutoFit/>
          </a:bodyPr>
          <a:lstStyle/>
          <a:p>
            <a:r>
              <a:rPr lang="en-GB">
                <a:latin typeface="Calibri" pitchFamily="34" charset="0"/>
              </a:rPr>
              <a:t>TOTAL NEEDS</a:t>
            </a:r>
          </a:p>
        </p:txBody>
      </p:sp>
      <p:sp>
        <p:nvSpPr>
          <p:cNvPr id="149530" name="TextBox 55"/>
          <p:cNvSpPr txBox="1">
            <a:spLocks noChangeArrowheads="1"/>
          </p:cNvSpPr>
          <p:nvPr/>
        </p:nvSpPr>
        <p:spPr bwMode="auto">
          <a:xfrm>
            <a:off x="522534" y="4253470"/>
            <a:ext cx="1584169" cy="612761"/>
          </a:xfrm>
          <a:prstGeom prst="rect">
            <a:avLst/>
          </a:prstGeom>
          <a:noFill/>
          <a:ln w="9525">
            <a:noFill/>
            <a:miter lim="800000"/>
            <a:headEnd/>
            <a:tailEnd/>
          </a:ln>
        </p:spPr>
        <p:txBody>
          <a:bodyPr>
            <a:spAutoFit/>
          </a:bodyPr>
          <a:lstStyle/>
          <a:p>
            <a:pPr algn="ctr"/>
            <a:r>
              <a:rPr lang="en-GB">
                <a:latin typeface="Calibri" pitchFamily="34" charset="0"/>
              </a:rPr>
              <a:t>EMERGENCY NEEDS</a:t>
            </a:r>
          </a:p>
        </p:txBody>
      </p:sp>
      <p:sp>
        <p:nvSpPr>
          <p:cNvPr id="149531" name="Rectangle 42"/>
          <p:cNvSpPr>
            <a:spLocks noChangeArrowheads="1"/>
          </p:cNvSpPr>
          <p:nvPr/>
        </p:nvSpPr>
        <p:spPr bwMode="auto">
          <a:xfrm>
            <a:off x="90488" y="3365987"/>
            <a:ext cx="1057658" cy="612761"/>
          </a:xfrm>
          <a:prstGeom prst="rect">
            <a:avLst/>
          </a:prstGeom>
          <a:noFill/>
          <a:ln w="9525">
            <a:noFill/>
            <a:miter lim="800000"/>
            <a:headEnd/>
            <a:tailEnd/>
          </a:ln>
        </p:spPr>
        <p:txBody>
          <a:bodyPr wrap="none">
            <a:spAutoFit/>
          </a:bodyPr>
          <a:lstStyle/>
          <a:p>
            <a:pPr algn="ctr"/>
            <a:r>
              <a:rPr lang="en-GB" dirty="0">
                <a:latin typeface="Calibri" pitchFamily="34" charset="0"/>
              </a:rPr>
              <a:t>CHRONIC</a:t>
            </a:r>
          </a:p>
          <a:p>
            <a:pPr algn="ctr"/>
            <a:r>
              <a:rPr lang="en-GB" dirty="0">
                <a:latin typeface="Calibri" pitchFamily="34" charset="0"/>
              </a:rPr>
              <a:t>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95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5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5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95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95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95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95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95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11" grpId="0"/>
      <p:bldP spid="149512" grpId="0"/>
      <p:bldP spid="149513" grpId="0"/>
      <p:bldP spid="26" grpId="0" animBg="1"/>
      <p:bldP spid="149515" grpId="0"/>
      <p:bldP spid="28" grpId="0" animBg="1"/>
      <p:bldP spid="29" grpId="0"/>
      <p:bldP spid="30" grpId="0" animBg="1"/>
      <p:bldP spid="149519" grpId="0"/>
      <p:bldP spid="149525" grpId="0"/>
      <p:bldP spid="149526" grpId="0"/>
      <p:bldP spid="149527" grpId="0"/>
      <p:bldP spid="40" grpId="0" animBg="1"/>
      <p:bldP spid="149529" grpId="0"/>
      <p:bldP spid="149530" grpId="0"/>
      <p:bldP spid="149531" grpId="0"/>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9900"/>
                </a:solidFill>
              </a:rPr>
              <a:t>The </a:t>
            </a:r>
            <a:r>
              <a:rPr lang="en-GB" b="1" dirty="0" err="1" smtClean="0">
                <a:solidFill>
                  <a:srgbClr val="009900"/>
                </a:solidFill>
              </a:rPr>
              <a:t>Mukuru</a:t>
            </a:r>
            <a:r>
              <a:rPr lang="en-GB" b="1" dirty="0" smtClean="0">
                <a:solidFill>
                  <a:srgbClr val="009900"/>
                </a:solidFill>
              </a:rPr>
              <a:t> experience</a:t>
            </a:r>
            <a:endParaRPr lang="en-GB" b="1" dirty="0">
              <a:solidFill>
                <a:srgbClr val="009900"/>
              </a:solidFill>
            </a:endParaRPr>
          </a:p>
        </p:txBody>
      </p:sp>
      <p:sp>
        <p:nvSpPr>
          <p:cNvPr id="3" name="TextBox 2"/>
          <p:cNvSpPr txBox="1"/>
          <p:nvPr/>
        </p:nvSpPr>
        <p:spPr>
          <a:xfrm>
            <a:off x="467544" y="1412776"/>
            <a:ext cx="8424936" cy="5262979"/>
          </a:xfrm>
          <a:prstGeom prst="rect">
            <a:avLst/>
          </a:prstGeom>
          <a:noFill/>
        </p:spPr>
        <p:txBody>
          <a:bodyPr wrap="square" rtlCol="0">
            <a:spAutoFit/>
          </a:bodyPr>
          <a:lstStyle/>
          <a:p>
            <a:r>
              <a:rPr lang="en-GB" sz="2400" b="1" dirty="0" smtClean="0">
                <a:latin typeface="+mn-lt"/>
              </a:rPr>
              <a:t>The objectives of the assessment were to: </a:t>
            </a:r>
          </a:p>
          <a:p>
            <a:endParaRPr lang="en-GB" sz="1100" dirty="0" smtClean="0">
              <a:latin typeface="+mn-lt"/>
            </a:endParaRPr>
          </a:p>
          <a:p>
            <a:pPr marL="360363" lvl="0" indent="-360363">
              <a:spcAft>
                <a:spcPts val="1200"/>
              </a:spcAft>
              <a:buFont typeface="Arial" pitchFamily="34" charset="0"/>
              <a:buChar char="•"/>
            </a:pPr>
            <a:r>
              <a:rPr lang="en-GB" sz="2400" dirty="0" smtClean="0">
                <a:latin typeface="+mn-lt"/>
              </a:rPr>
              <a:t>Design and carry out baseline and emergency market analysis to inform response design for any slow onset emergency in Nairobi informal settlements. As well as to inform preparedness, contingency planning and disaster risk reduction (where possible)</a:t>
            </a:r>
          </a:p>
          <a:p>
            <a:pPr marL="360363" lvl="0" indent="-360363">
              <a:spcAft>
                <a:spcPts val="1200"/>
              </a:spcAft>
              <a:buFont typeface="Arial" pitchFamily="34" charset="0"/>
              <a:buChar char="•"/>
            </a:pPr>
            <a:r>
              <a:rPr lang="en-GB" sz="2400" dirty="0" smtClean="0">
                <a:latin typeface="+mn-lt"/>
              </a:rPr>
              <a:t>Propose innovative programming combining different types of direct and indirect interventions</a:t>
            </a:r>
          </a:p>
          <a:p>
            <a:pPr marL="360363" lvl="0" indent="-360363">
              <a:spcAft>
                <a:spcPts val="1200"/>
              </a:spcAft>
              <a:buFont typeface="Arial" pitchFamily="34" charset="0"/>
              <a:buChar char="•"/>
            </a:pPr>
            <a:r>
              <a:rPr lang="en-GB" sz="2400" dirty="0" smtClean="0">
                <a:latin typeface="+mn-lt"/>
              </a:rPr>
              <a:t>Identify relevant parameters to be monitored to update baseline analysis and,  in case of emergency, to inform response design</a:t>
            </a:r>
          </a:p>
          <a:p>
            <a:r>
              <a:rPr lang="en-GB" dirty="0" smtClean="0"/>
              <a:t>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467544" y="-5065633"/>
            <a:ext cx="8280920" cy="646331"/>
          </a:xfrm>
          <a:prstGeom prst="rect">
            <a:avLst/>
          </a:prstGeom>
        </p:spPr>
        <p:txBody>
          <a:bodyPr wrap="square">
            <a:spAutoFit/>
          </a:bodyPr>
          <a:lstStyle/>
          <a:p>
            <a:endParaRPr lang="en-GB" dirty="0" smtClean="0"/>
          </a:p>
          <a:p>
            <a:r>
              <a:rPr lang="en-GB" dirty="0" smtClean="0"/>
              <a:t> </a:t>
            </a:r>
          </a:p>
        </p:txBody>
      </p:sp>
      <p:sp>
        <p:nvSpPr>
          <p:cNvPr id="6" name="TextBox 5"/>
          <p:cNvSpPr txBox="1"/>
          <p:nvPr/>
        </p:nvSpPr>
        <p:spPr>
          <a:xfrm>
            <a:off x="251520" y="1268760"/>
            <a:ext cx="8568952" cy="4632037"/>
          </a:xfrm>
          <a:prstGeom prst="rect">
            <a:avLst/>
          </a:prstGeom>
          <a:noFill/>
        </p:spPr>
        <p:txBody>
          <a:bodyPr wrap="square" rtlCol="0">
            <a:spAutoFit/>
          </a:bodyPr>
          <a:lstStyle/>
          <a:p>
            <a:pPr marL="360363" indent="-276225">
              <a:spcBef>
                <a:spcPts val="600"/>
              </a:spcBef>
              <a:spcAft>
                <a:spcPts val="1200"/>
              </a:spcAft>
              <a:buFont typeface="Arial" pitchFamily="34" charset="0"/>
              <a:buChar char="•"/>
            </a:pPr>
            <a:r>
              <a:rPr lang="en-GB" sz="2000" dirty="0" smtClean="0">
                <a:latin typeface="+mn-lt"/>
              </a:rPr>
              <a:t>The second half of 2011 saw one of the worst droughts of recent years </a:t>
            </a:r>
          </a:p>
          <a:p>
            <a:pPr marL="360363" indent="-276225">
              <a:spcBef>
                <a:spcPts val="600"/>
              </a:spcBef>
              <a:spcAft>
                <a:spcPts val="1200"/>
              </a:spcAft>
              <a:buFont typeface="Arial" pitchFamily="34" charset="0"/>
              <a:buChar char="•"/>
            </a:pPr>
            <a:r>
              <a:rPr lang="en-GB" sz="2000" dirty="0" smtClean="0">
                <a:latin typeface="+mn-lt"/>
              </a:rPr>
              <a:t>National emergency declared</a:t>
            </a:r>
          </a:p>
          <a:p>
            <a:pPr marL="360363" indent="-276225">
              <a:spcBef>
                <a:spcPts val="600"/>
              </a:spcBef>
              <a:spcAft>
                <a:spcPts val="1200"/>
              </a:spcAft>
              <a:buFont typeface="Arial" pitchFamily="34" charset="0"/>
              <a:buChar char="•"/>
            </a:pPr>
            <a:r>
              <a:rPr lang="en-GB" sz="2000" dirty="0" smtClean="0">
                <a:latin typeface="+mn-lt"/>
              </a:rPr>
              <a:t>Economy in crisis – high inflation, rising fuel prices and a weakened currency </a:t>
            </a:r>
          </a:p>
          <a:p>
            <a:pPr marL="360363" indent="-276225">
              <a:spcBef>
                <a:spcPts val="600"/>
              </a:spcBef>
              <a:spcAft>
                <a:spcPts val="1200"/>
              </a:spcAft>
              <a:buFont typeface="Arial" pitchFamily="34" charset="0"/>
              <a:buChar char="•"/>
            </a:pPr>
            <a:r>
              <a:rPr lang="en-GB" sz="2000" dirty="0" smtClean="0">
                <a:latin typeface="+mn-lt"/>
              </a:rPr>
              <a:t>Rocketing food prices. FEWSNET found that by June 2011, the staple food – maize - had increased in price by 112% since the beginning of the year. </a:t>
            </a:r>
          </a:p>
          <a:p>
            <a:pPr marL="360363" indent="-276225">
              <a:spcBef>
                <a:spcPts val="600"/>
              </a:spcBef>
              <a:spcAft>
                <a:spcPts val="1200"/>
              </a:spcAft>
              <a:buFont typeface="Arial" pitchFamily="34" charset="0"/>
              <a:buChar char="•"/>
            </a:pPr>
            <a:r>
              <a:rPr lang="en-GB" sz="2000" dirty="0" smtClean="0">
                <a:latin typeface="+mn-lt"/>
              </a:rPr>
              <a:t> Nairobi’s urban populations are especially vulnerable to rising prices - highly dependent on the market as the major source of all their household food and non-food needs (up to 90% for very poor households). </a:t>
            </a:r>
          </a:p>
          <a:p>
            <a:pPr marL="360363" indent="-276225">
              <a:spcBef>
                <a:spcPts val="600"/>
              </a:spcBef>
              <a:spcAft>
                <a:spcPts val="1200"/>
              </a:spcAft>
              <a:buFont typeface="Arial" pitchFamily="34" charset="0"/>
              <a:buChar char="•"/>
            </a:pPr>
            <a:r>
              <a:rPr lang="en-GB" sz="2000" dirty="0" smtClean="0">
                <a:latin typeface="+mn-lt"/>
              </a:rPr>
              <a:t>Due to soaring prices, large numbers of residents unable to meet their food needs. This led to negative and corrosive coping strategies. Treatment of severe acute malnutrition increased by 62% between January and May 2011.</a:t>
            </a:r>
            <a:endParaRPr lang="en-GB" sz="2000" dirty="0">
              <a:latin typeface="+mn-lt"/>
            </a:endParaRPr>
          </a:p>
        </p:txBody>
      </p:sp>
      <p:sp>
        <p:nvSpPr>
          <p:cNvPr id="7" name="Title 1"/>
          <p:cNvSpPr>
            <a:spLocks noGrp="1"/>
          </p:cNvSpPr>
          <p:nvPr>
            <p:ph type="title"/>
          </p:nvPr>
        </p:nvSpPr>
        <p:spPr/>
        <p:txBody>
          <a:bodyPr/>
          <a:lstStyle/>
          <a:p>
            <a:r>
              <a:rPr lang="en-GB" b="1" dirty="0" smtClean="0">
                <a:solidFill>
                  <a:srgbClr val="009900"/>
                </a:solidFill>
              </a:rPr>
              <a:t>The </a:t>
            </a:r>
            <a:r>
              <a:rPr lang="en-GB" b="1" dirty="0" err="1" smtClean="0">
                <a:solidFill>
                  <a:srgbClr val="009900"/>
                </a:solidFill>
              </a:rPr>
              <a:t>Mukuru</a:t>
            </a:r>
            <a:r>
              <a:rPr lang="en-GB" b="1" dirty="0" smtClean="0">
                <a:solidFill>
                  <a:srgbClr val="009900"/>
                </a:solidFill>
              </a:rPr>
              <a:t> assessment context</a:t>
            </a:r>
            <a:endParaRPr lang="en-GB" b="1" dirty="0">
              <a:solidFill>
                <a:srgbClr val="0099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23527" y="1074420"/>
          <a:ext cx="8568953" cy="5261093"/>
        </p:xfrm>
        <a:graphic>
          <a:graphicData uri="http://schemas.openxmlformats.org/drawingml/2006/table">
            <a:tbl>
              <a:tblPr/>
              <a:tblGrid>
                <a:gridCol w="1112843">
                  <a:extLst>
                    <a:ext uri="{9D8B030D-6E8A-4147-A177-3AD203B41FA5}">
                      <a16:colId xmlns="" xmlns:a16="http://schemas.microsoft.com/office/drawing/2014/main" val="20000"/>
                    </a:ext>
                  </a:extLst>
                </a:gridCol>
                <a:gridCol w="1651346">
                  <a:extLst>
                    <a:ext uri="{9D8B030D-6E8A-4147-A177-3AD203B41FA5}">
                      <a16:colId xmlns="" xmlns:a16="http://schemas.microsoft.com/office/drawing/2014/main" val="20001"/>
                    </a:ext>
                  </a:extLst>
                </a:gridCol>
                <a:gridCol w="1778579">
                  <a:extLst>
                    <a:ext uri="{9D8B030D-6E8A-4147-A177-3AD203B41FA5}">
                      <a16:colId xmlns="" xmlns:a16="http://schemas.microsoft.com/office/drawing/2014/main" val="20002"/>
                    </a:ext>
                  </a:extLst>
                </a:gridCol>
                <a:gridCol w="1904918">
                  <a:extLst>
                    <a:ext uri="{9D8B030D-6E8A-4147-A177-3AD203B41FA5}">
                      <a16:colId xmlns="" xmlns:a16="http://schemas.microsoft.com/office/drawing/2014/main" val="20003"/>
                    </a:ext>
                  </a:extLst>
                </a:gridCol>
                <a:gridCol w="2121267">
                  <a:extLst>
                    <a:ext uri="{9D8B030D-6E8A-4147-A177-3AD203B41FA5}">
                      <a16:colId xmlns="" xmlns:a16="http://schemas.microsoft.com/office/drawing/2014/main" val="20004"/>
                    </a:ext>
                  </a:extLst>
                </a:gridCol>
              </a:tblGrid>
              <a:tr h="154907">
                <a:tc>
                  <a:txBody>
                    <a:bodyPr/>
                    <a:lstStyle/>
                    <a:p>
                      <a:pPr>
                        <a:lnSpc>
                          <a:spcPct val="115000"/>
                        </a:lnSpc>
                        <a:spcAft>
                          <a:spcPts val="0"/>
                        </a:spcAft>
                      </a:pPr>
                      <a:r>
                        <a:rPr lang="en-GB" sz="1000" b="1" dirty="0">
                          <a:solidFill>
                            <a:schemeClr val="tx1"/>
                          </a:solidFill>
                          <a:latin typeface="ArialNarrow-Bold"/>
                          <a:ea typeface="Calibri"/>
                          <a:cs typeface="ArialNarrow-Bold"/>
                        </a:rPr>
                        <a:t>Category </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solidFill>
                            <a:schemeClr val="tx1"/>
                          </a:solidFill>
                          <a:latin typeface="ArialNarrow-Bold"/>
                          <a:ea typeface="Calibri"/>
                          <a:cs typeface="ArialNarrow-Bold"/>
                        </a:rPr>
                        <a:t>1.Wealthy</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a:solidFill>
                            <a:schemeClr val="tx1"/>
                          </a:solidFill>
                          <a:latin typeface="ArialNarrow-Bold"/>
                          <a:ea typeface="Calibri"/>
                          <a:cs typeface="ArialNarrow-Bold"/>
                        </a:rPr>
                        <a:t>2. Middle Poor </a:t>
                      </a:r>
                      <a:endParaRPr lang="en-GB" sz="100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solidFill>
                            <a:schemeClr val="tx1"/>
                          </a:solidFill>
                          <a:latin typeface="ArialNarrow-Bold"/>
                          <a:ea typeface="Calibri"/>
                          <a:cs typeface="ArialNarrow-Bold"/>
                        </a:rPr>
                        <a:t>3. Chronic Poor</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a:solidFill>
                            <a:schemeClr val="tx1"/>
                          </a:solidFill>
                          <a:latin typeface="ArialNarrow-Bold"/>
                          <a:ea typeface="Calibri"/>
                          <a:cs typeface="ArialNarrow-Bold"/>
                        </a:rPr>
                        <a:t>4. Very poor</a:t>
                      </a:r>
                      <a:endParaRPr lang="en-GB" sz="100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2431">
                <a:tc>
                  <a:txBody>
                    <a:bodyPr/>
                    <a:lstStyle/>
                    <a:p>
                      <a:pPr>
                        <a:lnSpc>
                          <a:spcPct val="115000"/>
                        </a:lnSpc>
                        <a:spcAft>
                          <a:spcPts val="0"/>
                        </a:spcAft>
                      </a:pPr>
                      <a:r>
                        <a:rPr lang="en-GB" sz="1000" dirty="0">
                          <a:solidFill>
                            <a:schemeClr val="tx1"/>
                          </a:solidFill>
                          <a:latin typeface="ArialNarrow-Bold"/>
                          <a:ea typeface="Calibri"/>
                          <a:cs typeface="ArialNarrow-Bold"/>
                        </a:rPr>
                        <a:t>Average</a:t>
                      </a:r>
                      <a:endParaRPr lang="en-GB" sz="1000" dirty="0">
                        <a:solidFill>
                          <a:schemeClr val="tx1"/>
                        </a:solidFill>
                        <a:latin typeface="Calibri"/>
                        <a:ea typeface="Calibri"/>
                        <a:cs typeface="Times New Roman"/>
                      </a:endParaRPr>
                    </a:p>
                    <a:p>
                      <a:pPr>
                        <a:lnSpc>
                          <a:spcPct val="115000"/>
                        </a:lnSpc>
                        <a:spcAft>
                          <a:spcPts val="0"/>
                        </a:spcAft>
                      </a:pPr>
                      <a:r>
                        <a:rPr lang="en-GB" sz="1000" dirty="0" smtClean="0">
                          <a:solidFill>
                            <a:schemeClr val="tx1"/>
                          </a:solidFill>
                          <a:latin typeface="ArialNarrow-Bold"/>
                          <a:ea typeface="Calibri"/>
                          <a:cs typeface="ArialNarrow-Bold"/>
                        </a:rPr>
                        <a:t>Income in </a:t>
                      </a:r>
                      <a:r>
                        <a:rPr lang="en-GB" sz="1000" baseline="0" dirty="0" smtClean="0">
                          <a:solidFill>
                            <a:schemeClr val="tx1"/>
                          </a:solidFill>
                          <a:latin typeface="ArialNarrow-Bold"/>
                          <a:ea typeface="Calibri"/>
                          <a:cs typeface="ArialNarrow-Bold"/>
                        </a:rPr>
                        <a:t>(</a:t>
                      </a:r>
                      <a:r>
                        <a:rPr lang="en-GB" sz="1000" baseline="0" dirty="0" err="1" smtClean="0">
                          <a:solidFill>
                            <a:schemeClr val="tx1"/>
                          </a:solidFill>
                          <a:latin typeface="ArialNarrow-Bold"/>
                          <a:ea typeface="Calibri"/>
                          <a:cs typeface="ArialNarrow-Bold"/>
                        </a:rPr>
                        <a:t>Ksh</a:t>
                      </a:r>
                      <a:r>
                        <a:rPr lang="en-GB" sz="1000" baseline="0" dirty="0" smtClean="0">
                          <a:solidFill>
                            <a:schemeClr val="tx1"/>
                          </a:solidFill>
                          <a:latin typeface="ArialNarrow-Bold"/>
                          <a:ea typeface="Calibri"/>
                          <a:cs typeface="ArialNarrow-Bold"/>
                        </a:rPr>
                        <a:t>)</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200,000 –</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300,000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100,000 –</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200,000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40,000 - 100,000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chemeClr val="tx1"/>
                          </a:solidFill>
                          <a:latin typeface="ArialNarrow"/>
                          <a:ea typeface="Calibri"/>
                          <a:cs typeface="ArialNarrow"/>
                        </a:rPr>
                        <a:t>20,000 - 40,000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54907">
                <a:tc gridSpan="5">
                  <a:txBody>
                    <a:bodyPr/>
                    <a:lstStyle/>
                    <a:p>
                      <a:pPr algn="ctr">
                        <a:lnSpc>
                          <a:spcPct val="115000"/>
                        </a:lnSpc>
                        <a:spcAft>
                          <a:spcPts val="0"/>
                        </a:spcAft>
                      </a:pPr>
                      <a:r>
                        <a:rPr lang="en-GB" sz="1000" b="1" dirty="0">
                          <a:solidFill>
                            <a:schemeClr val="tx1"/>
                          </a:solidFill>
                          <a:latin typeface="ArialNarrow-Bold"/>
                          <a:ea typeface="Calibri"/>
                          <a:cs typeface="ArialNarrow-Bold"/>
                        </a:rPr>
                        <a:t>Minimum food basket with rent 60,000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2"/>
                  </a:ext>
                </a:extLst>
              </a:tr>
              <a:tr h="154907">
                <a:tc>
                  <a:txBody>
                    <a:bodyPr/>
                    <a:lstStyle/>
                    <a:p>
                      <a:pPr>
                        <a:lnSpc>
                          <a:spcPct val="115000"/>
                        </a:lnSpc>
                        <a:spcAft>
                          <a:spcPts val="0"/>
                        </a:spcAft>
                      </a:pPr>
                      <a:r>
                        <a:rPr lang="en-GB" sz="1000" dirty="0">
                          <a:solidFill>
                            <a:schemeClr val="tx1"/>
                          </a:solidFill>
                          <a:latin typeface="ArialNarrow-Bold"/>
                          <a:ea typeface="Calibri"/>
                          <a:cs typeface="ArialNarrow-Bold"/>
                        </a:rPr>
                        <a:t>Deficit</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000" b="1" dirty="0">
                          <a:solidFill>
                            <a:schemeClr val="tx1"/>
                          </a:solidFill>
                          <a:latin typeface="ArialNarrow"/>
                          <a:ea typeface="Calibri"/>
                          <a:cs typeface="ArialNarrow"/>
                        </a:rPr>
                        <a:t>0 - 20,000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000" b="1" dirty="0">
                          <a:solidFill>
                            <a:schemeClr val="tx1"/>
                          </a:solidFill>
                          <a:latin typeface="ArialNarrow"/>
                          <a:ea typeface="Calibri"/>
                          <a:cs typeface="ArialNarrow"/>
                        </a:rPr>
                        <a:t>20,000 – 40,000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3"/>
                  </a:ext>
                </a:extLst>
              </a:tr>
              <a:tr h="320494">
                <a:tc>
                  <a:txBody>
                    <a:bodyPr/>
                    <a:lstStyle/>
                    <a:p>
                      <a:pPr>
                        <a:lnSpc>
                          <a:spcPct val="115000"/>
                        </a:lnSpc>
                        <a:spcAft>
                          <a:spcPts val="0"/>
                        </a:spcAft>
                      </a:pPr>
                      <a:r>
                        <a:rPr lang="en-GB" sz="1000" dirty="0">
                          <a:solidFill>
                            <a:schemeClr val="tx1"/>
                          </a:solidFill>
                          <a:latin typeface="ArialNarrow-Bold"/>
                          <a:ea typeface="Calibri"/>
                          <a:cs typeface="ArialNarrow-Bold"/>
                        </a:rPr>
                        <a:t>Population</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Bold"/>
                          <a:ea typeface="Calibri"/>
                          <a:cs typeface="ArialNarrow-Bold"/>
                        </a:rPr>
                        <a:t>% in 2007</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10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40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40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10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20494">
                <a:tc>
                  <a:txBody>
                    <a:bodyPr/>
                    <a:lstStyle/>
                    <a:p>
                      <a:pPr>
                        <a:lnSpc>
                          <a:spcPct val="115000"/>
                        </a:lnSpc>
                        <a:spcAft>
                          <a:spcPts val="0"/>
                        </a:spcAft>
                      </a:pPr>
                      <a:r>
                        <a:rPr lang="en-GB" sz="1000">
                          <a:solidFill>
                            <a:schemeClr val="tx1"/>
                          </a:solidFill>
                          <a:latin typeface="ArialNarrow-Bold"/>
                          <a:ea typeface="Calibri"/>
                          <a:cs typeface="ArialNarrow-Bold"/>
                        </a:rPr>
                        <a:t>Population</a:t>
                      </a:r>
                      <a:endParaRPr lang="en-GB" sz="1000">
                        <a:solidFill>
                          <a:schemeClr val="tx1"/>
                        </a:solidFill>
                        <a:latin typeface="Calibri"/>
                        <a:ea typeface="Calibri"/>
                        <a:cs typeface="Times New Roman"/>
                      </a:endParaRPr>
                    </a:p>
                    <a:p>
                      <a:pPr>
                        <a:lnSpc>
                          <a:spcPct val="115000"/>
                        </a:lnSpc>
                        <a:spcAft>
                          <a:spcPts val="0"/>
                        </a:spcAft>
                      </a:pPr>
                      <a:r>
                        <a:rPr lang="en-GB" sz="1000">
                          <a:solidFill>
                            <a:schemeClr val="tx1"/>
                          </a:solidFill>
                          <a:latin typeface="ArialNarrow-Bold"/>
                          <a:ea typeface="Calibri"/>
                          <a:cs typeface="ArialNarrow-Bold"/>
                        </a:rPr>
                        <a:t>% in 2008</a:t>
                      </a:r>
                      <a:endParaRPr lang="en-GB" sz="100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10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20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50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b="1" i="1" dirty="0">
                          <a:solidFill>
                            <a:schemeClr val="tx1"/>
                          </a:solidFill>
                          <a:latin typeface="ArialNarrow-BoldItalic"/>
                          <a:ea typeface="Calibri"/>
                          <a:cs typeface="ArialNarrow-BoldItalic"/>
                        </a:rPr>
                        <a:t>20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870802">
                <a:tc>
                  <a:txBody>
                    <a:bodyPr/>
                    <a:lstStyle/>
                    <a:p>
                      <a:pPr>
                        <a:lnSpc>
                          <a:spcPct val="115000"/>
                        </a:lnSpc>
                        <a:spcAft>
                          <a:spcPts val="0"/>
                        </a:spcAft>
                      </a:pPr>
                      <a:r>
                        <a:rPr lang="en-GB" sz="1000">
                          <a:solidFill>
                            <a:schemeClr val="tx1"/>
                          </a:solidFill>
                          <a:latin typeface="ArialNarrow-Bold"/>
                          <a:ea typeface="Calibri"/>
                          <a:cs typeface="ArialNarrow-Bold"/>
                        </a:rPr>
                        <a:t>Livelihood</a:t>
                      </a:r>
                      <a:endParaRPr lang="en-GB" sz="1000">
                        <a:solidFill>
                          <a:schemeClr val="tx1"/>
                        </a:solidFill>
                        <a:latin typeface="Calibri"/>
                        <a:ea typeface="Calibri"/>
                        <a:cs typeface="Times New Roman"/>
                      </a:endParaRPr>
                    </a:p>
                    <a:p>
                      <a:pPr>
                        <a:lnSpc>
                          <a:spcPct val="115000"/>
                        </a:lnSpc>
                        <a:spcAft>
                          <a:spcPts val="0"/>
                        </a:spcAft>
                      </a:pPr>
                      <a:r>
                        <a:rPr lang="en-GB" sz="1000">
                          <a:solidFill>
                            <a:schemeClr val="tx1"/>
                          </a:solidFill>
                          <a:latin typeface="ArialNarrow-Bold"/>
                          <a:ea typeface="Calibri"/>
                          <a:cs typeface="ArialNarrow-Bold"/>
                        </a:rPr>
                        <a:t>Trends 2008</a:t>
                      </a:r>
                      <a:endParaRPr lang="en-GB" sz="100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In some cases, business has expanded. </a:t>
                      </a:r>
                      <a:endParaRPr lang="en-GB" sz="1000" dirty="0" smtClean="0">
                        <a:solidFill>
                          <a:schemeClr val="tx1"/>
                        </a:solidFill>
                        <a:latin typeface="ArialNarrow"/>
                        <a:ea typeface="Calibri"/>
                        <a:cs typeface="ArialNarrow"/>
                      </a:endParaRPr>
                    </a:p>
                    <a:p>
                      <a:pPr>
                        <a:lnSpc>
                          <a:spcPct val="115000"/>
                        </a:lnSpc>
                        <a:spcAft>
                          <a:spcPts val="0"/>
                        </a:spcAft>
                      </a:pPr>
                      <a:endParaRPr lang="en-GB" sz="1000" dirty="0" smtClean="0">
                        <a:solidFill>
                          <a:schemeClr val="tx1"/>
                        </a:solidFill>
                        <a:latin typeface="ArialNarrow"/>
                        <a:ea typeface="Calibri"/>
                        <a:cs typeface="ArialNarrow"/>
                      </a:endParaRPr>
                    </a:p>
                    <a:p>
                      <a:pPr>
                        <a:lnSpc>
                          <a:spcPct val="115000"/>
                        </a:lnSpc>
                        <a:spcAft>
                          <a:spcPts val="0"/>
                        </a:spcAft>
                      </a:pPr>
                      <a:r>
                        <a:rPr lang="en-GB" sz="1000" dirty="0" smtClean="0">
                          <a:solidFill>
                            <a:schemeClr val="tx1"/>
                          </a:solidFill>
                          <a:latin typeface="ArialNarrow"/>
                          <a:ea typeface="Calibri"/>
                          <a:cs typeface="ArialNarrow"/>
                        </a:rPr>
                        <a:t>More</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generally, incomes and productivity</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have </a:t>
                      </a:r>
                      <a:r>
                        <a:rPr lang="en-GB" sz="1000" dirty="0" smtClean="0">
                          <a:solidFill>
                            <a:schemeClr val="tx1"/>
                          </a:solidFill>
                          <a:latin typeface="ArialNarrow"/>
                          <a:ea typeface="Calibri"/>
                          <a:cs typeface="ArialNarrow"/>
                        </a:rPr>
                        <a:t>reduced </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resulting in</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decreased</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unskilled labour</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opportunities </a:t>
                      </a:r>
                      <a:r>
                        <a:rPr lang="en-GB" sz="1000" dirty="0" smtClean="0">
                          <a:solidFill>
                            <a:schemeClr val="tx1"/>
                          </a:solidFill>
                          <a:latin typeface="ArialNarrow"/>
                          <a:ea typeface="Calibri"/>
                          <a:cs typeface="ArialNarrow"/>
                        </a:rPr>
                        <a:t>for wealth group (WG) 3 and WG4</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Squeeze on formal</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employment </a:t>
                      </a:r>
                      <a:r>
                        <a:rPr lang="en-GB" sz="1000" dirty="0" smtClean="0">
                          <a:solidFill>
                            <a:schemeClr val="tx1"/>
                          </a:solidFill>
                          <a:latin typeface="ArialNarrow"/>
                          <a:ea typeface="Calibri"/>
                          <a:cs typeface="ArialNarrow"/>
                        </a:rPr>
                        <a:t>(as some</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factories </a:t>
                      </a:r>
                      <a:r>
                        <a:rPr lang="en-GB" sz="1000" dirty="0" smtClean="0">
                          <a:solidFill>
                            <a:schemeClr val="tx1"/>
                          </a:solidFill>
                          <a:latin typeface="ArialNarrow"/>
                          <a:ea typeface="Calibri"/>
                          <a:cs typeface="ArialNarrow"/>
                        </a:rPr>
                        <a:t>have closed). </a:t>
                      </a:r>
                    </a:p>
                    <a:p>
                      <a:pPr>
                        <a:lnSpc>
                          <a:spcPct val="115000"/>
                        </a:lnSpc>
                        <a:spcAft>
                          <a:spcPts val="0"/>
                        </a:spcAft>
                      </a:pPr>
                      <a:endParaRPr lang="en-GB" sz="1000" dirty="0">
                        <a:solidFill>
                          <a:schemeClr val="tx1"/>
                        </a:solidFill>
                        <a:latin typeface="Calibri"/>
                        <a:ea typeface="Calibri"/>
                        <a:cs typeface="Times New Roman"/>
                      </a:endParaRPr>
                    </a:p>
                    <a:p>
                      <a:pPr>
                        <a:lnSpc>
                          <a:spcPct val="115000"/>
                        </a:lnSpc>
                        <a:spcAft>
                          <a:spcPts val="0"/>
                        </a:spcAft>
                      </a:pPr>
                      <a:r>
                        <a:rPr lang="en-GB" sz="1000" dirty="0" smtClean="0">
                          <a:solidFill>
                            <a:schemeClr val="tx1"/>
                          </a:solidFill>
                          <a:latin typeface="ArialNarrow"/>
                          <a:ea typeface="Calibri"/>
                          <a:cs typeface="ArialNarrow"/>
                        </a:rPr>
                        <a:t>Tribalism </a:t>
                      </a:r>
                      <a:r>
                        <a:rPr lang="en-GB" sz="1000" dirty="0">
                          <a:solidFill>
                            <a:schemeClr val="tx1"/>
                          </a:solidFill>
                          <a:latin typeface="ArialNarrow"/>
                          <a:ea typeface="Calibri"/>
                          <a:cs typeface="ArialNarrow"/>
                        </a:rPr>
                        <a:t>has</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fractured the job</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market, </a:t>
                      </a:r>
                      <a:r>
                        <a:rPr lang="en-GB" sz="1000" dirty="0" smtClean="0">
                          <a:solidFill>
                            <a:schemeClr val="tx1"/>
                          </a:solidFill>
                          <a:latin typeface="ArialNarrow"/>
                          <a:ea typeface="Calibri"/>
                          <a:cs typeface="ArialNarrow"/>
                        </a:rPr>
                        <a:t>reducing flexibility of employment.  </a:t>
                      </a:r>
                    </a:p>
                    <a:p>
                      <a:pPr>
                        <a:lnSpc>
                          <a:spcPct val="115000"/>
                        </a:lnSpc>
                        <a:spcAft>
                          <a:spcPts val="0"/>
                        </a:spcAft>
                      </a:pP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Reduced profits on</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medium enterprise</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by up to 50%..)</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i="1" dirty="0">
                          <a:solidFill>
                            <a:schemeClr val="tx1"/>
                          </a:solidFill>
                          <a:latin typeface="ArialNarrow"/>
                          <a:ea typeface="Calibri"/>
                          <a:cs typeface="ArialNarrow"/>
                        </a:rPr>
                        <a:t>‘There is no casual</a:t>
                      </a:r>
                      <a:endParaRPr lang="en-GB" sz="1000" i="1" dirty="0">
                        <a:solidFill>
                          <a:schemeClr val="tx1"/>
                        </a:solidFill>
                        <a:latin typeface="Calibri"/>
                        <a:ea typeface="Calibri"/>
                        <a:cs typeface="Times New Roman"/>
                      </a:endParaRPr>
                    </a:p>
                    <a:p>
                      <a:pPr>
                        <a:lnSpc>
                          <a:spcPct val="115000"/>
                        </a:lnSpc>
                        <a:spcAft>
                          <a:spcPts val="0"/>
                        </a:spcAft>
                      </a:pPr>
                      <a:r>
                        <a:rPr lang="en-GB" sz="1000" i="1" dirty="0">
                          <a:solidFill>
                            <a:schemeClr val="tx1"/>
                          </a:solidFill>
                          <a:latin typeface="ArialNarrow"/>
                          <a:ea typeface="Calibri"/>
                          <a:cs typeface="ArialNarrow"/>
                        </a:rPr>
                        <a:t>labour anymore’</a:t>
                      </a:r>
                      <a:endParaRPr lang="en-GB" sz="1000" i="1"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Many micro-businesses</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have closed (</a:t>
                      </a:r>
                      <a:r>
                        <a:rPr lang="en-GB" sz="1000" dirty="0" smtClean="0">
                          <a:solidFill>
                            <a:schemeClr val="tx1"/>
                          </a:solidFill>
                          <a:latin typeface="ArialNarrow"/>
                          <a:ea typeface="Calibri"/>
                          <a:cs typeface="ArialNarrow"/>
                        </a:rPr>
                        <a:t>up to 75% )</a:t>
                      </a:r>
                    </a:p>
                    <a:p>
                      <a:pPr>
                        <a:lnSpc>
                          <a:spcPct val="115000"/>
                        </a:lnSpc>
                        <a:spcAft>
                          <a:spcPts val="0"/>
                        </a:spcAft>
                      </a:pP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a:t>
                      </a:r>
                      <a:r>
                        <a:rPr lang="en-GB" sz="1000" i="1" dirty="0">
                          <a:solidFill>
                            <a:schemeClr val="tx1"/>
                          </a:solidFill>
                          <a:latin typeface="ArialNarrow"/>
                          <a:ea typeface="Calibri"/>
                          <a:cs typeface="ArialNarrow"/>
                        </a:rPr>
                        <a:t>Laundry job fetches 30/- or even 10/-”.</a:t>
                      </a:r>
                      <a:endParaRPr lang="en-GB" sz="1000" i="1"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a:t>
                      </a:r>
                      <a:r>
                        <a:rPr lang="en-GB" sz="1000" dirty="0" err="1">
                          <a:solidFill>
                            <a:schemeClr val="tx1"/>
                          </a:solidFill>
                          <a:latin typeface="ArialNarrow"/>
                          <a:ea typeface="Calibri"/>
                          <a:cs typeface="ArialNarrow"/>
                        </a:rPr>
                        <a:t>Mukuru</a:t>
                      </a:r>
                      <a:r>
                        <a:rPr lang="en-GB" sz="1000" dirty="0">
                          <a:solidFill>
                            <a:schemeClr val="tx1"/>
                          </a:solidFill>
                          <a:latin typeface="ArialNarrow"/>
                          <a:ea typeface="Calibri"/>
                          <a:cs typeface="ArialNarrow"/>
                        </a:rPr>
                        <a:t> </a:t>
                      </a:r>
                      <a:r>
                        <a:rPr lang="en-GB" sz="1000" dirty="0" smtClean="0">
                          <a:solidFill>
                            <a:schemeClr val="tx1"/>
                          </a:solidFill>
                          <a:latin typeface="ArialNarrow"/>
                          <a:ea typeface="Calibri"/>
                          <a:cs typeface="ArialNarrow"/>
                        </a:rPr>
                        <a:t>Focus Group Discussion).</a:t>
                      </a:r>
                    </a:p>
                    <a:p>
                      <a:pPr>
                        <a:lnSpc>
                          <a:spcPct val="115000"/>
                        </a:lnSpc>
                        <a:spcAft>
                          <a:spcPts val="0"/>
                        </a:spcAft>
                      </a:pP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Increased competition</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due to influx of IDPs into urban </a:t>
                      </a:r>
                      <a:r>
                        <a:rPr lang="en-GB" sz="1000" dirty="0" smtClean="0">
                          <a:solidFill>
                            <a:schemeClr val="tx1"/>
                          </a:solidFill>
                          <a:latin typeface="ArialNarrow"/>
                          <a:ea typeface="Calibri"/>
                          <a:cs typeface="ArialNarrow"/>
                        </a:rPr>
                        <a:t>areas.</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Police harassment has reduced hawking options</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Scavenging is estimated to have risen to 40% of young</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boys</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GB" sz="1000" dirty="0">
                          <a:solidFill>
                            <a:schemeClr val="tx1"/>
                          </a:solidFill>
                          <a:latin typeface="ArialNarrow"/>
                          <a:ea typeface="Calibri"/>
                          <a:cs typeface="ArialNarrow"/>
                        </a:rPr>
                        <a:t>Markets for scavenged metals have reduced due to squeeze on informal industries. This results in intense </a:t>
                      </a:r>
                      <a:r>
                        <a:rPr lang="en-GB" sz="1000" dirty="0" smtClean="0">
                          <a:solidFill>
                            <a:schemeClr val="tx1"/>
                          </a:solidFill>
                          <a:latin typeface="ArialNarrow"/>
                          <a:ea typeface="Calibri"/>
                          <a:cs typeface="ArialNarrow"/>
                        </a:rPr>
                        <a:t>competition. </a:t>
                      </a:r>
                    </a:p>
                    <a:p>
                      <a:pPr>
                        <a:lnSpc>
                          <a:spcPct val="115000"/>
                        </a:lnSpc>
                        <a:spcAft>
                          <a:spcPts val="0"/>
                        </a:spcAft>
                      </a:pPr>
                      <a:endParaRPr lang="en-GB" sz="1000" dirty="0" smtClean="0">
                        <a:solidFill>
                          <a:schemeClr val="tx1"/>
                        </a:solidFill>
                        <a:latin typeface="ArialNarrow"/>
                        <a:ea typeface="Calibri"/>
                        <a:cs typeface="ArialNarrow"/>
                      </a:endParaRPr>
                    </a:p>
                    <a:p>
                      <a:pPr>
                        <a:lnSpc>
                          <a:spcPct val="115000"/>
                        </a:lnSpc>
                        <a:spcAft>
                          <a:spcPts val="0"/>
                        </a:spcAft>
                      </a:pPr>
                      <a:r>
                        <a:rPr lang="en-GB" sz="1000" dirty="0" smtClean="0">
                          <a:solidFill>
                            <a:schemeClr val="tx1"/>
                          </a:solidFill>
                          <a:latin typeface="ArialNarrow"/>
                          <a:ea typeface="Calibri"/>
                          <a:cs typeface="ArialNarrow"/>
                        </a:rPr>
                        <a:t>Illegal </a:t>
                      </a:r>
                      <a:r>
                        <a:rPr lang="en-GB" sz="1000" dirty="0">
                          <a:solidFill>
                            <a:schemeClr val="tx1"/>
                          </a:solidFill>
                          <a:latin typeface="ArialNarrow"/>
                          <a:ea typeface="Calibri"/>
                          <a:cs typeface="ArialNarrow"/>
                        </a:rPr>
                        <a:t>brewing business has</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increased because of stress </a:t>
                      </a:r>
                      <a:r>
                        <a:rPr lang="en-GB" sz="1000" dirty="0" smtClean="0">
                          <a:solidFill>
                            <a:schemeClr val="tx1"/>
                          </a:solidFill>
                          <a:latin typeface="ArialNarrow"/>
                          <a:ea typeface="Calibri"/>
                          <a:cs typeface="ArialNarrow"/>
                        </a:rPr>
                        <a:t>led demand, but criminal activity and lack of security means theft</a:t>
                      </a:r>
                      <a:r>
                        <a:rPr lang="en-GB" sz="1000" baseline="0" dirty="0" smtClean="0">
                          <a:solidFill>
                            <a:schemeClr val="tx1"/>
                          </a:solidFill>
                          <a:latin typeface="ArialNarrow"/>
                          <a:ea typeface="Calibri"/>
                          <a:cs typeface="ArialNarrow"/>
                        </a:rPr>
                        <a:t> is common</a:t>
                      </a:r>
                      <a:r>
                        <a:rPr lang="en-GB" sz="1000" dirty="0" smtClean="0">
                          <a:solidFill>
                            <a:schemeClr val="tx1"/>
                          </a:solidFill>
                          <a:latin typeface="ArialNarrow"/>
                          <a:ea typeface="Calibri"/>
                          <a:cs typeface="ArialNarrow"/>
                        </a:rPr>
                        <a:t>.</a:t>
                      </a:r>
                      <a:r>
                        <a:rPr lang="en-GB" sz="1000" baseline="0" dirty="0" smtClean="0">
                          <a:solidFill>
                            <a:schemeClr val="tx1"/>
                          </a:solidFill>
                          <a:latin typeface="ArialNarrow"/>
                          <a:ea typeface="Calibri"/>
                          <a:cs typeface="ArialNarrow"/>
                        </a:rPr>
                        <a:t> </a:t>
                      </a:r>
                      <a:endParaRPr lang="en-GB" sz="1000" dirty="0" smtClean="0">
                        <a:solidFill>
                          <a:schemeClr val="tx1"/>
                        </a:solidFill>
                        <a:latin typeface="ArialNarrow"/>
                        <a:ea typeface="Calibri"/>
                        <a:cs typeface="ArialNarrow"/>
                      </a:endParaRPr>
                    </a:p>
                    <a:p>
                      <a:pPr>
                        <a:lnSpc>
                          <a:spcPct val="115000"/>
                        </a:lnSpc>
                        <a:spcAft>
                          <a:spcPts val="0"/>
                        </a:spcAft>
                      </a:pP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Prostitution is estimated to have risen to 30% of in</a:t>
                      </a:r>
                      <a:endParaRPr lang="en-GB" sz="1000" dirty="0">
                        <a:solidFill>
                          <a:schemeClr val="tx1"/>
                        </a:solidFill>
                        <a:latin typeface="Calibri"/>
                        <a:ea typeface="Calibri"/>
                        <a:cs typeface="Times New Roman"/>
                      </a:endParaRPr>
                    </a:p>
                    <a:p>
                      <a:pPr>
                        <a:lnSpc>
                          <a:spcPct val="115000"/>
                        </a:lnSpc>
                        <a:spcAft>
                          <a:spcPts val="0"/>
                        </a:spcAft>
                      </a:pPr>
                      <a:r>
                        <a:rPr lang="en-GB" sz="1000" dirty="0" err="1">
                          <a:solidFill>
                            <a:schemeClr val="tx1"/>
                          </a:solidFill>
                          <a:latin typeface="ArialNarrow"/>
                          <a:ea typeface="Calibri"/>
                          <a:cs typeface="ArialNarrow"/>
                        </a:rPr>
                        <a:t>Korogocho</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651666">
                <a:tc>
                  <a:txBody>
                    <a:bodyPr/>
                    <a:lstStyle/>
                    <a:p>
                      <a:pPr>
                        <a:lnSpc>
                          <a:spcPct val="115000"/>
                        </a:lnSpc>
                        <a:spcAft>
                          <a:spcPts val="0"/>
                        </a:spcAft>
                      </a:pPr>
                      <a:r>
                        <a:rPr lang="en-GB" sz="1000" dirty="0">
                          <a:solidFill>
                            <a:schemeClr val="tx1"/>
                          </a:solidFill>
                          <a:latin typeface="ArialNarrow-Bold"/>
                          <a:ea typeface="Calibri"/>
                          <a:cs typeface="ArialNarrow-Bold"/>
                        </a:rPr>
                        <a:t>Safety Nets</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Decreased</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capacity to</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support poorer</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kin &amp; neighbours</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Less capacity to</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support poorer</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neighbours and</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friends</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chemeClr val="tx1"/>
                          </a:solidFill>
                          <a:latin typeface="ArialNarrow"/>
                          <a:ea typeface="Calibri"/>
                          <a:cs typeface="ArialNarrow"/>
                        </a:rPr>
                        <a:t>Less support from</a:t>
                      </a:r>
                      <a:endParaRPr lang="en-GB" sz="1000" dirty="0">
                        <a:solidFill>
                          <a:schemeClr val="tx1"/>
                        </a:solidFill>
                        <a:latin typeface="Calibri"/>
                        <a:ea typeface="Calibri"/>
                        <a:cs typeface="Times New Roman"/>
                      </a:endParaRPr>
                    </a:p>
                    <a:p>
                      <a:pPr>
                        <a:lnSpc>
                          <a:spcPct val="115000"/>
                        </a:lnSpc>
                        <a:spcAft>
                          <a:spcPts val="0"/>
                        </a:spcAft>
                      </a:pPr>
                      <a:r>
                        <a:rPr lang="en-GB" sz="1000" dirty="0">
                          <a:solidFill>
                            <a:schemeClr val="tx1"/>
                          </a:solidFill>
                          <a:latin typeface="ArialNarrow"/>
                          <a:ea typeface="Calibri"/>
                          <a:cs typeface="ArialNarrow"/>
                        </a:rPr>
                        <a:t>wealthier kin</a:t>
                      </a:r>
                      <a:endParaRPr lang="en-GB" sz="1000" dirty="0">
                        <a:solidFill>
                          <a:schemeClr val="tx1"/>
                        </a:solidFill>
                        <a:latin typeface="Calibri"/>
                        <a:ea typeface="Calibri"/>
                        <a:cs typeface="Times New Roman"/>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endParaRPr lang="en-GB" sz="1000" dirty="0">
                        <a:solidFill>
                          <a:schemeClr val="tx1"/>
                        </a:solidFill>
                        <a:latin typeface="ArialNarrow"/>
                        <a:ea typeface="Calibri"/>
                        <a:cs typeface="ArialNarrow"/>
                      </a:endParaRPr>
                    </a:p>
                  </a:txBody>
                  <a:tcPr marL="52397" marR="523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4" name="AutoShape 13"/>
          <p:cNvSpPr>
            <a:spLocks noChangeArrowheads="1"/>
          </p:cNvSpPr>
          <p:nvPr/>
        </p:nvSpPr>
        <p:spPr bwMode="auto">
          <a:xfrm>
            <a:off x="4211960" y="764704"/>
            <a:ext cx="1314450" cy="341660"/>
          </a:xfrm>
          <a:prstGeom prst="curvedDownArrow">
            <a:avLst>
              <a:gd name="adj1" fmla="val 77023"/>
              <a:gd name="adj2" fmla="val 154046"/>
              <a:gd name="adj3" fmla="val 33333"/>
            </a:avLst>
          </a:prstGeom>
          <a:solidFill>
            <a:srgbClr val="FF0000"/>
          </a:solidFill>
          <a:ln w="9525">
            <a:solidFill>
              <a:srgbClr val="000000"/>
            </a:solidFill>
            <a:miter lim="800000"/>
            <a:headEnd/>
            <a:tailEnd/>
          </a:ln>
        </p:spPr>
        <p:txBody>
          <a:bodyPr/>
          <a:lstStyle/>
          <a:p>
            <a:endParaRPr lang="en-US"/>
          </a:p>
        </p:txBody>
      </p:sp>
      <p:sp>
        <p:nvSpPr>
          <p:cNvPr id="5" name="AutoShape 13"/>
          <p:cNvSpPr>
            <a:spLocks noChangeArrowheads="1"/>
          </p:cNvSpPr>
          <p:nvPr/>
        </p:nvSpPr>
        <p:spPr bwMode="auto">
          <a:xfrm>
            <a:off x="6372200" y="764704"/>
            <a:ext cx="1314450" cy="341660"/>
          </a:xfrm>
          <a:prstGeom prst="curvedDownArrow">
            <a:avLst>
              <a:gd name="adj1" fmla="val 77023"/>
              <a:gd name="adj2" fmla="val 154046"/>
              <a:gd name="adj3" fmla="val 33333"/>
            </a:avLst>
          </a:prstGeom>
          <a:solidFill>
            <a:srgbClr val="FF0000"/>
          </a:solidFill>
          <a:ln w="9525">
            <a:solidFill>
              <a:srgbClr val="000000"/>
            </a:solidFill>
            <a:miter lim="800000"/>
            <a:headEnd/>
            <a:tailEnd/>
          </a:ln>
        </p:spPr>
        <p:txBody>
          <a:bodyPr/>
          <a:lstStyle/>
          <a:p>
            <a:endParaRPr lang="en-US"/>
          </a:p>
        </p:txBody>
      </p:sp>
      <p:sp>
        <p:nvSpPr>
          <p:cNvPr id="6" name="Title 1"/>
          <p:cNvSpPr txBox="1">
            <a:spLocks/>
          </p:cNvSpPr>
          <p:nvPr/>
        </p:nvSpPr>
        <p:spPr>
          <a:xfrm>
            <a:off x="467544"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err="1" smtClean="0">
                <a:ln>
                  <a:noFill/>
                </a:ln>
                <a:solidFill>
                  <a:srgbClr val="009900"/>
                </a:solidFill>
                <a:effectLst/>
                <a:uLnTx/>
                <a:uFillTx/>
                <a:latin typeface="+mj-lt"/>
                <a:ea typeface="+mj-ea"/>
                <a:cs typeface="+mj-cs"/>
              </a:rPr>
              <a:t>Mukuru</a:t>
            </a:r>
            <a:r>
              <a:rPr kumimoji="0" lang="en-GB" sz="4400" b="1" i="0" u="none" strike="noStrike" kern="1200" cap="none" spc="0" normalizeH="0" baseline="0" noProof="0" dirty="0" smtClean="0">
                <a:ln>
                  <a:noFill/>
                </a:ln>
                <a:solidFill>
                  <a:srgbClr val="009900"/>
                </a:solidFill>
                <a:effectLst/>
                <a:uLnTx/>
                <a:uFillTx/>
                <a:latin typeface="+mj-lt"/>
                <a:ea typeface="+mj-ea"/>
                <a:cs typeface="+mj-cs"/>
              </a:rPr>
              <a:t> wealth groups</a:t>
            </a:r>
            <a:endParaRPr kumimoji="0" lang="en-GB" sz="4400" b="1" i="0" u="none" strike="noStrike" kern="1200" cap="none" spc="0" normalizeH="0" baseline="0" noProof="0" dirty="0">
              <a:ln>
                <a:noFill/>
              </a:ln>
              <a:solidFill>
                <a:srgbClr val="009900"/>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b="1" dirty="0" smtClean="0">
                <a:solidFill>
                  <a:srgbClr val="009900"/>
                </a:solidFill>
              </a:rPr>
              <a:t>Critical markets selected</a:t>
            </a:r>
            <a:endParaRPr lang="en-GB" b="1" dirty="0">
              <a:solidFill>
                <a:srgbClr val="009900"/>
              </a:solidFill>
            </a:endParaRPr>
          </a:p>
        </p:txBody>
      </p:sp>
      <p:pic>
        <p:nvPicPr>
          <p:cNvPr id="4" name="Picture 3" descr="credit 2.JPG"/>
          <p:cNvPicPr>
            <a:picLocks noChangeAspect="1"/>
          </p:cNvPicPr>
          <p:nvPr/>
        </p:nvPicPr>
        <p:blipFill>
          <a:blip r:embed="rId3" cstate="print"/>
          <a:stretch>
            <a:fillRect/>
          </a:stretch>
        </p:blipFill>
        <p:spPr>
          <a:xfrm>
            <a:off x="179142" y="4077072"/>
            <a:ext cx="2704922" cy="1800200"/>
          </a:xfrm>
          <a:prstGeom prst="rect">
            <a:avLst/>
          </a:prstGeom>
        </p:spPr>
      </p:pic>
      <p:pic>
        <p:nvPicPr>
          <p:cNvPr id="6" name="Picture 5" descr="water2.JPG"/>
          <p:cNvPicPr>
            <a:picLocks noChangeAspect="1"/>
          </p:cNvPicPr>
          <p:nvPr/>
        </p:nvPicPr>
        <p:blipFill>
          <a:blip r:embed="rId4" cstate="print"/>
          <a:stretch>
            <a:fillRect/>
          </a:stretch>
        </p:blipFill>
        <p:spPr>
          <a:xfrm>
            <a:off x="3203848" y="1916832"/>
            <a:ext cx="1800200" cy="2700959"/>
          </a:xfrm>
          <a:prstGeom prst="rect">
            <a:avLst/>
          </a:prstGeom>
        </p:spPr>
      </p:pic>
      <p:pic>
        <p:nvPicPr>
          <p:cNvPr id="7" name="Picture 6" descr="maize2.JPG"/>
          <p:cNvPicPr>
            <a:picLocks noChangeAspect="1"/>
          </p:cNvPicPr>
          <p:nvPr/>
        </p:nvPicPr>
        <p:blipFill>
          <a:blip r:embed="rId5" cstate="print"/>
          <a:stretch>
            <a:fillRect/>
          </a:stretch>
        </p:blipFill>
        <p:spPr>
          <a:xfrm>
            <a:off x="251521" y="692696"/>
            <a:ext cx="2592288" cy="1727771"/>
          </a:xfrm>
          <a:prstGeom prst="rect">
            <a:avLst/>
          </a:prstGeom>
        </p:spPr>
      </p:pic>
      <p:sp>
        <p:nvSpPr>
          <p:cNvPr id="8" name="TextBox 7"/>
          <p:cNvSpPr txBox="1"/>
          <p:nvPr/>
        </p:nvSpPr>
        <p:spPr>
          <a:xfrm>
            <a:off x="5076056" y="1268760"/>
            <a:ext cx="3456384" cy="4693593"/>
          </a:xfrm>
          <a:prstGeom prst="rect">
            <a:avLst/>
          </a:prstGeom>
          <a:noFill/>
        </p:spPr>
        <p:txBody>
          <a:bodyPr wrap="square" rtlCol="0">
            <a:spAutoFit/>
          </a:bodyPr>
          <a:lstStyle/>
          <a:p>
            <a:r>
              <a:rPr lang="en-US" sz="2400" dirty="0" smtClean="0">
                <a:latin typeface="+mn-lt"/>
              </a:rPr>
              <a:t>Based on needs analysis, the markets selected in </a:t>
            </a:r>
            <a:r>
              <a:rPr lang="en-US" sz="2400" dirty="0" err="1" smtClean="0">
                <a:latin typeface="+mn-lt"/>
              </a:rPr>
              <a:t>Mukuru</a:t>
            </a:r>
            <a:r>
              <a:rPr lang="en-US" sz="2400" dirty="0" smtClean="0">
                <a:latin typeface="+mn-lt"/>
              </a:rPr>
              <a:t> informal settlement were: </a:t>
            </a:r>
          </a:p>
          <a:p>
            <a:endParaRPr lang="en-US" sz="200" dirty="0" smtClean="0">
              <a:latin typeface="+mn-lt"/>
            </a:endParaRPr>
          </a:p>
          <a:p>
            <a:pPr marL="265113" indent="-265113">
              <a:buFont typeface="Arial" pitchFamily="34" charset="0"/>
              <a:buChar char="•"/>
            </a:pPr>
            <a:r>
              <a:rPr lang="en-US" sz="2400" b="1" dirty="0" smtClean="0">
                <a:latin typeface="+mn-lt"/>
              </a:rPr>
              <a:t>maize and water </a:t>
            </a:r>
            <a:r>
              <a:rPr lang="en-US" sz="2400" dirty="0" smtClean="0">
                <a:latin typeface="+mn-lt"/>
              </a:rPr>
              <a:t>(critical to survival needs) </a:t>
            </a:r>
          </a:p>
          <a:p>
            <a:pPr marL="265113" indent="-265113">
              <a:buFont typeface="Arial" pitchFamily="34" charset="0"/>
              <a:buChar char="•"/>
            </a:pPr>
            <a:r>
              <a:rPr lang="en-US" sz="2400" dirty="0" smtClean="0">
                <a:latin typeface="+mn-lt"/>
              </a:rPr>
              <a:t>and the market systems that enabled </a:t>
            </a:r>
            <a:r>
              <a:rPr lang="en-US" sz="2400" b="1" dirty="0" smtClean="0">
                <a:latin typeface="+mn-lt"/>
              </a:rPr>
              <a:t>access to credit</a:t>
            </a:r>
            <a:r>
              <a:rPr lang="en-US" sz="2400" dirty="0" smtClean="0">
                <a:latin typeface="+mn-lt"/>
              </a:rPr>
              <a:t> (vital for livelihood protection and promotion). </a:t>
            </a:r>
            <a:endParaRPr lang="en-GB"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b="1" dirty="0" smtClean="0">
                <a:solidFill>
                  <a:srgbClr val="009900"/>
                </a:solidFill>
              </a:rPr>
              <a:t>Key findings</a:t>
            </a:r>
            <a:endParaRPr lang="en-GB" b="1" dirty="0">
              <a:solidFill>
                <a:srgbClr val="009900"/>
              </a:solidFill>
            </a:endParaRPr>
          </a:p>
        </p:txBody>
      </p:sp>
      <p:sp>
        <p:nvSpPr>
          <p:cNvPr id="6" name="TextBox 5"/>
          <p:cNvSpPr txBox="1"/>
          <p:nvPr/>
        </p:nvSpPr>
        <p:spPr>
          <a:xfrm>
            <a:off x="395536" y="1268760"/>
            <a:ext cx="4680520" cy="5786199"/>
          </a:xfrm>
          <a:prstGeom prst="rect">
            <a:avLst/>
          </a:prstGeom>
          <a:noFill/>
        </p:spPr>
        <p:txBody>
          <a:bodyPr wrap="square" rtlCol="0">
            <a:spAutoFit/>
          </a:bodyPr>
          <a:lstStyle/>
          <a:p>
            <a:r>
              <a:rPr lang="en-GB" sz="2800" b="1" dirty="0" smtClean="0">
                <a:solidFill>
                  <a:srgbClr val="009900"/>
                </a:solidFill>
              </a:rPr>
              <a:t>The emergency is now.</a:t>
            </a:r>
          </a:p>
          <a:p>
            <a:endParaRPr lang="en-GB" dirty="0" smtClean="0"/>
          </a:p>
          <a:p>
            <a:r>
              <a:rPr lang="en-GB" dirty="0" smtClean="0"/>
              <a:t>Across the different critical markets teams, the same message was echoed - “the emergency is now”. </a:t>
            </a:r>
          </a:p>
          <a:p>
            <a:endParaRPr lang="en-GB" dirty="0" smtClean="0"/>
          </a:p>
          <a:p>
            <a:r>
              <a:rPr lang="en-GB" dirty="0" smtClean="0"/>
              <a:t>Even in the non-emergency context in </a:t>
            </a:r>
            <a:r>
              <a:rPr lang="en-GB" dirty="0" err="1" smtClean="0"/>
              <a:t>Mukuru</a:t>
            </a:r>
            <a:r>
              <a:rPr lang="en-GB" dirty="0" smtClean="0"/>
              <a:t>, people are living far below the SPHERE standards. </a:t>
            </a:r>
          </a:p>
          <a:p>
            <a:endParaRPr lang="en-GB" dirty="0" smtClean="0"/>
          </a:p>
          <a:p>
            <a:r>
              <a:rPr lang="en-GB" dirty="0" smtClean="0"/>
              <a:t>Is it sufficient to wait until there is a crisis to design responses to address both chronic and emergency needs?</a:t>
            </a:r>
          </a:p>
          <a:p>
            <a:endParaRPr lang="en-GB" dirty="0" smtClean="0"/>
          </a:p>
          <a:p>
            <a:r>
              <a:rPr lang="en-GB" dirty="0" smtClean="0"/>
              <a:t>Designing responses that seek to support survival and protect livelihood needs now will strengthen the resilience of the targeted groups when there is a crisis. </a:t>
            </a:r>
          </a:p>
          <a:p>
            <a:endParaRPr lang="en-GB" dirty="0" smtClean="0"/>
          </a:p>
          <a:p>
            <a:endParaRPr lang="en-GB" dirty="0"/>
          </a:p>
        </p:txBody>
      </p:sp>
      <p:pic>
        <p:nvPicPr>
          <p:cNvPr id="10" name="Picture 9" descr="mukuru.jpg"/>
          <p:cNvPicPr>
            <a:picLocks noChangeAspect="1"/>
          </p:cNvPicPr>
          <p:nvPr/>
        </p:nvPicPr>
        <p:blipFill>
          <a:blip r:embed="rId3" cstate="print"/>
          <a:srcRect r="18989"/>
          <a:stretch>
            <a:fillRect/>
          </a:stretch>
        </p:blipFill>
        <p:spPr>
          <a:xfrm>
            <a:off x="5004048" y="1772816"/>
            <a:ext cx="3837963" cy="3552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rgbClr val="009900"/>
                </a:solidFill>
              </a:rPr>
              <a:t>The baseline credit markets system</a:t>
            </a:r>
            <a:endParaRPr lang="en-GB" sz="4000" b="1" dirty="0">
              <a:solidFill>
                <a:srgbClr val="009900"/>
              </a:solidFill>
            </a:endParaRPr>
          </a:p>
        </p:txBody>
      </p:sp>
      <p:pic>
        <p:nvPicPr>
          <p:cNvPr id="178179" name="Picture 3"/>
          <p:cNvPicPr>
            <a:picLocks noChangeAspect="1" noChangeArrowheads="1"/>
          </p:cNvPicPr>
          <p:nvPr/>
        </p:nvPicPr>
        <p:blipFill>
          <a:blip r:embed="rId3" cstate="print"/>
          <a:srcRect/>
          <a:stretch>
            <a:fillRect/>
          </a:stretch>
        </p:blipFill>
        <p:spPr bwMode="auto">
          <a:xfrm>
            <a:off x="827584" y="1196752"/>
            <a:ext cx="7272808" cy="54043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30188" y="12700"/>
            <a:ext cx="8674100" cy="1143000"/>
          </a:xfrm>
        </p:spPr>
        <p:txBody>
          <a:bodyPr/>
          <a:lstStyle/>
          <a:p>
            <a:r>
              <a:rPr lang="en-GB" b="1" smtClean="0">
                <a:solidFill>
                  <a:srgbClr val="009900"/>
                </a:solidFill>
                <a:latin typeface="Arial" pitchFamily="34" charset="0"/>
                <a:ea typeface="ＭＳ Ｐゴシック"/>
                <a:cs typeface="ＭＳ Ｐゴシック"/>
              </a:rPr>
              <a:t>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881283"/>
              </p:ext>
            </p:extLst>
          </p:nvPr>
        </p:nvGraphicFramePr>
        <p:xfrm>
          <a:off x="765175" y="963613"/>
          <a:ext cx="7119192" cy="5187742"/>
        </p:xfrm>
        <a:graphic>
          <a:graphicData uri="http://schemas.openxmlformats.org/drawingml/2006/table">
            <a:tbl>
              <a:tblPr firstRow="1" bandRow="1">
                <a:tableStyleId>{5C22544A-7EE6-4342-B048-85BDC9FD1C3A}</a:tableStyleId>
              </a:tblPr>
              <a:tblGrid>
                <a:gridCol w="1779798">
                  <a:extLst>
                    <a:ext uri="{9D8B030D-6E8A-4147-A177-3AD203B41FA5}">
                      <a16:colId xmlns="" xmlns:a16="http://schemas.microsoft.com/office/drawing/2014/main" val="20000"/>
                    </a:ext>
                  </a:extLst>
                </a:gridCol>
                <a:gridCol w="1779798">
                  <a:extLst>
                    <a:ext uri="{9D8B030D-6E8A-4147-A177-3AD203B41FA5}">
                      <a16:colId xmlns="" xmlns:a16="http://schemas.microsoft.com/office/drawing/2014/main" val="20001"/>
                    </a:ext>
                  </a:extLst>
                </a:gridCol>
                <a:gridCol w="1779798">
                  <a:extLst>
                    <a:ext uri="{9D8B030D-6E8A-4147-A177-3AD203B41FA5}">
                      <a16:colId xmlns="" xmlns:a16="http://schemas.microsoft.com/office/drawing/2014/main" val="20002"/>
                    </a:ext>
                  </a:extLst>
                </a:gridCol>
                <a:gridCol w="1779798">
                  <a:extLst>
                    <a:ext uri="{9D8B030D-6E8A-4147-A177-3AD203B41FA5}">
                      <a16:colId xmlns="" xmlns:a16="http://schemas.microsoft.com/office/drawing/2014/main" val="20003"/>
                    </a:ext>
                  </a:extLst>
                </a:gridCol>
              </a:tblGrid>
              <a:tr h="7710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Saturday</a:t>
                      </a:r>
                    </a:p>
                  </a:txBody>
                  <a:tcPr/>
                </a:tc>
                <a:tc>
                  <a:txBody>
                    <a:bodyPr/>
                    <a:lstStyle/>
                    <a:p>
                      <a:r>
                        <a:rPr lang="en-US" dirty="0" smtClean="0"/>
                        <a:t>Sunday</a:t>
                      </a:r>
                      <a:endParaRPr lang="en-US" dirty="0"/>
                    </a:p>
                  </a:txBody>
                  <a:tcPr/>
                </a:tc>
                <a:tc>
                  <a:txBody>
                    <a:bodyPr/>
                    <a:lstStyle/>
                    <a:p>
                      <a:r>
                        <a:rPr lang="en-US" dirty="0" smtClean="0"/>
                        <a:t>Monday</a:t>
                      </a:r>
                      <a:endParaRPr lang="en-US" dirty="0"/>
                    </a:p>
                  </a:txBody>
                  <a:tcPr/>
                </a:tc>
                <a:tc>
                  <a:txBody>
                    <a:bodyPr/>
                    <a:lstStyle/>
                    <a:p>
                      <a:r>
                        <a:rPr lang="en-GB" dirty="0" smtClean="0"/>
                        <a:t>Tuesday</a:t>
                      </a:r>
                      <a:endParaRPr lang="en-GB" dirty="0"/>
                    </a:p>
                  </a:txBody>
                  <a:tcPr/>
                </a:tc>
                <a:extLst>
                  <a:ext uri="{0D108BD9-81ED-4DB2-BD59-A6C34878D82A}">
                    <a16:rowId xmlns="" xmlns:a16="http://schemas.microsoft.com/office/drawing/2014/main" val="10000"/>
                  </a:ext>
                </a:extLst>
              </a:tr>
              <a:tr h="573778">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dirty="0" smtClean="0">
                          <a:latin typeface="Calibri"/>
                          <a:ea typeface="Calibri"/>
                          <a:cs typeface="Times New Roman"/>
                        </a:rPr>
                        <a:t>Presentation of main results</a:t>
                      </a: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r>
                        <a:rPr lang="en-GB" sz="1400" dirty="0" smtClean="0">
                          <a:latin typeface="Calibri"/>
                          <a:ea typeface="Calibri"/>
                          <a:cs typeface="Times New Roman"/>
                        </a:rPr>
                        <a:t>Cont. Analysis by team leaders</a:t>
                      </a:r>
                      <a:endParaRPr lang="en-GB" sz="1400" dirty="0">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591141">
                <a:tc>
                  <a:txBody>
                    <a:bodyPr/>
                    <a:lstStyle/>
                    <a:p>
                      <a:pPr algn="just">
                        <a:lnSpc>
                          <a:spcPct val="115000"/>
                        </a:lnSpc>
                        <a:spcAft>
                          <a:spcPts val="0"/>
                        </a:spcAft>
                      </a:pPr>
                      <a:endParaRPr lang="en-GB" sz="1400" dirty="0">
                        <a:latin typeface="Calibri"/>
                        <a:ea typeface="Calibri"/>
                        <a:cs typeface="Times New Roman"/>
                      </a:endParaRPr>
                    </a:p>
                  </a:txBody>
                  <a:tcPr marL="68580" marR="68580" marT="0" marB="0"/>
                </a:tc>
                <a:tc>
                  <a:txBody>
                    <a:bodyPr/>
                    <a:lstStyle/>
                    <a:p>
                      <a:pPr algn="just">
                        <a:lnSpc>
                          <a:spcPct val="115000"/>
                        </a:lnSpc>
                        <a:spcAft>
                          <a:spcPts val="0"/>
                        </a:spcAft>
                      </a:pPr>
                      <a:endParaRPr lang="en-GB" sz="1400">
                        <a:latin typeface="Calibri"/>
                        <a:ea typeface="Calibri"/>
                        <a:cs typeface="Times New Roman"/>
                      </a:endParaRPr>
                    </a:p>
                  </a:txBody>
                  <a:tcPr marL="68580" marR="68580" marT="0" marB="0"/>
                </a:tc>
                <a:tc>
                  <a:txBody>
                    <a:bodyPr/>
                    <a:lstStyle/>
                    <a:p>
                      <a:pPr algn="just">
                        <a:lnSpc>
                          <a:spcPct val="115000"/>
                        </a:lnSpc>
                        <a:spcAft>
                          <a:spcPts val="0"/>
                        </a:spcAft>
                      </a:pPr>
                      <a:r>
                        <a:rPr lang="en-GB" sz="1400" dirty="0">
                          <a:latin typeface="Calibri"/>
                          <a:ea typeface="Calibri"/>
                          <a:cs typeface="Times New Roman"/>
                        </a:rPr>
                        <a:t>Market and gap analysis</a:t>
                      </a:r>
                    </a:p>
                  </a:txBody>
                  <a:tcPr marL="68580" marR="68580" marT="0" marB="0"/>
                </a:tc>
                <a:tc>
                  <a:txBody>
                    <a:bodyPr/>
                    <a:lstStyle/>
                    <a:p>
                      <a:pPr algn="just">
                        <a:lnSpc>
                          <a:spcPct val="115000"/>
                        </a:lnSpc>
                        <a:spcAft>
                          <a:spcPts val="0"/>
                        </a:spcAft>
                      </a:pPr>
                      <a:endParaRPr lang="en-GB" sz="1400">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46722">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LUNCH</a:t>
                      </a:r>
                    </a:p>
                  </a:txBody>
                  <a:tcPr marL="68580" marR="68580" marT="0" marB="0"/>
                </a:tc>
                <a:tc>
                  <a:txBody>
                    <a:bodyPr/>
                    <a:lstStyle/>
                    <a:p>
                      <a:pPr algn="just">
                        <a:lnSpc>
                          <a:spcPct val="115000"/>
                        </a:lnSpc>
                        <a:spcAft>
                          <a:spcPts val="0"/>
                        </a:spcAft>
                      </a:pPr>
                      <a:endParaRPr lang="en-GB" sz="1400" dirty="0">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591141">
                <a:tc>
                  <a:txBody>
                    <a:bodyPr/>
                    <a:lstStyle/>
                    <a:p>
                      <a:pPr algn="just">
                        <a:lnSpc>
                          <a:spcPct val="115000"/>
                        </a:lnSpc>
                        <a:spcAft>
                          <a:spcPts val="0"/>
                        </a:spcAft>
                      </a:pPr>
                      <a:r>
                        <a:rPr lang="en-GB" sz="1400">
                          <a:latin typeface="Calibri"/>
                          <a:ea typeface="Calibri"/>
                          <a:cs typeface="Times New Roman"/>
                        </a:rPr>
                        <a:t>LUNCH</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LUNCH</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Response</a:t>
                      </a:r>
                    </a:p>
                    <a:p>
                      <a:pPr algn="just">
                        <a:lnSpc>
                          <a:spcPct val="115000"/>
                        </a:lnSpc>
                        <a:spcAft>
                          <a:spcPts val="0"/>
                        </a:spcAft>
                      </a:pPr>
                      <a:r>
                        <a:rPr lang="en-GB" sz="1400" dirty="0">
                          <a:latin typeface="Calibri"/>
                          <a:ea typeface="Calibri"/>
                          <a:cs typeface="Times New Roman"/>
                        </a:rPr>
                        <a:t>recommendations</a:t>
                      </a:r>
                    </a:p>
                  </a:txBody>
                  <a:tcPr marL="68580" marR="68580" marT="0" marB="0"/>
                </a:tc>
                <a:tc>
                  <a:txBody>
                    <a:bodyPr/>
                    <a:lstStyle/>
                    <a:p>
                      <a:pPr algn="just">
                        <a:lnSpc>
                          <a:spcPct val="115000"/>
                        </a:lnSpc>
                        <a:spcAft>
                          <a:spcPts val="0"/>
                        </a:spcAft>
                      </a:pPr>
                      <a:endParaRPr lang="en-GB" sz="1400" dirty="0">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1327194">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Data collection</a:t>
                      </a:r>
                    </a:p>
                  </a:txBody>
                  <a:tcPr marL="68580" marR="68580" marT="0" marB="0"/>
                </a:tc>
                <a:tc>
                  <a:txBody>
                    <a:bodyPr/>
                    <a:lstStyle/>
                    <a:p>
                      <a:pPr algn="just">
                        <a:lnSpc>
                          <a:spcPct val="115000"/>
                        </a:lnSpc>
                        <a:spcAft>
                          <a:spcPts val="0"/>
                        </a:spcAft>
                      </a:pPr>
                      <a:r>
                        <a:rPr lang="en-GB" sz="1400" dirty="0">
                          <a:latin typeface="Calibri"/>
                          <a:ea typeface="Calibri"/>
                          <a:cs typeface="Times New Roman"/>
                        </a:rPr>
                        <a:t>Next steps: contingency planning</a:t>
                      </a:r>
                    </a:p>
                  </a:txBody>
                  <a:tcPr marL="68580" marR="68580" marT="0" marB="0"/>
                </a:tc>
                <a:tc>
                  <a:txBody>
                    <a:bodyPr/>
                    <a:lstStyle/>
                    <a:p>
                      <a:pPr algn="just">
                        <a:lnSpc>
                          <a:spcPct val="115000"/>
                        </a:lnSpc>
                        <a:spcAft>
                          <a:spcPts val="0"/>
                        </a:spcAft>
                      </a:pPr>
                      <a:r>
                        <a:rPr lang="en-GB" sz="1400" dirty="0" smtClean="0">
                          <a:latin typeface="Calibri"/>
                          <a:ea typeface="Calibri"/>
                          <a:cs typeface="Times New Roman"/>
                        </a:rPr>
                        <a:t>Presentation</a:t>
                      </a:r>
                      <a:r>
                        <a:rPr lang="en-GB" sz="1400" baseline="0" dirty="0" smtClean="0">
                          <a:latin typeface="Calibri"/>
                          <a:ea typeface="Calibri"/>
                          <a:cs typeface="Times New Roman"/>
                        </a:rPr>
                        <a:t> to stakeholders</a:t>
                      </a:r>
                      <a:endParaRPr lang="en-GB" sz="1400" dirty="0">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886712">
                <a:tc>
                  <a:txBody>
                    <a:bodyPr/>
                    <a:lstStyle/>
                    <a:p>
                      <a:pPr algn="just">
                        <a:lnSpc>
                          <a:spcPct val="115000"/>
                        </a:lnSpc>
                        <a:spcAft>
                          <a:spcPts val="0"/>
                        </a:spcAft>
                      </a:pPr>
                      <a:r>
                        <a:rPr lang="en-GB" sz="1400" dirty="0">
                          <a:latin typeface="Calibri"/>
                          <a:ea typeface="Calibri"/>
                          <a:cs typeface="Times New Roman"/>
                        </a:rPr>
                        <a:t>Analysis of data collected during the day</a:t>
                      </a:r>
                    </a:p>
                  </a:txBody>
                  <a:tcPr marL="68580" marR="68580"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GB" sz="1400" dirty="0" smtClean="0">
                          <a:latin typeface="+mn-lt"/>
                          <a:ea typeface="Calibri"/>
                          <a:cs typeface="Times New Roman"/>
                        </a:rPr>
                        <a:t>Finalisation of tools</a:t>
                      </a:r>
                      <a:r>
                        <a:rPr lang="en-GB" sz="1400" baseline="0" dirty="0" smtClean="0">
                          <a:latin typeface="+mn-lt"/>
                          <a:ea typeface="Calibri"/>
                          <a:cs typeface="Times New Roman"/>
                        </a:rPr>
                        <a:t> / consolidation of results</a:t>
                      </a:r>
                      <a:endParaRPr lang="en-GB" sz="1400" dirty="0" smtClean="0">
                        <a:latin typeface="+mn-lt"/>
                        <a:ea typeface="Calibri"/>
                        <a:cs typeface="Times New Roman"/>
                      </a:endParaRPr>
                    </a:p>
                  </a:txBody>
                  <a:tcPr marL="68580" marR="68580" marT="0" marB="0"/>
                </a:tc>
                <a:tc>
                  <a:txBody>
                    <a:bodyPr/>
                    <a:lstStyle/>
                    <a:p>
                      <a:pPr algn="just">
                        <a:lnSpc>
                          <a:spcPct val="115000"/>
                        </a:lnSpc>
                        <a:spcAft>
                          <a:spcPts val="0"/>
                        </a:spcAft>
                      </a:pPr>
                      <a:r>
                        <a:rPr lang="en-GB" sz="1400" dirty="0">
                          <a:latin typeface="Calibri"/>
                          <a:ea typeface="Calibri"/>
                          <a:cs typeface="Times New Roman"/>
                        </a:rPr>
                        <a:t>Wrap up </a:t>
                      </a:r>
                    </a:p>
                    <a:p>
                      <a:pPr algn="just">
                        <a:lnSpc>
                          <a:spcPct val="115000"/>
                        </a:lnSpc>
                        <a:spcAft>
                          <a:spcPts val="0"/>
                        </a:spcAft>
                      </a:pPr>
                      <a:r>
                        <a:rPr lang="en-GB" sz="1400" dirty="0">
                          <a:latin typeface="Calibri"/>
                          <a:ea typeface="Calibri"/>
                          <a:cs typeface="Times New Roman"/>
                        </a:rPr>
                        <a:t>End of workshop</a:t>
                      </a:r>
                    </a:p>
                  </a:txBody>
                  <a:tcPr marL="68580" marR="68580" marT="0" marB="0"/>
                </a:tc>
                <a:tc>
                  <a:txBody>
                    <a:bodyPr/>
                    <a:lstStyle/>
                    <a:p>
                      <a:pPr algn="just">
                        <a:lnSpc>
                          <a:spcPct val="115000"/>
                        </a:lnSpc>
                        <a:spcAft>
                          <a:spcPts val="0"/>
                        </a:spcAft>
                      </a:pPr>
                      <a:endParaRPr lang="en-GB" sz="1400" dirty="0">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rgbClr val="009900"/>
                </a:solidFill>
              </a:rPr>
              <a:t>The emergency credit markets system</a:t>
            </a:r>
            <a:endParaRPr lang="en-GB" sz="4000" b="1" dirty="0">
              <a:solidFill>
                <a:srgbClr val="009900"/>
              </a:solidFill>
            </a:endParaRPr>
          </a:p>
        </p:txBody>
      </p:sp>
      <p:pic>
        <p:nvPicPr>
          <p:cNvPr id="4" name="Picture 3" descr="Market map 2.jpg"/>
          <p:cNvPicPr>
            <a:picLocks noChangeAspect="1"/>
          </p:cNvPicPr>
          <p:nvPr/>
        </p:nvPicPr>
        <p:blipFill>
          <a:blip r:embed="rId3" cstate="print"/>
          <a:stretch>
            <a:fillRect/>
          </a:stretch>
        </p:blipFill>
        <p:spPr>
          <a:xfrm>
            <a:off x="971600" y="1124744"/>
            <a:ext cx="6898470" cy="5341568"/>
          </a:xfrm>
          <a:prstGeom prst="rect">
            <a:avLst/>
          </a:prstGeom>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dirty="0" smtClean="0">
                <a:solidFill>
                  <a:srgbClr val="009900"/>
                </a:solidFill>
              </a:rPr>
              <a:t>Recommendations</a:t>
            </a:r>
            <a:endParaRPr lang="en-GB" b="1" dirty="0">
              <a:solidFill>
                <a:srgbClr val="009900"/>
              </a:solidFill>
            </a:endParaRPr>
          </a:p>
        </p:txBody>
      </p:sp>
      <p:sp>
        <p:nvSpPr>
          <p:cNvPr id="3" name="TextBox 2"/>
          <p:cNvSpPr txBox="1"/>
          <p:nvPr/>
        </p:nvSpPr>
        <p:spPr>
          <a:xfrm>
            <a:off x="395536" y="980728"/>
            <a:ext cx="8424936" cy="5047536"/>
          </a:xfrm>
          <a:prstGeom prst="rect">
            <a:avLst/>
          </a:prstGeom>
          <a:noFill/>
        </p:spPr>
        <p:txBody>
          <a:bodyPr wrap="square" rtlCol="0">
            <a:spAutoFit/>
          </a:bodyPr>
          <a:lstStyle/>
          <a:p>
            <a:pPr marL="342900" lvl="0" indent="-342900">
              <a:spcAft>
                <a:spcPts val="600"/>
              </a:spcAft>
            </a:pPr>
            <a:r>
              <a:rPr lang="en-GB" sz="2000" b="1" dirty="0" smtClean="0"/>
              <a:t>Long term/ structural recommendations: </a:t>
            </a:r>
          </a:p>
          <a:p>
            <a:pPr marL="342900" lvl="0" indent="-342900">
              <a:spcAft>
                <a:spcPts val="600"/>
              </a:spcAft>
              <a:buFont typeface="+mj-lt"/>
              <a:buAutoNum type="arabicPeriod"/>
            </a:pPr>
            <a:r>
              <a:rPr lang="en-GB" dirty="0" smtClean="0"/>
              <a:t>Advocacy with Government for safety nets for the very poor and poor (to address the chronic needs and provide a regular source of money). </a:t>
            </a:r>
          </a:p>
          <a:p>
            <a:pPr marL="342900" lvl="0" indent="-342900">
              <a:spcAft>
                <a:spcPts val="600"/>
              </a:spcAft>
              <a:buFont typeface="+mj-lt"/>
              <a:buAutoNum type="arabicPeriod"/>
            </a:pPr>
            <a:r>
              <a:rPr lang="en-GB" dirty="0" smtClean="0"/>
              <a:t>Advocacy and lobbying for identity card registration to enable poor and very poor wealth groups access to wider sources of credit</a:t>
            </a:r>
          </a:p>
          <a:p>
            <a:pPr marL="342900" lvl="0" indent="-342900">
              <a:spcAft>
                <a:spcPts val="600"/>
              </a:spcAft>
              <a:buFont typeface="+mj-lt"/>
              <a:buAutoNum type="arabicPeriod"/>
            </a:pPr>
            <a:r>
              <a:rPr lang="en-GB" dirty="0" smtClean="0"/>
              <a:t>Linking with institutions that could provide grants for the poor (individual and groups) </a:t>
            </a:r>
          </a:p>
          <a:p>
            <a:pPr marL="342900" lvl="0" indent="-342900">
              <a:spcAft>
                <a:spcPts val="600"/>
              </a:spcAft>
              <a:buFont typeface="+mj-lt"/>
              <a:buAutoNum type="arabicPeriod"/>
            </a:pPr>
            <a:r>
              <a:rPr lang="en-GB" dirty="0" smtClean="0"/>
              <a:t>Promotion of Group Savings and Lending for the poor and very poor households</a:t>
            </a:r>
          </a:p>
          <a:p>
            <a:pPr marL="342900" lvl="0" indent="-342900">
              <a:spcAft>
                <a:spcPts val="600"/>
              </a:spcAft>
              <a:buFont typeface="+mj-lt"/>
              <a:buAutoNum type="arabicPeriod"/>
            </a:pPr>
            <a:r>
              <a:rPr lang="en-GB" dirty="0" smtClean="0"/>
              <a:t>Skills training for poor households for livelihood protection and promotion. </a:t>
            </a:r>
          </a:p>
          <a:p>
            <a:pPr marL="342900" indent="-342900">
              <a:spcAft>
                <a:spcPts val="600"/>
              </a:spcAft>
              <a:buFont typeface="+mj-lt"/>
              <a:buAutoNum type="arabicPeriod"/>
            </a:pPr>
            <a:endParaRPr lang="en-GB" dirty="0" smtClean="0"/>
          </a:p>
          <a:p>
            <a:pPr marL="342900" indent="-342900">
              <a:spcAft>
                <a:spcPts val="600"/>
              </a:spcAft>
            </a:pPr>
            <a:r>
              <a:rPr lang="en-GB" b="1" dirty="0" smtClean="0"/>
              <a:t>Emergency recommendations:   </a:t>
            </a:r>
          </a:p>
          <a:p>
            <a:pPr marL="342900" lvl="0" indent="-342900">
              <a:spcAft>
                <a:spcPts val="600"/>
              </a:spcAft>
              <a:buFont typeface="+mj-lt"/>
              <a:buAutoNum type="arabicPeriod"/>
            </a:pPr>
            <a:r>
              <a:rPr lang="en-GB" dirty="0" smtClean="0"/>
              <a:t>Cash injection to poor households</a:t>
            </a:r>
          </a:p>
          <a:p>
            <a:pPr marL="342900" lvl="0" indent="-342900">
              <a:spcAft>
                <a:spcPts val="600"/>
              </a:spcAft>
              <a:buFont typeface="+mj-lt"/>
              <a:buAutoNum type="arabicPeriod"/>
            </a:pPr>
            <a:r>
              <a:rPr lang="en-GB" dirty="0" smtClean="0"/>
              <a:t>Cash grants for Protection of livelihoods for small traders</a:t>
            </a:r>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b="1" dirty="0" smtClean="0">
                <a:solidFill>
                  <a:srgbClr val="009900"/>
                </a:solidFill>
                <a:latin typeface="+mn-lt"/>
                <a:cs typeface="Arial" pitchFamily="34" charset="0"/>
              </a:rPr>
              <a:t>Gap analysis</a:t>
            </a:r>
          </a:p>
        </p:txBody>
      </p:sp>
      <p:sp>
        <p:nvSpPr>
          <p:cNvPr id="3" name="Content Placeholder 2"/>
          <p:cNvSpPr>
            <a:spLocks noGrp="1"/>
          </p:cNvSpPr>
          <p:nvPr>
            <p:ph idx="1"/>
          </p:nvPr>
        </p:nvSpPr>
        <p:spPr>
          <a:xfrm>
            <a:off x="452438" y="1371600"/>
            <a:ext cx="8234362" cy="4984750"/>
          </a:xfrm>
        </p:spPr>
        <p:txBody>
          <a:bodyPr/>
          <a:lstStyle/>
          <a:p>
            <a:pPr>
              <a:spcAft>
                <a:spcPts val="1200"/>
              </a:spcAft>
            </a:pPr>
            <a:r>
              <a:rPr lang="en-US" sz="3600" dirty="0" smtClean="0">
                <a:cs typeface="Arial" pitchFamily="34" charset="0"/>
              </a:rPr>
              <a:t>What are the (quantitative and qualitative) needs of targeted populations / groups with regards to the critical market (key needs)?</a:t>
            </a:r>
          </a:p>
          <a:p>
            <a:pPr>
              <a:spcAft>
                <a:spcPts val="1200"/>
              </a:spcAft>
            </a:pPr>
            <a:r>
              <a:rPr lang="en-US" sz="3600" dirty="0" smtClean="0">
                <a:cs typeface="Arial" pitchFamily="34" charset="0"/>
              </a:rPr>
              <a:t>How does the target population / group relate (interact / depend) to the market</a:t>
            </a:r>
            <a:r>
              <a:rPr lang="en-US" dirty="0" smtClean="0">
                <a:latin typeface="Arial" pitchFamily="34" charset="0"/>
                <a:cs typeface="Arial"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219075" y="228600"/>
            <a:ext cx="8685213" cy="990600"/>
          </a:xfrm>
        </p:spPr>
        <p:txBody>
          <a:bodyPr rtlCol="0">
            <a:normAutofit/>
          </a:bodyPr>
          <a:lstStyle/>
          <a:p>
            <a:pPr fontAlgn="auto">
              <a:spcAft>
                <a:spcPts val="0"/>
              </a:spcAft>
              <a:defRPr/>
            </a:pPr>
            <a:r>
              <a:rPr lang="en-US" b="1" dirty="0" smtClean="0">
                <a:solidFill>
                  <a:srgbClr val="009900"/>
                </a:solidFill>
                <a:latin typeface="+mn-lt"/>
                <a:cs typeface="Arial" pitchFamily="34" charset="0"/>
              </a:rPr>
              <a:t>Gap analysis: Numerical gap analysis</a:t>
            </a:r>
          </a:p>
        </p:txBody>
      </p:sp>
      <p:sp>
        <p:nvSpPr>
          <p:cNvPr id="3" name="Content Placeholder 2"/>
          <p:cNvSpPr>
            <a:spLocks noGrp="1"/>
          </p:cNvSpPr>
          <p:nvPr>
            <p:ph idx="1"/>
          </p:nvPr>
        </p:nvSpPr>
        <p:spPr>
          <a:xfrm>
            <a:off x="219075" y="1517650"/>
            <a:ext cx="8685213" cy="5029200"/>
          </a:xfrm>
        </p:spPr>
        <p:txBody>
          <a:bodyPr/>
          <a:lstStyle/>
          <a:p>
            <a:pPr>
              <a:spcAft>
                <a:spcPts val="1200"/>
              </a:spcAft>
              <a:buFont typeface="Wingdings" pitchFamily="2" charset="2"/>
              <a:buNone/>
            </a:pPr>
            <a:r>
              <a:rPr lang="en-US" sz="3400" dirty="0" smtClean="0">
                <a:cs typeface="Arial" pitchFamily="34" charset="0"/>
              </a:rPr>
              <a:t>Estimate of </a:t>
            </a:r>
            <a:r>
              <a:rPr lang="en-US" sz="3400" b="1" dirty="0" smtClean="0">
                <a:solidFill>
                  <a:srgbClr val="FF0000"/>
                </a:solidFill>
                <a:cs typeface="Arial" pitchFamily="34" charset="0"/>
              </a:rPr>
              <a:t>gaps </a:t>
            </a:r>
            <a:r>
              <a:rPr lang="en-US" altLang="ja-JP" sz="3400" dirty="0" smtClean="0">
                <a:cs typeface="ＭＳ Ｐゴシック"/>
              </a:rPr>
              <a:t>facing target population:</a:t>
            </a:r>
          </a:p>
          <a:p>
            <a:pPr>
              <a:spcAft>
                <a:spcPts val="1200"/>
              </a:spcAft>
            </a:pPr>
            <a:r>
              <a:rPr lang="en-US" sz="3400" b="1" dirty="0" smtClean="0">
                <a:solidFill>
                  <a:srgbClr val="FF0000"/>
                </a:solidFill>
                <a:cs typeface="Arial" pitchFamily="34" charset="0"/>
              </a:rPr>
              <a:t>Duration</a:t>
            </a:r>
            <a:r>
              <a:rPr lang="en-US" sz="3400" dirty="0" smtClean="0">
                <a:cs typeface="Arial" pitchFamily="34" charset="0"/>
              </a:rPr>
              <a:t>: How long gap might last</a:t>
            </a:r>
          </a:p>
          <a:p>
            <a:pPr>
              <a:spcAft>
                <a:spcPts val="1200"/>
              </a:spcAft>
            </a:pPr>
            <a:r>
              <a:rPr lang="en-US" sz="3400" b="1" dirty="0" smtClean="0">
                <a:solidFill>
                  <a:srgbClr val="FF0000"/>
                </a:solidFill>
                <a:cs typeface="Arial" pitchFamily="34" charset="0"/>
              </a:rPr>
              <a:t>Preferences</a:t>
            </a:r>
            <a:r>
              <a:rPr lang="en-US" sz="3400" dirty="0" smtClean="0">
                <a:cs typeface="Arial" pitchFamily="34" charset="0"/>
              </a:rPr>
              <a:t>: Target HH</a:t>
            </a:r>
            <a:r>
              <a:rPr lang="en-US" altLang="ja-JP" sz="3400" dirty="0" smtClean="0">
                <a:cs typeface="ＭＳ Ｐゴシック"/>
              </a:rPr>
              <a:t> considerations</a:t>
            </a:r>
          </a:p>
          <a:p>
            <a:pPr>
              <a:spcAft>
                <a:spcPts val="1200"/>
              </a:spcAft>
            </a:pPr>
            <a:r>
              <a:rPr lang="en-US" sz="3400" b="1" dirty="0" smtClean="0">
                <a:solidFill>
                  <a:srgbClr val="FF0000"/>
                </a:solidFill>
                <a:cs typeface="Arial" pitchFamily="34" charset="0"/>
              </a:rPr>
              <a:t>Other assistance</a:t>
            </a:r>
            <a:r>
              <a:rPr lang="en-US" sz="3400" dirty="0" smtClean="0">
                <a:cs typeface="Arial" pitchFamily="34" charset="0"/>
              </a:rPr>
              <a:t>: What else is in the pipeline</a:t>
            </a:r>
          </a:p>
          <a:p>
            <a:pPr>
              <a:spcAft>
                <a:spcPts val="1200"/>
              </a:spcAft>
              <a:buFont typeface="Wingdings" pitchFamily="2" charset="2"/>
              <a:buNone/>
            </a:pPr>
            <a:r>
              <a:rPr lang="en-US" sz="3400" b="1" dirty="0" smtClean="0">
                <a:cs typeface="Arial" pitchFamily="34" charset="0"/>
              </a:rPr>
              <a:t>Sources</a:t>
            </a:r>
            <a:r>
              <a:rPr lang="en-US" sz="3400" dirty="0" smtClean="0">
                <a:cs typeface="Arial" pitchFamily="34" charset="0"/>
              </a:rPr>
              <a:t>: initial needs assessment, sample interviews, seasonal calendars, other agencies, coordination meetings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46050" y="85725"/>
            <a:ext cx="8880475" cy="990600"/>
          </a:xfrm>
        </p:spPr>
        <p:txBody>
          <a:bodyPr/>
          <a:lstStyle/>
          <a:p>
            <a:r>
              <a:rPr lang="en-US" b="1" dirty="0" smtClean="0">
                <a:solidFill>
                  <a:srgbClr val="009900"/>
                </a:solidFill>
                <a:latin typeface="Arial" pitchFamily="34" charset="0"/>
                <a:cs typeface="Arial" pitchFamily="34" charset="0"/>
              </a:rPr>
              <a:t>Gap analysis: </a:t>
            </a:r>
            <a:r>
              <a:rPr lang="en-US" b="1" dirty="0" smtClean="0">
                <a:solidFill>
                  <a:srgbClr val="009900"/>
                </a:solidFill>
                <a:latin typeface="+mn-lt"/>
                <a:cs typeface="Arial" pitchFamily="34" charset="0"/>
              </a:rPr>
              <a:t>Qualitative</a:t>
            </a:r>
            <a:r>
              <a:rPr lang="en-US" b="1" dirty="0" smtClean="0">
                <a:solidFill>
                  <a:srgbClr val="009900"/>
                </a:solidFill>
                <a:latin typeface="Arial" pitchFamily="34" charset="0"/>
                <a:cs typeface="Arial" pitchFamily="34" charset="0"/>
              </a:rPr>
              <a:t> issues</a:t>
            </a:r>
          </a:p>
        </p:txBody>
      </p:sp>
      <p:sp>
        <p:nvSpPr>
          <p:cNvPr id="3" name="Content Placeholder 2"/>
          <p:cNvSpPr>
            <a:spLocks noGrp="1"/>
          </p:cNvSpPr>
          <p:nvPr>
            <p:ph idx="1"/>
          </p:nvPr>
        </p:nvSpPr>
        <p:spPr>
          <a:xfrm>
            <a:off x="263525" y="1295400"/>
            <a:ext cx="8612188" cy="5245100"/>
          </a:xfrm>
        </p:spPr>
        <p:txBody>
          <a:bodyPr/>
          <a:lstStyle/>
          <a:p>
            <a:pPr>
              <a:spcAft>
                <a:spcPts val="600"/>
              </a:spcAft>
            </a:pPr>
            <a:r>
              <a:rPr lang="en-US" dirty="0" smtClean="0">
                <a:cs typeface="Arial" pitchFamily="34" charset="0"/>
              </a:rPr>
              <a:t>Constraints on access</a:t>
            </a:r>
          </a:p>
          <a:p>
            <a:pPr>
              <a:spcAft>
                <a:spcPts val="600"/>
              </a:spcAft>
            </a:pPr>
            <a:r>
              <a:rPr lang="en-US" dirty="0" smtClean="0">
                <a:cs typeface="Arial" pitchFamily="34" charset="0"/>
              </a:rPr>
              <a:t>Transport needs</a:t>
            </a:r>
          </a:p>
          <a:p>
            <a:pPr>
              <a:spcAft>
                <a:spcPts val="600"/>
              </a:spcAft>
            </a:pPr>
            <a:r>
              <a:rPr lang="en-US" dirty="0" smtClean="0">
                <a:cs typeface="Arial" pitchFamily="34" charset="0"/>
              </a:rPr>
              <a:t>Ethnic, gender, other vulnerability issues</a:t>
            </a:r>
          </a:p>
          <a:p>
            <a:pPr>
              <a:spcAft>
                <a:spcPts val="600"/>
              </a:spcAft>
            </a:pPr>
            <a:r>
              <a:rPr lang="en-US" dirty="0" smtClean="0">
                <a:cs typeface="Arial" pitchFamily="34" charset="0"/>
              </a:rPr>
              <a:t>Seasonal factors</a:t>
            </a:r>
          </a:p>
          <a:p>
            <a:pPr>
              <a:spcAft>
                <a:spcPts val="600"/>
              </a:spcAft>
            </a:pPr>
            <a:r>
              <a:rPr lang="en-US" dirty="0" smtClean="0">
                <a:cs typeface="Arial" pitchFamily="34" charset="0"/>
              </a:rPr>
              <a:t>Coping strategies</a:t>
            </a:r>
          </a:p>
          <a:p>
            <a:pPr>
              <a:spcAft>
                <a:spcPts val="600"/>
              </a:spcAft>
            </a:pPr>
            <a:r>
              <a:rPr lang="en-US" dirty="0" smtClean="0">
                <a:cs typeface="Arial" pitchFamily="34" charset="0"/>
              </a:rPr>
              <a:t>Preferences</a:t>
            </a:r>
          </a:p>
          <a:p>
            <a:pPr>
              <a:spcAft>
                <a:spcPts val="600"/>
              </a:spcAft>
            </a:pPr>
            <a:r>
              <a:rPr lang="en-US" dirty="0" smtClean="0">
                <a:cs typeface="Arial" pitchFamily="34" charset="0"/>
              </a:rPr>
              <a:t>Risks or challenges that eliminate a particular response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0"/>
            <a:ext cx="9144000" cy="1241778"/>
          </a:xfrm>
        </p:spPr>
        <p:txBody>
          <a:bodyPr>
            <a:noAutofit/>
          </a:bodyPr>
          <a:lstStyle/>
          <a:p>
            <a:pPr eaLnBrk="1" hangingPunct="1"/>
            <a:r>
              <a:rPr lang="en-US" dirty="0" smtClean="0"/>
              <a:t>Gap analysis: Target population details</a:t>
            </a:r>
            <a:endParaRPr lang="en-US" dirty="0"/>
          </a:p>
        </p:txBody>
      </p:sp>
      <p:graphicFrame>
        <p:nvGraphicFramePr>
          <p:cNvPr id="5" name="Content Placeholder 4"/>
          <p:cNvGraphicFramePr>
            <a:graphicFrameLocks noGrp="1"/>
          </p:cNvGraphicFramePr>
          <p:nvPr>
            <p:ph idx="1"/>
          </p:nvPr>
        </p:nvGraphicFramePr>
        <p:xfrm>
          <a:off x="0" y="1400508"/>
          <a:ext cx="9144000" cy="5207000"/>
        </p:xfrm>
        <a:graphic>
          <a:graphicData uri="http://schemas.openxmlformats.org/drawingml/2006/table">
            <a:tbl>
              <a:tblPr firstRow="1" bandRow="1">
                <a:tableStyleId>{2D5ABB26-0587-4C30-8999-92F81FD0307C}</a:tableStyleId>
              </a:tblPr>
              <a:tblGrid>
                <a:gridCol w="1828800"/>
                <a:gridCol w="1828800"/>
                <a:gridCol w="1828800"/>
                <a:gridCol w="1828800"/>
                <a:gridCol w="1828800"/>
              </a:tblGrid>
              <a:tr h="1301750">
                <a:tc>
                  <a:txBody>
                    <a:bodyPr/>
                    <a:lstStyle/>
                    <a:p>
                      <a:pPr algn="ctr"/>
                      <a:r>
                        <a:rPr lang="en-GB" sz="2200" b="1" dirty="0" smtClean="0">
                          <a:latin typeface="Arial"/>
                          <a:cs typeface="Arial"/>
                        </a:rPr>
                        <a:t>Target group</a:t>
                      </a:r>
                      <a:endParaRPr lang="en-GB" sz="2200" b="1" dirty="0">
                        <a:latin typeface="Arial"/>
                        <a:cs typeface="Aria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Female</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Male</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Location</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Essential </a:t>
                      </a:r>
                      <a:r>
                        <a:rPr lang="en-GB" sz="2200" b="1" dirty="0" err="1" smtClean="0">
                          <a:latin typeface="Arial"/>
                          <a:cs typeface="Arial"/>
                        </a:rPr>
                        <a:t>charater-istics</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200" b="1">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1750">
                <a:tc>
                  <a:txBody>
                    <a:bodyPr/>
                    <a:lstStyle/>
                    <a:p>
                      <a:pPr algn="l"/>
                      <a:endParaRPr lang="en-GB" sz="2200" b="1" dirty="0">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602286338"/>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ChangeArrowheads="1"/>
          </p:cNvSpPr>
          <p:nvPr/>
        </p:nvSpPr>
        <p:spPr bwMode="auto">
          <a:xfrm>
            <a:off x="115888" y="246063"/>
            <a:ext cx="8715375" cy="685800"/>
          </a:xfrm>
          <a:prstGeom prst="rect">
            <a:avLst/>
          </a:prstGeom>
          <a:noFill/>
          <a:ln w="9525">
            <a:noFill/>
            <a:miter lim="800000"/>
            <a:headEnd/>
            <a:tailEnd/>
          </a:ln>
        </p:spPr>
        <p:txBody>
          <a:bodyPr anchor="ctr"/>
          <a:lstStyle/>
          <a:p>
            <a:pPr defTabSz="457200"/>
            <a:r>
              <a:rPr lang="en-US" sz="4400" b="1">
                <a:solidFill>
                  <a:srgbClr val="009600"/>
                </a:solidFill>
                <a:cs typeface="Arial" pitchFamily="34" charset="0"/>
              </a:rPr>
              <a:t>Gap analysis</a:t>
            </a:r>
          </a:p>
        </p:txBody>
      </p:sp>
      <p:pic>
        <p:nvPicPr>
          <p:cNvPr id="153603" name="table"/>
          <p:cNvPicPr>
            <a:picLocks noChangeAspect="1"/>
          </p:cNvPicPr>
          <p:nvPr/>
        </p:nvPicPr>
        <p:blipFill>
          <a:blip r:embed="rId3" cstate="print"/>
          <a:srcRect/>
          <a:stretch>
            <a:fillRect/>
          </a:stretch>
        </p:blipFill>
        <p:spPr bwMode="auto">
          <a:xfrm>
            <a:off x="-73025" y="1258888"/>
            <a:ext cx="9290050" cy="535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1" descr="chronic-emergency.png"/>
          <p:cNvPicPr>
            <a:picLocks noChangeAspect="1" noChangeArrowheads="1"/>
          </p:cNvPicPr>
          <p:nvPr/>
        </p:nvPicPr>
        <p:blipFill>
          <a:blip r:embed="rId3" cstate="print"/>
          <a:srcRect/>
          <a:stretch>
            <a:fillRect/>
          </a:stretch>
        </p:blipFill>
        <p:spPr bwMode="auto">
          <a:xfrm>
            <a:off x="468313" y="620713"/>
            <a:ext cx="8135937" cy="590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0530"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9900"/>
                </a:solidFill>
                <a:latin typeface="Arial" pitchFamily="34" charset="0"/>
                <a:cs typeface="Arial" pitchFamily="34" charset="0"/>
              </a:rPr>
              <a:t>Activity: Completing the preliminary analysis</a:t>
            </a:r>
          </a:p>
        </p:txBody>
      </p:sp>
      <p:sp>
        <p:nvSpPr>
          <p:cNvPr id="155651" name="Content Placeholder 2"/>
          <p:cNvSpPr>
            <a:spLocks noGrp="1"/>
          </p:cNvSpPr>
          <p:nvPr>
            <p:ph idx="1"/>
          </p:nvPr>
        </p:nvSpPr>
        <p:spPr>
          <a:xfrm>
            <a:off x="230188" y="1576388"/>
            <a:ext cx="8674100" cy="5019675"/>
          </a:xfrm>
        </p:spPr>
        <p:txBody>
          <a:bodyPr/>
          <a:lstStyle/>
          <a:p>
            <a:pPr marL="514350" indent="-514350">
              <a:spcAft>
                <a:spcPts val="1800"/>
              </a:spcAft>
              <a:buFont typeface="Calibri" pitchFamily="34" charset="0"/>
              <a:buAutoNum type="arabicPeriod"/>
            </a:pPr>
            <a:r>
              <a:rPr lang="en-GB" dirty="0" smtClean="0">
                <a:latin typeface="Arial" pitchFamily="34" charset="0"/>
                <a:cs typeface="Arial" pitchFamily="34" charset="0"/>
              </a:rPr>
              <a:t>Basing your work on the tables shown in the previous slides, calculate the gap.</a:t>
            </a:r>
          </a:p>
          <a:p>
            <a:pPr marL="514350" indent="-514350">
              <a:spcAft>
                <a:spcPts val="1800"/>
              </a:spcAft>
              <a:buFont typeface="Arial" pitchFamily="34" charset="0"/>
              <a:buNone/>
            </a:pPr>
            <a:endParaRPr lang="en-GB"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304800" y="914400"/>
            <a:ext cx="8534400" cy="4648200"/>
          </a:xfrm>
        </p:spPr>
        <p:txBody>
          <a:bodyPr/>
          <a:lstStyle/>
          <a:p>
            <a:pPr marL="0" indent="0" algn="ctr">
              <a:buFont typeface="Arial" pitchFamily="34" charset="0"/>
              <a:buNone/>
            </a:pPr>
            <a:r>
              <a:rPr lang="en-GB" sz="8800" b="1" dirty="0" smtClean="0">
                <a:solidFill>
                  <a:srgbClr val="FFFFFF"/>
                </a:solidFill>
                <a:ea typeface="ＭＳ Ｐゴシック"/>
                <a:cs typeface="ＭＳ Ｐゴシック"/>
              </a:rPr>
              <a:t>Preparation and field work</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This needs to be done in 1 hour</a:t>
            </a:r>
          </a:p>
          <a:p>
            <a:r>
              <a:rPr lang="en-GB" dirty="0" smtClean="0"/>
              <a:t>8.30 to 9.30</a:t>
            </a:r>
            <a:endParaRPr lang="en-GB" dirty="0"/>
          </a:p>
        </p:txBody>
      </p:sp>
    </p:spTree>
    <p:extLst>
      <p:ext uri="{BB962C8B-B14F-4D97-AF65-F5344CB8AC3E}">
        <p14:creationId xmlns:p14="http://schemas.microsoft.com/office/powerpoint/2010/main" val="184712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GB" b="1" dirty="0" smtClean="0">
                <a:solidFill>
                  <a:srgbClr val="009900"/>
                </a:solidFill>
                <a:latin typeface="Arial" pitchFamily="34" charset="0"/>
                <a:ea typeface="ＭＳ Ｐゴシック"/>
                <a:cs typeface="ＭＳ Ｐゴシック"/>
              </a:rPr>
              <a:t>Session outcomes</a:t>
            </a:r>
          </a:p>
        </p:txBody>
      </p:sp>
      <p:sp>
        <p:nvSpPr>
          <p:cNvPr id="157699" name="Content Placeholder 2"/>
          <p:cNvSpPr>
            <a:spLocks noGrp="1"/>
          </p:cNvSpPr>
          <p:nvPr>
            <p:ph idx="1"/>
          </p:nvPr>
        </p:nvSpPr>
        <p:spPr>
          <a:xfrm>
            <a:off x="250825" y="1447800"/>
            <a:ext cx="8534400" cy="5029200"/>
          </a:xfrm>
        </p:spPr>
        <p:txBody>
          <a:bodyPr/>
          <a:lstStyle/>
          <a:p>
            <a:pPr>
              <a:buFont typeface="Arial" pitchFamily="34" charset="0"/>
              <a:buNone/>
            </a:pPr>
            <a:r>
              <a:rPr lang="en-GB" smtClean="0"/>
              <a:t>By the end of the session, participants will be able to:</a:t>
            </a:r>
          </a:p>
          <a:p>
            <a:r>
              <a:rPr lang="en-GB" smtClean="0"/>
              <a:t>Understand fieldwork commitments </a:t>
            </a:r>
          </a:p>
          <a:p>
            <a:r>
              <a:rPr lang="en-GB" smtClean="0"/>
              <a:t>Understand what decisions need to be taken in the fieldwork</a:t>
            </a:r>
          </a:p>
          <a:p>
            <a:r>
              <a:rPr lang="en-GB" smtClean="0"/>
              <a:t>Prepare a questionnaire for their market system</a:t>
            </a:r>
          </a:p>
          <a:p>
            <a:pPr>
              <a:buFont typeface="Arial" pitchFamily="34" charset="0"/>
              <a:buNone/>
            </a:pPr>
            <a:endParaRPr lang="en-GB" smtClean="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GB" b="1" dirty="0" smtClean="0">
                <a:solidFill>
                  <a:srgbClr val="009900"/>
                </a:solidFill>
                <a:latin typeface="+mn-lt"/>
                <a:cs typeface="Arial" pitchFamily="34" charset="0"/>
              </a:rPr>
              <a:t>Activity: Preparing field work</a:t>
            </a:r>
          </a:p>
        </p:txBody>
      </p:sp>
      <p:sp>
        <p:nvSpPr>
          <p:cNvPr id="158723" name="Content Placeholder 2"/>
          <p:cNvSpPr>
            <a:spLocks noGrp="1"/>
          </p:cNvSpPr>
          <p:nvPr>
            <p:ph idx="1"/>
          </p:nvPr>
        </p:nvSpPr>
        <p:spPr>
          <a:xfrm>
            <a:off x="230188" y="1576388"/>
            <a:ext cx="8674100" cy="5019675"/>
          </a:xfrm>
        </p:spPr>
        <p:txBody>
          <a:bodyPr/>
          <a:lstStyle/>
          <a:p>
            <a:pPr marL="514350" indent="-514350">
              <a:spcAft>
                <a:spcPts val="1800"/>
              </a:spcAft>
              <a:buFont typeface="Calibri" pitchFamily="34" charset="0"/>
              <a:buAutoNum type="arabicPeriod"/>
            </a:pPr>
            <a:r>
              <a:rPr lang="en-GB" sz="4000" dirty="0" smtClean="0">
                <a:cs typeface="Arial" pitchFamily="34" charset="0"/>
              </a:rPr>
              <a:t>Considered how you will identify your target group</a:t>
            </a:r>
          </a:p>
          <a:p>
            <a:pPr marL="514350" indent="-514350">
              <a:spcAft>
                <a:spcPts val="1800"/>
              </a:spcAft>
              <a:buFont typeface="Calibri" pitchFamily="34" charset="0"/>
              <a:buAutoNum type="arabicPeriod"/>
            </a:pPr>
            <a:r>
              <a:rPr lang="en-GB" sz="4000" dirty="0" smtClean="0">
                <a:cs typeface="Arial" pitchFamily="34" charset="0"/>
              </a:rPr>
              <a:t>List the actors that you will interview to complete maps and analysis</a:t>
            </a:r>
          </a:p>
          <a:p>
            <a:pPr marL="514350" indent="-514350">
              <a:spcAft>
                <a:spcPts val="1800"/>
              </a:spcAft>
              <a:buFont typeface="Calibri" pitchFamily="34" charset="0"/>
              <a:buAutoNum type="arabicPeriod"/>
            </a:pPr>
            <a:r>
              <a:rPr lang="en-GB" sz="4000" dirty="0" smtClean="0">
                <a:cs typeface="Arial" pitchFamily="34" charset="0"/>
              </a:rPr>
              <a:t>Organise fieldwork and share tasks among your group</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GB" b="1" dirty="0" smtClean="0">
                <a:solidFill>
                  <a:srgbClr val="009900"/>
                </a:solidFill>
                <a:latin typeface="+mn-lt"/>
                <a:cs typeface="Arial" pitchFamily="34" charset="0"/>
              </a:rPr>
              <a:t>Activity: Preparing field work</a:t>
            </a:r>
          </a:p>
        </p:txBody>
      </p:sp>
      <p:sp>
        <p:nvSpPr>
          <p:cNvPr id="159747" name="Content Placeholder 2"/>
          <p:cNvSpPr>
            <a:spLocks noGrp="1"/>
          </p:cNvSpPr>
          <p:nvPr>
            <p:ph idx="1"/>
          </p:nvPr>
        </p:nvSpPr>
        <p:spPr>
          <a:xfrm>
            <a:off x="230188" y="1576388"/>
            <a:ext cx="8674100" cy="5019675"/>
          </a:xfrm>
        </p:spPr>
        <p:txBody>
          <a:bodyPr/>
          <a:lstStyle/>
          <a:p>
            <a:pPr marL="514350" indent="-514350">
              <a:spcAft>
                <a:spcPts val="1800"/>
              </a:spcAft>
              <a:buFont typeface="Calibri" pitchFamily="34" charset="0"/>
              <a:buAutoNum type="arabicPeriod"/>
            </a:pPr>
            <a:r>
              <a:rPr lang="en-GB" dirty="0" smtClean="0">
                <a:cs typeface="Arial" pitchFamily="34" charset="0"/>
              </a:rPr>
              <a:t>Prepare interview questions</a:t>
            </a: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19900" dirty="0" smtClean="0"/>
              <a:t>8</a:t>
            </a:r>
            <a:endParaRPr lang="en-US" sz="19900" dirty="0"/>
          </a:p>
        </p:txBody>
      </p:sp>
    </p:spTree>
    <p:extLst>
      <p:ext uri="{BB962C8B-B14F-4D97-AF65-F5344CB8AC3E}">
        <p14:creationId xmlns:p14="http://schemas.microsoft.com/office/powerpoint/2010/main" val="9197871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60770" name="Content Placeholder 4"/>
          <p:cNvSpPr>
            <a:spLocks noGrp="1"/>
          </p:cNvSpPr>
          <p:nvPr>
            <p:ph idx="1"/>
          </p:nvPr>
        </p:nvSpPr>
        <p:spPr>
          <a:xfrm>
            <a:off x="155575" y="549275"/>
            <a:ext cx="8839200" cy="5532438"/>
          </a:xfrm>
        </p:spPr>
        <p:txBody>
          <a:bodyPr/>
          <a:lstStyle/>
          <a:p>
            <a:pPr marL="0" algn="ctr">
              <a:buFont typeface="Arial" pitchFamily="34" charset="0"/>
              <a:buNone/>
            </a:pPr>
            <a:r>
              <a:rPr lang="en-GB" sz="7200" b="1" dirty="0" smtClean="0">
                <a:solidFill>
                  <a:schemeClr val="bg1"/>
                </a:solidFill>
                <a:ea typeface="ＭＳ Ｐゴシック"/>
                <a:cs typeface="ＭＳ Ｐゴシック"/>
              </a:rPr>
              <a:t>Analysing the Field Work</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b="1" dirty="0" smtClean="0">
                <a:solidFill>
                  <a:srgbClr val="009900"/>
                </a:solidFill>
                <a:latin typeface="Arial" pitchFamily="34" charset="0"/>
                <a:ea typeface="ＭＳ Ｐゴシック"/>
                <a:cs typeface="ＭＳ Ｐゴシック"/>
              </a:rPr>
              <a:t>Session outcomes</a:t>
            </a:r>
          </a:p>
        </p:txBody>
      </p:sp>
      <p:sp>
        <p:nvSpPr>
          <p:cNvPr id="4" name="Content Placeholder 2"/>
          <p:cNvSpPr txBox="1">
            <a:spLocks/>
          </p:cNvSpPr>
          <p:nvPr/>
        </p:nvSpPr>
        <p:spPr>
          <a:xfrm>
            <a:off x="250825" y="1447800"/>
            <a:ext cx="8534400" cy="5029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By the end of the session, participants will be able to:</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Present</a:t>
            </a:r>
            <a:r>
              <a:rPr kumimoji="0" lang="en-GB" sz="3200" b="0" i="0" u="none" strike="noStrike" kern="1200" cap="none" spc="0" normalizeH="0" noProof="0" dirty="0" smtClean="0">
                <a:ln>
                  <a:noFill/>
                </a:ln>
                <a:solidFill>
                  <a:schemeClr val="tx1"/>
                </a:solidFill>
                <a:effectLst/>
                <a:uLnTx/>
                <a:uFillTx/>
                <a:latin typeface="+mn-lt"/>
                <a:ea typeface="+mn-ea"/>
                <a:cs typeface="+mn-cs"/>
              </a:rPr>
              <a:t> analysis from the field</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61794" name="Title 1"/>
          <p:cNvSpPr>
            <a:spLocks noGrp="1"/>
          </p:cNvSpPr>
          <p:nvPr>
            <p:ph type="title"/>
          </p:nvPr>
        </p:nvSpPr>
        <p:spPr>
          <a:xfrm>
            <a:off x="0" y="0"/>
            <a:ext cx="8893175" cy="1143000"/>
          </a:xfrm>
        </p:spPr>
        <p:txBody>
          <a:bodyPr/>
          <a:lstStyle/>
          <a:p>
            <a:r>
              <a:rPr lang="en-GB" b="1" smtClean="0">
                <a:solidFill>
                  <a:srgbClr val="009900"/>
                </a:solidFill>
                <a:latin typeface="Arial" pitchFamily="34" charset="0"/>
                <a:cs typeface="Arial" pitchFamily="34" charset="0"/>
              </a:rPr>
              <a:t>Activity: Group Presentations</a:t>
            </a:r>
          </a:p>
        </p:txBody>
      </p:sp>
      <p:sp>
        <p:nvSpPr>
          <p:cNvPr id="161795" name="Content Placeholder 2"/>
          <p:cNvSpPr>
            <a:spLocks noGrp="1"/>
          </p:cNvSpPr>
          <p:nvPr>
            <p:ph idx="1"/>
          </p:nvPr>
        </p:nvSpPr>
        <p:spPr>
          <a:xfrm>
            <a:off x="827088" y="1268413"/>
            <a:ext cx="7561262" cy="5019675"/>
          </a:xfrm>
        </p:spPr>
        <p:txBody>
          <a:bodyPr/>
          <a:lstStyle/>
          <a:p>
            <a:pPr>
              <a:buFont typeface="Arial" pitchFamily="34" charset="0"/>
              <a:buNone/>
            </a:pPr>
            <a:r>
              <a:rPr lang="en-GB" sz="2800" dirty="0" smtClean="0"/>
              <a:t>Each group presents to the whole group: </a:t>
            </a:r>
          </a:p>
          <a:p>
            <a:r>
              <a:rPr lang="en-GB" sz="2800" dirty="0" smtClean="0"/>
              <a:t>Household typology</a:t>
            </a:r>
          </a:p>
          <a:p>
            <a:r>
              <a:rPr lang="en-GB" sz="2800" dirty="0" smtClean="0"/>
              <a:t>Gap analysis</a:t>
            </a:r>
          </a:p>
          <a:p>
            <a:r>
              <a:rPr lang="en-GB" sz="2800" dirty="0" smtClean="0"/>
              <a:t>Seasonal calendar</a:t>
            </a:r>
          </a:p>
          <a:p>
            <a:r>
              <a:rPr lang="en-GB" sz="2800" dirty="0" smtClean="0"/>
              <a:t>Market maps</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63842" name="Title 1"/>
          <p:cNvSpPr>
            <a:spLocks noGrp="1"/>
          </p:cNvSpPr>
          <p:nvPr>
            <p:ph type="title"/>
          </p:nvPr>
        </p:nvSpPr>
        <p:spPr>
          <a:xfrm>
            <a:off x="468313" y="0"/>
            <a:ext cx="8229600" cy="908050"/>
          </a:xfrm>
        </p:spPr>
        <p:txBody>
          <a:bodyPr/>
          <a:lstStyle/>
          <a:p>
            <a:r>
              <a:rPr lang="en-GB" b="1" dirty="0" smtClean="0">
                <a:solidFill>
                  <a:srgbClr val="009900"/>
                </a:solidFill>
                <a:latin typeface="+mn-lt"/>
                <a:cs typeface="Arial" pitchFamily="34" charset="0"/>
              </a:rPr>
              <a:t>Market analysis</a:t>
            </a:r>
          </a:p>
        </p:txBody>
      </p:sp>
      <p:sp>
        <p:nvSpPr>
          <p:cNvPr id="155651" name="Content Placeholder 2"/>
          <p:cNvSpPr>
            <a:spLocks noGrp="1"/>
          </p:cNvSpPr>
          <p:nvPr>
            <p:ph idx="1"/>
          </p:nvPr>
        </p:nvSpPr>
        <p:spPr>
          <a:xfrm>
            <a:off x="250824" y="836613"/>
            <a:ext cx="8713663" cy="5616723"/>
          </a:xfrm>
        </p:spPr>
        <p:txBody>
          <a:bodyPr rtlCol="0">
            <a:normAutofit fontScale="77500" lnSpcReduction="20000"/>
          </a:bodyPr>
          <a:lstStyle/>
          <a:p>
            <a:pPr marL="0" indent="0" fontAlgn="auto">
              <a:spcAft>
                <a:spcPts val="0"/>
              </a:spcAft>
              <a:buNone/>
              <a:defRPr/>
            </a:pPr>
            <a:r>
              <a:rPr lang="en-US" sz="2600" dirty="0" smtClean="0">
                <a:latin typeface="+mj-lt"/>
                <a:cs typeface="Arial" pitchFamily="34" charset="0"/>
              </a:rPr>
              <a:t>On the basis of the market system map, identify </a:t>
            </a:r>
            <a:r>
              <a:rPr lang="en-US" sz="2600" b="1" dirty="0" smtClean="0">
                <a:latin typeface="+mj-lt"/>
                <a:cs typeface="Arial" pitchFamily="34" charset="0"/>
              </a:rPr>
              <a:t>any substantial issues </a:t>
            </a:r>
            <a:r>
              <a:rPr lang="en-US" sz="2600" dirty="0" smtClean="0">
                <a:latin typeface="+mj-lt"/>
                <a:cs typeface="Arial" pitchFamily="34" charset="0"/>
              </a:rPr>
              <a:t>(that would influence your response design); focus on issues of:</a:t>
            </a:r>
          </a:p>
          <a:p>
            <a:pPr marL="0" indent="0" fontAlgn="auto">
              <a:spcAft>
                <a:spcPts val="0"/>
              </a:spcAft>
              <a:buNone/>
              <a:defRPr/>
            </a:pPr>
            <a:endParaRPr lang="en-GB" sz="1000" dirty="0" smtClean="0">
              <a:latin typeface="+mj-lt"/>
              <a:cs typeface="Arial" pitchFamily="34" charset="0"/>
            </a:endParaRPr>
          </a:p>
          <a:p>
            <a:pPr lvl="1" fontAlgn="auto">
              <a:spcAft>
                <a:spcPts val="0"/>
              </a:spcAft>
              <a:buFont typeface="Arial" pitchFamily="34" charset="0"/>
              <a:buChar char="•"/>
              <a:defRPr/>
            </a:pPr>
            <a:r>
              <a:rPr lang="en-US" sz="2600" dirty="0" smtClean="0">
                <a:latin typeface="+mj-lt"/>
                <a:cs typeface="Arial" pitchFamily="34" charset="0"/>
              </a:rPr>
              <a:t>Market power: is there power concentration and where?;</a:t>
            </a:r>
            <a:endParaRPr lang="en-GB" sz="2600" dirty="0" smtClean="0">
              <a:latin typeface="+mj-lt"/>
              <a:cs typeface="Arial" pitchFamily="34" charset="0"/>
            </a:endParaRPr>
          </a:p>
          <a:p>
            <a:pPr lvl="1" fontAlgn="auto">
              <a:spcAft>
                <a:spcPts val="0"/>
              </a:spcAft>
              <a:buFont typeface="Arial" pitchFamily="34" charset="0"/>
              <a:buChar char="•"/>
              <a:defRPr/>
            </a:pPr>
            <a:r>
              <a:rPr lang="en-US" sz="2600" dirty="0" smtClean="0">
                <a:latin typeface="+mj-lt"/>
                <a:cs typeface="Arial" pitchFamily="34" charset="0"/>
              </a:rPr>
              <a:t>Market integration: is the market system integrated?;</a:t>
            </a:r>
            <a:endParaRPr lang="en-GB" sz="2600" dirty="0" smtClean="0">
              <a:latin typeface="+mj-lt"/>
              <a:cs typeface="Arial" pitchFamily="34" charset="0"/>
            </a:endParaRPr>
          </a:p>
          <a:p>
            <a:pPr lvl="1" fontAlgn="auto">
              <a:spcAft>
                <a:spcPts val="0"/>
              </a:spcAft>
              <a:buFont typeface="Arial" pitchFamily="34" charset="0"/>
              <a:buChar char="•"/>
              <a:defRPr/>
            </a:pPr>
            <a:r>
              <a:rPr lang="en-US" sz="2600" dirty="0" smtClean="0">
                <a:latin typeface="+mj-lt"/>
                <a:cs typeface="Arial" pitchFamily="34" charset="0"/>
              </a:rPr>
              <a:t>Environment, and infrastructure: are there constraints and limitations?</a:t>
            </a:r>
            <a:endParaRPr lang="en-GB" sz="2600" dirty="0" smtClean="0">
              <a:latin typeface="+mj-lt"/>
              <a:cs typeface="Arial" pitchFamily="34" charset="0"/>
            </a:endParaRPr>
          </a:p>
          <a:p>
            <a:pPr lvl="1" fontAlgn="auto">
              <a:spcAft>
                <a:spcPts val="0"/>
              </a:spcAft>
              <a:buFont typeface="Arial" pitchFamily="34" charset="0"/>
              <a:buChar char="•"/>
              <a:defRPr/>
            </a:pPr>
            <a:r>
              <a:rPr lang="en-US" sz="2600" dirty="0" smtClean="0">
                <a:latin typeface="+mj-lt"/>
                <a:cs typeface="Arial" pitchFamily="34" charset="0"/>
              </a:rPr>
              <a:t>In emergency who is the most affected?</a:t>
            </a:r>
          </a:p>
          <a:p>
            <a:pPr lvl="1" fontAlgn="auto">
              <a:spcAft>
                <a:spcPts val="0"/>
              </a:spcAft>
              <a:buFont typeface="Arial" pitchFamily="34" charset="0"/>
              <a:buChar char="•"/>
              <a:defRPr/>
            </a:pPr>
            <a:r>
              <a:rPr lang="en-US" sz="2600" dirty="0" smtClean="0">
                <a:latin typeface="+mj-lt"/>
                <a:cs typeface="Arial" pitchFamily="34" charset="0"/>
              </a:rPr>
              <a:t>What affects the access of the target group to the market system in ‘chronic’ and ‘emergency’ contexts? (what prevents a fairer access?)</a:t>
            </a:r>
          </a:p>
          <a:p>
            <a:pPr lvl="1" fontAlgn="auto">
              <a:spcAft>
                <a:spcPts val="0"/>
              </a:spcAft>
              <a:buFont typeface="Arial" pitchFamily="34" charset="0"/>
              <a:buChar char="•"/>
              <a:defRPr/>
            </a:pPr>
            <a:endParaRPr lang="en-GB" sz="1300" dirty="0" smtClean="0">
              <a:latin typeface="+mj-lt"/>
              <a:cs typeface="Arial" pitchFamily="34" charset="0"/>
            </a:endParaRPr>
          </a:p>
          <a:p>
            <a:pPr fontAlgn="auto">
              <a:spcAft>
                <a:spcPts val="0"/>
              </a:spcAft>
              <a:buFont typeface="Arial" pitchFamily="34" charset="0"/>
              <a:buNone/>
              <a:defRPr/>
            </a:pPr>
            <a:r>
              <a:rPr lang="en-GB" sz="2600" b="1" dirty="0" smtClean="0">
                <a:latin typeface="+mj-lt"/>
                <a:cs typeface="Arial" pitchFamily="34" charset="0"/>
              </a:rPr>
              <a:t>Focus on what will have an impact on your project design.</a:t>
            </a:r>
          </a:p>
          <a:p>
            <a:pPr fontAlgn="auto">
              <a:spcAft>
                <a:spcPts val="0"/>
              </a:spcAft>
              <a:defRPr/>
            </a:pPr>
            <a:endParaRPr lang="en-US" sz="2600" dirty="0" smtClean="0">
              <a:latin typeface="+mj-lt"/>
              <a:cs typeface="Arial" pitchFamily="34" charset="0"/>
            </a:endParaRPr>
          </a:p>
          <a:p>
            <a:pPr fontAlgn="auto">
              <a:spcAft>
                <a:spcPts val="0"/>
              </a:spcAft>
              <a:buNone/>
              <a:defRPr/>
            </a:pPr>
            <a:r>
              <a:rPr lang="en-US" sz="2600" dirty="0" smtClean="0">
                <a:latin typeface="+mj-lt"/>
                <a:cs typeface="Arial" pitchFamily="34" charset="0"/>
              </a:rPr>
              <a:t>Conclude: </a:t>
            </a:r>
            <a:endParaRPr lang="en-GB" sz="2600" dirty="0" smtClean="0">
              <a:latin typeface="+mj-lt"/>
              <a:cs typeface="Arial" pitchFamily="34" charset="0"/>
            </a:endParaRPr>
          </a:p>
          <a:p>
            <a:pPr lvl="1" fontAlgn="auto">
              <a:spcAft>
                <a:spcPts val="0"/>
              </a:spcAft>
              <a:buFont typeface="Arial" pitchFamily="34" charset="0"/>
              <a:buChar char="•"/>
              <a:defRPr/>
            </a:pPr>
            <a:r>
              <a:rPr lang="en-US" sz="2600" dirty="0" smtClean="0">
                <a:latin typeface="+mj-lt"/>
                <a:cs typeface="Arial" pitchFamily="34" charset="0"/>
              </a:rPr>
              <a:t>Is it a supply side or demand side problem? </a:t>
            </a:r>
            <a:endParaRPr lang="en-GB" sz="2600" dirty="0" smtClean="0">
              <a:latin typeface="+mj-lt"/>
              <a:cs typeface="Arial" pitchFamily="34" charset="0"/>
            </a:endParaRPr>
          </a:p>
          <a:p>
            <a:pPr lvl="1" fontAlgn="auto">
              <a:spcAft>
                <a:spcPts val="0"/>
              </a:spcAft>
              <a:buFont typeface="Arial" pitchFamily="34" charset="0"/>
              <a:buChar char="•"/>
              <a:defRPr/>
            </a:pPr>
            <a:r>
              <a:rPr lang="en-US" sz="2600" dirty="0" smtClean="0">
                <a:latin typeface="+mj-lt"/>
                <a:cs typeface="Arial" pitchFamily="34" charset="0"/>
              </a:rPr>
              <a:t>In emergency, can the market cover the gap for the target group? Can we use the market to deliver the response? </a:t>
            </a:r>
          </a:p>
          <a:p>
            <a:pPr lvl="1" fontAlgn="auto">
              <a:spcAft>
                <a:spcPts val="0"/>
              </a:spcAft>
              <a:buFont typeface="Arial" pitchFamily="34" charset="0"/>
              <a:buChar char="•"/>
              <a:defRPr/>
            </a:pPr>
            <a:r>
              <a:rPr lang="en-US" sz="2600" dirty="0" smtClean="0">
                <a:latin typeface="+mj-lt"/>
                <a:cs typeface="Arial" pitchFamily="34" charset="0"/>
              </a:rPr>
              <a:t>In chronic situation, can the market cover the gap for the TG?</a:t>
            </a:r>
          </a:p>
          <a:p>
            <a:pPr fontAlgn="auto">
              <a:spcAft>
                <a:spcPts val="0"/>
              </a:spcAft>
              <a:buFont typeface="Arial" pitchFamily="34" charset="0"/>
              <a:buNone/>
              <a:defRPr/>
            </a:pPr>
            <a:endParaRPr lang="en-US" sz="1000" dirty="0" smtClean="0">
              <a:latin typeface="+mj-lt"/>
              <a:cs typeface="Arial" pitchFamily="34" charset="0"/>
            </a:endParaRPr>
          </a:p>
          <a:p>
            <a:pPr fontAlgn="auto">
              <a:spcAft>
                <a:spcPts val="0"/>
              </a:spcAft>
              <a:buFont typeface="Arial" pitchFamily="34" charset="0"/>
              <a:buNone/>
              <a:defRPr/>
            </a:pPr>
            <a:r>
              <a:rPr lang="en-US" sz="2600" b="1" dirty="0" smtClean="0">
                <a:latin typeface="+mj-lt"/>
                <a:cs typeface="Arial" pitchFamily="34" charset="0"/>
              </a:rPr>
              <a:t>During the whole discussion, record opportunities and bottlenecks / threats.</a:t>
            </a:r>
            <a:endParaRPr lang="en-GB" sz="2600" b="1" dirty="0" smtClean="0">
              <a:latin typeface="+mj-lt"/>
              <a:cs typeface="Arial"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19900" dirty="0" smtClean="0"/>
              <a:t>9</a:t>
            </a:r>
            <a:endParaRPr lang="en-US" dirty="0"/>
          </a:p>
        </p:txBody>
      </p:sp>
    </p:spTree>
    <p:extLst>
      <p:ext uri="{BB962C8B-B14F-4D97-AF65-F5344CB8AC3E}">
        <p14:creationId xmlns:p14="http://schemas.microsoft.com/office/powerpoint/2010/main" val="252629819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64866" name="Content Placeholder 4"/>
          <p:cNvSpPr>
            <a:spLocks noGrp="1"/>
          </p:cNvSpPr>
          <p:nvPr>
            <p:ph idx="1"/>
          </p:nvPr>
        </p:nvSpPr>
        <p:spPr>
          <a:xfrm>
            <a:off x="155575" y="549275"/>
            <a:ext cx="8839200" cy="5532438"/>
          </a:xfrm>
        </p:spPr>
        <p:txBody>
          <a:bodyPr/>
          <a:lstStyle/>
          <a:p>
            <a:pPr marL="0" algn="ctr">
              <a:buFont typeface="Arial" pitchFamily="34" charset="0"/>
              <a:buNone/>
            </a:pPr>
            <a:r>
              <a:rPr lang="en-GB" sz="7200" b="1" dirty="0" smtClean="0">
                <a:solidFill>
                  <a:schemeClr val="bg1"/>
                </a:solidFill>
                <a:ea typeface="ＭＳ Ｐゴシック"/>
                <a:cs typeface="ＭＳ Ｐゴシック"/>
              </a:rPr>
              <a:t>Response analysis and recommendations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9697" y="190496"/>
            <a:ext cx="8674473" cy="958492"/>
          </a:xfrm>
          <a:prstGeom prst="rect">
            <a:avLst/>
          </a:prstGeom>
          <a:noFill/>
          <a:ln>
            <a:noFill/>
          </a:ln>
        </p:spPr>
        <p:txBody>
          <a:bodyPr vert="horz" wrap="square" lIns="91440" tIns="45720" rIns="45720" bIns="45720" anchor="ctr" anchorCtr="0" compatLnSpc="1">
            <a:normAutofit/>
          </a:bodyPr>
          <a:lstStyle/>
          <a:p>
            <a:pPr lvl="0"/>
            <a:r>
              <a:rPr lang="en-GB"/>
              <a:t>Day 1 plan</a:t>
            </a:r>
          </a:p>
        </p:txBody>
      </p:sp>
      <p:graphicFrame>
        <p:nvGraphicFramePr>
          <p:cNvPr id="3" name="Content Placeholder 3"/>
          <p:cNvGraphicFramePr>
            <a:graphicFrameLocks noGrp="1"/>
          </p:cNvGraphicFramePr>
          <p:nvPr>
            <p:ph idx="4294967295"/>
            <p:extLst>
              <p:ext uri="{D42A27DB-BD31-4B8C-83A1-F6EECF244321}">
                <p14:modId xmlns:p14="http://schemas.microsoft.com/office/powerpoint/2010/main" val="3883345063"/>
              </p:ext>
            </p:extLst>
          </p:nvPr>
        </p:nvGraphicFramePr>
        <p:xfrm>
          <a:off x="122725" y="908720"/>
          <a:ext cx="9055101" cy="6203186"/>
        </p:xfrm>
        <a:graphic>
          <a:graphicData uri="http://schemas.openxmlformats.org/drawingml/2006/table">
            <a:tbl>
              <a:tblPr firstRow="1" bandRow="1">
                <a:effectLst/>
                <a:tableStyleId>{5940675A-B579-460E-94D1-54222C63F5DA}</a:tableStyleId>
              </a:tblPr>
              <a:tblGrid>
                <a:gridCol w="7596469">
                  <a:extLst>
                    <a:ext uri="{9D8B030D-6E8A-4147-A177-3AD203B41FA5}">
                      <a16:colId xmlns="" xmlns:a16="http://schemas.microsoft.com/office/drawing/2014/main" val="718813694"/>
                    </a:ext>
                  </a:extLst>
                </a:gridCol>
                <a:gridCol w="1458632">
                  <a:extLst>
                    <a:ext uri="{9D8B030D-6E8A-4147-A177-3AD203B41FA5}">
                      <a16:colId xmlns="" xmlns:a16="http://schemas.microsoft.com/office/drawing/2014/main" val="2227780065"/>
                    </a:ext>
                  </a:extLst>
                </a:gridCol>
              </a:tblGrid>
              <a:tr h="612657">
                <a:tc>
                  <a:txBody>
                    <a:bodyPr/>
                    <a:lstStyle/>
                    <a:p>
                      <a:pPr lvl="0" algn="l"/>
                      <a:r>
                        <a:rPr lang="en-GB" sz="2800" b="1" dirty="0"/>
                        <a:t>Session</a:t>
                      </a:r>
                      <a:endParaRPr lang="en-GB" sz="2800" b="1" dirty="0">
                        <a:solidFill>
                          <a:srgbClr val="000000"/>
                        </a:solidFill>
                      </a:endParaRPr>
                    </a:p>
                  </a:txBody>
                  <a:tcPr anchor="ctr"/>
                </a:tc>
                <a:tc>
                  <a:txBody>
                    <a:bodyPr/>
                    <a:lstStyle/>
                    <a:p>
                      <a:pPr lvl="0" algn="ctr"/>
                      <a:r>
                        <a:rPr lang="en-GB" sz="2800" b="1"/>
                        <a:t>Timing</a:t>
                      </a:r>
                      <a:endParaRPr lang="en-GB" sz="2800" b="1">
                        <a:solidFill>
                          <a:srgbClr val="000000"/>
                        </a:solidFill>
                      </a:endParaRPr>
                    </a:p>
                  </a:txBody>
                  <a:tcPr anchor="ctr"/>
                </a:tc>
                <a:extLst>
                  <a:ext uri="{0D108BD9-81ED-4DB2-BD59-A6C34878D82A}">
                    <a16:rowId xmlns="" xmlns:a16="http://schemas.microsoft.com/office/drawing/2014/main" val="730823396"/>
                  </a:ext>
                </a:extLst>
              </a:tr>
              <a:tr h="618234">
                <a:tc>
                  <a:txBody>
                    <a:bodyPr/>
                    <a:lstStyle/>
                    <a:p>
                      <a:pPr lvl="0"/>
                      <a:r>
                        <a:rPr lang="en-GB" sz="2800" dirty="0" smtClean="0"/>
                        <a:t>Opening:</a:t>
                      </a:r>
                      <a:r>
                        <a:rPr lang="en-GB" sz="2800" baseline="0" dirty="0" smtClean="0"/>
                        <a:t> Introduction and expectations </a:t>
                      </a:r>
                      <a:endParaRPr lang="en-GB" sz="2800" dirty="0"/>
                    </a:p>
                  </a:txBody>
                  <a:tcPr/>
                </a:tc>
                <a:tc>
                  <a:txBody>
                    <a:bodyPr/>
                    <a:lstStyle/>
                    <a:p>
                      <a:pPr lvl="0" algn="ctr"/>
                      <a:r>
                        <a:rPr lang="en-GB" sz="2800" dirty="0" smtClean="0"/>
                        <a:t>60</a:t>
                      </a:r>
                      <a:endParaRPr lang="en-GB" sz="2800" dirty="0"/>
                    </a:p>
                  </a:txBody>
                  <a:tcPr/>
                </a:tc>
                <a:extLst>
                  <a:ext uri="{0D108BD9-81ED-4DB2-BD59-A6C34878D82A}">
                    <a16:rowId xmlns="" xmlns:a16="http://schemas.microsoft.com/office/drawing/2014/main" val="3278129190"/>
                  </a:ext>
                </a:extLst>
              </a:tr>
              <a:tr h="618234">
                <a:tc>
                  <a:txBody>
                    <a:bodyPr/>
                    <a:lstStyle/>
                    <a:p>
                      <a:pPr lvl="0"/>
                      <a:r>
                        <a:rPr lang="en-GB" sz="2800" dirty="0" smtClean="0"/>
                        <a:t>Introduction</a:t>
                      </a:r>
                      <a:r>
                        <a:rPr lang="en-GB" sz="2800" baseline="0" dirty="0" smtClean="0"/>
                        <a:t> to humanitarian MSA (1)</a:t>
                      </a:r>
                      <a:endParaRPr lang="en-GB" sz="2800" dirty="0"/>
                    </a:p>
                  </a:txBody>
                  <a:tcPr/>
                </a:tc>
                <a:tc>
                  <a:txBody>
                    <a:bodyPr/>
                    <a:lstStyle/>
                    <a:p>
                      <a:pPr lvl="0" algn="ctr"/>
                      <a:r>
                        <a:rPr lang="en-GB" sz="2800"/>
                        <a:t>30</a:t>
                      </a:r>
                    </a:p>
                  </a:txBody>
                  <a:tcPr/>
                </a:tc>
                <a:extLst>
                  <a:ext uri="{0D108BD9-81ED-4DB2-BD59-A6C34878D82A}">
                    <a16:rowId xmlns="" xmlns:a16="http://schemas.microsoft.com/office/drawing/2014/main" val="1849829045"/>
                  </a:ext>
                </a:extLst>
              </a:tr>
              <a:tr h="618234">
                <a:tc>
                  <a:txBody>
                    <a:bodyPr/>
                    <a:lstStyle/>
                    <a:p>
                      <a:pPr lvl="0"/>
                      <a:r>
                        <a:rPr lang="en-GB" sz="2800" dirty="0" smtClean="0"/>
                        <a:t>Coffee</a:t>
                      </a:r>
                      <a:r>
                        <a:rPr lang="en-GB" sz="2800" baseline="0" dirty="0" smtClean="0"/>
                        <a:t> break </a:t>
                      </a:r>
                      <a:endParaRPr lang="en-GB" sz="2800" dirty="0"/>
                    </a:p>
                  </a:txBody>
                  <a:tcPr/>
                </a:tc>
                <a:tc>
                  <a:txBody>
                    <a:bodyPr/>
                    <a:lstStyle/>
                    <a:p>
                      <a:pPr lvl="0" algn="ctr"/>
                      <a:r>
                        <a:rPr lang="en-GB" sz="2800" dirty="0" smtClean="0"/>
                        <a:t>15</a:t>
                      </a:r>
                      <a:endParaRPr lang="en-GB" sz="2800" dirty="0"/>
                    </a:p>
                  </a:txBody>
                  <a:tcPr/>
                </a:tc>
                <a:extLst>
                  <a:ext uri="{0D108BD9-81ED-4DB2-BD59-A6C34878D82A}">
                    <a16:rowId xmlns="" xmlns:a16="http://schemas.microsoft.com/office/drawing/2014/main" val="1426718999"/>
                  </a:ext>
                </a:extLst>
              </a:tr>
              <a:tr h="618234">
                <a:tc>
                  <a:txBody>
                    <a:bodyPr/>
                    <a:lstStyle/>
                    <a:p>
                      <a:pPr lvl="0"/>
                      <a:r>
                        <a:rPr lang="en-GB" sz="2800" dirty="0" smtClean="0"/>
                        <a:t>Introduction</a:t>
                      </a:r>
                      <a:r>
                        <a:rPr lang="en-GB" sz="2800" baseline="0" dirty="0" smtClean="0"/>
                        <a:t> to MSA: EMMA and PCCMA Intro (act included) </a:t>
                      </a:r>
                      <a:endParaRPr lang="en-GB" sz="2800" dirty="0"/>
                    </a:p>
                  </a:txBody>
                  <a:tcPr/>
                </a:tc>
                <a:tc>
                  <a:txBody>
                    <a:bodyPr/>
                    <a:lstStyle/>
                    <a:p>
                      <a:pPr lvl="0" algn="ctr"/>
                      <a:r>
                        <a:rPr lang="en-GB" sz="2800"/>
                        <a:t>60</a:t>
                      </a:r>
                    </a:p>
                  </a:txBody>
                  <a:tcPr/>
                </a:tc>
                <a:extLst>
                  <a:ext uri="{0D108BD9-81ED-4DB2-BD59-A6C34878D82A}">
                    <a16:rowId xmlns="" xmlns:a16="http://schemas.microsoft.com/office/drawing/2014/main" val="3131659480"/>
                  </a:ext>
                </a:extLst>
              </a:tr>
              <a:tr h="618234">
                <a:tc>
                  <a:txBody>
                    <a:bodyPr/>
                    <a:lstStyle/>
                    <a:p>
                      <a:pPr lvl="0"/>
                      <a:r>
                        <a:rPr lang="en-GB" sz="2800" dirty="0" smtClean="0"/>
                        <a:t>Introduction to MSA (2) baseline map </a:t>
                      </a:r>
                      <a:endParaRPr lang="en-GB" sz="2800" dirty="0"/>
                    </a:p>
                  </a:txBody>
                  <a:tcPr/>
                </a:tc>
                <a:tc>
                  <a:txBody>
                    <a:bodyPr/>
                    <a:lstStyle/>
                    <a:p>
                      <a:pPr lvl="0" algn="ctr"/>
                      <a:r>
                        <a:rPr lang="en-GB" sz="2800" dirty="0" smtClean="0"/>
                        <a:t>75</a:t>
                      </a:r>
                      <a:endParaRPr lang="en-GB" sz="2800" dirty="0"/>
                    </a:p>
                  </a:txBody>
                  <a:tcPr/>
                </a:tc>
                <a:extLst>
                  <a:ext uri="{0D108BD9-81ED-4DB2-BD59-A6C34878D82A}">
                    <a16:rowId xmlns="" xmlns:a16="http://schemas.microsoft.com/office/drawing/2014/main" val="638469457"/>
                  </a:ext>
                </a:extLst>
              </a:tr>
              <a:tr h="206078">
                <a:tc>
                  <a:txBody>
                    <a:bodyPr/>
                    <a:lstStyle/>
                    <a:p>
                      <a:pPr lvl="0"/>
                      <a:r>
                        <a:rPr lang="en-GB" sz="2800" dirty="0" smtClean="0"/>
                        <a:t>LUNCH</a:t>
                      </a:r>
                      <a:r>
                        <a:rPr lang="en-GB" sz="2800" baseline="0" dirty="0" smtClean="0"/>
                        <a:t> </a:t>
                      </a:r>
                      <a:endParaRPr lang="en-GB" sz="2800" dirty="0"/>
                    </a:p>
                  </a:txBody>
                  <a:tcPr/>
                </a:tc>
                <a:tc>
                  <a:txBody>
                    <a:bodyPr/>
                    <a:lstStyle/>
                    <a:p>
                      <a:pPr lvl="0" algn="ctr"/>
                      <a:r>
                        <a:rPr lang="en-GB" sz="2800" dirty="0"/>
                        <a:t>15</a:t>
                      </a:r>
                    </a:p>
                  </a:txBody>
                  <a:tcPr/>
                </a:tc>
                <a:extLst>
                  <a:ext uri="{0D108BD9-81ED-4DB2-BD59-A6C34878D82A}">
                    <a16:rowId xmlns="" xmlns:a16="http://schemas.microsoft.com/office/drawing/2014/main" val="203220887"/>
                  </a:ext>
                </a:extLst>
              </a:tr>
              <a:tr h="312082">
                <a:tc>
                  <a:txBody>
                    <a:bodyPr/>
                    <a:lstStyle/>
                    <a:p>
                      <a:pPr lvl="0"/>
                      <a:r>
                        <a:rPr lang="en-GB" sz="2800" dirty="0" smtClean="0"/>
                        <a:t>Introduction to MSA (3) emergency map</a:t>
                      </a:r>
                      <a:endParaRPr lang="en-GB" sz="2800" dirty="0"/>
                    </a:p>
                  </a:txBody>
                  <a:tcPr/>
                </a:tc>
                <a:tc>
                  <a:txBody>
                    <a:bodyPr/>
                    <a:lstStyle/>
                    <a:p>
                      <a:pPr lvl="0" algn="ctr"/>
                      <a:r>
                        <a:rPr lang="en-GB" sz="2800" dirty="0" smtClean="0"/>
                        <a:t>120</a:t>
                      </a:r>
                      <a:endParaRPr lang="en-GB" sz="2800" dirty="0"/>
                    </a:p>
                  </a:txBody>
                  <a:tcPr/>
                </a:tc>
                <a:extLst>
                  <a:ext uri="{0D108BD9-81ED-4DB2-BD59-A6C34878D82A}">
                    <a16:rowId xmlns="" xmlns:a16="http://schemas.microsoft.com/office/drawing/2014/main" val="2080185538"/>
                  </a:ext>
                </a:extLst>
              </a:tr>
              <a:tr h="206078">
                <a:tc>
                  <a:txBody>
                    <a:bodyPr/>
                    <a:lstStyle/>
                    <a:p>
                      <a:pPr lvl="0"/>
                      <a:r>
                        <a:rPr lang="en-GB" sz="2800" dirty="0" smtClean="0"/>
                        <a:t>Coffee break </a:t>
                      </a:r>
                      <a:endParaRPr lang="en-GB" sz="2800" dirty="0"/>
                    </a:p>
                  </a:txBody>
                  <a:tcPr/>
                </a:tc>
                <a:tc>
                  <a:txBody>
                    <a:bodyPr/>
                    <a:lstStyle/>
                    <a:p>
                      <a:pPr lvl="0" algn="ctr"/>
                      <a:r>
                        <a:rPr lang="en-GB" sz="2800" dirty="0" smtClean="0"/>
                        <a:t>15</a:t>
                      </a:r>
                      <a:endParaRPr lang="en-GB" sz="2800" dirty="0"/>
                    </a:p>
                  </a:txBody>
                  <a:tcPr/>
                </a:tc>
                <a:extLst>
                  <a:ext uri="{0D108BD9-81ED-4DB2-BD59-A6C34878D82A}">
                    <a16:rowId xmlns="" xmlns:a16="http://schemas.microsoft.com/office/drawing/2014/main" val="2299822318"/>
                  </a:ext>
                </a:extLst>
              </a:tr>
              <a:tr h="618234">
                <a:tc>
                  <a:txBody>
                    <a:bodyPr/>
                    <a:lstStyle/>
                    <a:p>
                      <a:pPr lvl="0"/>
                      <a:r>
                        <a:rPr lang="en-GB" sz="2800" dirty="0" smtClean="0"/>
                        <a:t>Scenario selection</a:t>
                      </a:r>
                      <a:r>
                        <a:rPr lang="en-GB" sz="2800" baseline="0" dirty="0" smtClean="0"/>
                        <a:t> and needs analysis </a:t>
                      </a:r>
                      <a:endParaRPr lang="en-GB" sz="2800" dirty="0"/>
                    </a:p>
                  </a:txBody>
                  <a:tcPr/>
                </a:tc>
                <a:tc>
                  <a:txBody>
                    <a:bodyPr/>
                    <a:lstStyle/>
                    <a:p>
                      <a:pPr lvl="0" algn="ctr"/>
                      <a:r>
                        <a:rPr lang="en-GB" sz="2800" dirty="0" smtClean="0"/>
                        <a:t>75</a:t>
                      </a:r>
                      <a:endParaRPr lang="en-GB" sz="2800" dirty="0"/>
                    </a:p>
                  </a:txBody>
                  <a:tcPr/>
                </a:tc>
                <a:extLst>
                  <a:ext uri="{0D108BD9-81ED-4DB2-BD59-A6C34878D82A}">
                    <a16:rowId xmlns="" xmlns:a16="http://schemas.microsoft.com/office/drawing/2014/main" val="4008923525"/>
                  </a:ext>
                </a:extLst>
              </a:tr>
            </a:tbl>
          </a:graphicData>
        </a:graphic>
      </p:graphicFrame>
    </p:spTree>
    <p:extLst>
      <p:ext uri="{BB962C8B-B14F-4D97-AF65-F5344CB8AC3E}">
        <p14:creationId xmlns:p14="http://schemas.microsoft.com/office/powerpoint/2010/main" val="326182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rtlCol="0">
            <a:normAutofit fontScale="90000"/>
          </a:bodyPr>
          <a:lstStyle/>
          <a:p>
            <a:pPr fontAlgn="auto">
              <a:spcAft>
                <a:spcPts val="0"/>
              </a:spcAft>
              <a:defRPr/>
            </a:pPr>
            <a:r>
              <a:rPr lang="en-GB" b="1" dirty="0" smtClean="0">
                <a:solidFill>
                  <a:srgbClr val="009900"/>
                </a:solidFill>
                <a:latin typeface="+mn-lt"/>
                <a:cs typeface="Arial" pitchFamily="34" charset="0"/>
              </a:rPr>
              <a:t>What is the purpose of response analysis?</a:t>
            </a:r>
          </a:p>
        </p:txBody>
      </p:sp>
      <p:sp>
        <p:nvSpPr>
          <p:cNvPr id="165891" name="Rectangle 3"/>
          <p:cNvSpPr>
            <a:spLocks noGrp="1" noChangeArrowheads="1"/>
          </p:cNvSpPr>
          <p:nvPr>
            <p:ph type="body" idx="1"/>
          </p:nvPr>
        </p:nvSpPr>
        <p:spPr/>
        <p:txBody>
          <a:bodyPr/>
          <a:lstStyle/>
          <a:p>
            <a:pPr>
              <a:buFont typeface="Wingdings" pitchFamily="2" charset="2"/>
              <a:buNone/>
            </a:pPr>
            <a:r>
              <a:rPr lang="en-GB" altLang="zh-CN" dirty="0" smtClean="0">
                <a:latin typeface="Verdana" pitchFamily="34" charset="0"/>
                <a:cs typeface="Arial" pitchFamily="34" charset="0"/>
              </a:rPr>
              <a:t>	</a:t>
            </a:r>
          </a:p>
          <a:p>
            <a:pPr>
              <a:buFont typeface="Wingdings" pitchFamily="2" charset="2"/>
              <a:buNone/>
            </a:pPr>
            <a:r>
              <a:rPr lang="en-GB" altLang="zh-CN" dirty="0" smtClean="0">
                <a:latin typeface="Verdana" pitchFamily="34" charset="0"/>
                <a:cs typeface="Arial" pitchFamily="34" charset="0"/>
              </a:rPr>
              <a:t>	.....</a:t>
            </a:r>
            <a:r>
              <a:rPr lang="en-GB" altLang="zh-CN" dirty="0" smtClean="0">
                <a:cs typeface="Arial" pitchFamily="34" charset="0"/>
              </a:rPr>
              <a:t>to identify the responses that are most </a:t>
            </a:r>
            <a:r>
              <a:rPr lang="en-GB" altLang="zh-CN" b="1" dirty="0" smtClean="0">
                <a:cs typeface="Arial" pitchFamily="34" charset="0"/>
              </a:rPr>
              <a:t>appropriate</a:t>
            </a:r>
            <a:r>
              <a:rPr lang="en-GB" altLang="zh-CN" dirty="0" smtClean="0">
                <a:cs typeface="Arial" pitchFamily="34" charset="0"/>
              </a:rPr>
              <a:t> to local people, </a:t>
            </a:r>
            <a:r>
              <a:rPr lang="en-GB" altLang="zh-CN" b="1" dirty="0" smtClean="0">
                <a:cs typeface="Arial" pitchFamily="34" charset="0"/>
              </a:rPr>
              <a:t>feasible, cost effective </a:t>
            </a:r>
            <a:r>
              <a:rPr lang="en-GB" altLang="zh-CN" dirty="0" smtClean="0">
                <a:cs typeface="Arial" pitchFamily="34" charset="0"/>
              </a:rPr>
              <a:t>and</a:t>
            </a:r>
            <a:r>
              <a:rPr lang="en-GB" altLang="zh-CN" b="1" dirty="0" smtClean="0">
                <a:cs typeface="Arial" pitchFamily="34" charset="0"/>
              </a:rPr>
              <a:t> cost efficient</a:t>
            </a:r>
            <a:r>
              <a:rPr lang="en-GB" altLang="zh-CN" dirty="0" smtClean="0">
                <a:cs typeface="Arial" pitchFamily="34" charset="0"/>
              </a:rPr>
              <a:t> that </a:t>
            </a:r>
            <a:r>
              <a:rPr lang="en-GB" altLang="zh-CN" b="1" dirty="0" smtClean="0">
                <a:cs typeface="Arial" pitchFamily="34" charset="0"/>
              </a:rPr>
              <a:t>can be implemented </a:t>
            </a:r>
            <a:r>
              <a:rPr lang="en-GB" altLang="zh-CN" dirty="0" smtClean="0">
                <a:cs typeface="Arial" pitchFamily="34" charset="0"/>
              </a:rPr>
              <a:t>by Agencies, partners and other actors</a:t>
            </a:r>
            <a:r>
              <a:rPr lang="en-GB" altLang="zh-CN" dirty="0" smtClean="0">
                <a:latin typeface="Arial" pitchFamily="34" charset="0"/>
                <a:cs typeface="Arial" pitchFamily="34" charset="0"/>
              </a:rPr>
              <a:t>. </a:t>
            </a:r>
          </a:p>
          <a:p>
            <a:pPr>
              <a:buFont typeface="Wingdings" pitchFamily="2" charset="2"/>
              <a:buNone/>
            </a:pPr>
            <a:endParaRPr lang="en-GB" dirty="0" smtClean="0">
              <a:latin typeface="Arial" pitchFamily="34" charset="0"/>
              <a:ea typeface="SimSun" pitchFamily="2" charset="-122"/>
              <a:cs typeface="Arial" pitchFamily="34" charset="0"/>
            </a:endParaRPr>
          </a:p>
          <a:p>
            <a:pPr>
              <a:buFont typeface="Wingdings" pitchFamily="2" charset="2"/>
              <a:buNone/>
            </a:pPr>
            <a:endParaRPr lang="en-GB" dirty="0" smtClean="0">
              <a:latin typeface="Arial" pitchFamily="34" charset="0"/>
              <a:ea typeface="SimSun" pitchFamily="2" charset="-122"/>
              <a:cs typeface="Arial" pitchFamily="34" charset="0"/>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304800" y="-80963"/>
            <a:ext cx="8534400" cy="990601"/>
          </a:xfrm>
        </p:spPr>
        <p:txBody>
          <a:bodyPr/>
          <a:lstStyle/>
          <a:p>
            <a:r>
              <a:rPr lang="en-GB" b="1" dirty="0" smtClean="0">
                <a:solidFill>
                  <a:srgbClr val="009900"/>
                </a:solidFill>
                <a:latin typeface="Arial" pitchFamily="34" charset="0"/>
                <a:ea typeface="ＭＳ Ｐゴシック"/>
                <a:cs typeface="ＭＳ Ｐゴシック"/>
              </a:rPr>
              <a:t>Main messages</a:t>
            </a:r>
          </a:p>
        </p:txBody>
      </p:sp>
      <p:sp>
        <p:nvSpPr>
          <p:cNvPr id="81923" name="Content Placeholder 2"/>
          <p:cNvSpPr>
            <a:spLocks noGrp="1"/>
          </p:cNvSpPr>
          <p:nvPr>
            <p:ph idx="1"/>
          </p:nvPr>
        </p:nvSpPr>
        <p:spPr>
          <a:xfrm>
            <a:off x="152400" y="890588"/>
            <a:ext cx="8839200" cy="5967412"/>
          </a:xfrm>
        </p:spPr>
        <p:txBody>
          <a:bodyPr rtlCol="0">
            <a:noAutofit/>
          </a:bodyPr>
          <a:lstStyle/>
          <a:p>
            <a:pPr marL="514350" indent="-514350" fontAlgn="auto">
              <a:spcAft>
                <a:spcPts val="1800"/>
              </a:spcAft>
              <a:buFont typeface="Arial"/>
              <a:buChar char="•"/>
              <a:defRPr/>
            </a:pPr>
            <a:r>
              <a:rPr lang="en-GB" sz="2800" dirty="0" smtClean="0">
                <a:ea typeface="ＭＳ Ｐゴシック" charset="-128"/>
                <a:cs typeface="ＭＳ Ｐゴシック" charset="-128"/>
              </a:rPr>
              <a:t>Households and communities have different vulnerabilities, capacities, priorities</a:t>
            </a:r>
          </a:p>
          <a:p>
            <a:pPr marL="514350" indent="-514350" fontAlgn="auto">
              <a:spcAft>
                <a:spcPts val="1800"/>
              </a:spcAft>
              <a:buFont typeface="Arial"/>
              <a:buChar char="•"/>
              <a:defRPr/>
            </a:pPr>
            <a:r>
              <a:rPr lang="en-GB" sz="2800" dirty="0" smtClean="0">
                <a:ea typeface="ＭＳ Ｐゴシック" charset="-128"/>
                <a:cs typeface="ＭＳ Ｐゴシック" charset="-128"/>
              </a:rPr>
              <a:t>These differences will be reflected in response objectives, targeting, and choice of modalities/ payment methods.</a:t>
            </a:r>
          </a:p>
          <a:p>
            <a:pPr marL="514350" indent="-514350" fontAlgn="auto">
              <a:spcAft>
                <a:spcPts val="1800"/>
              </a:spcAft>
              <a:buFont typeface="Arial"/>
              <a:buChar char="•"/>
              <a:defRPr/>
            </a:pPr>
            <a:r>
              <a:rPr lang="en-GB" sz="2800" dirty="0" smtClean="0">
                <a:ea typeface="ＭＳ Ｐゴシック" charset="-128"/>
                <a:cs typeface="ＭＳ Ｐゴシック" charset="-128"/>
              </a:rPr>
              <a:t>Modalities and amounts should anticipate changes to assets and coping strategies, based on analysis and intended thresholds.</a:t>
            </a:r>
          </a:p>
          <a:p>
            <a:pPr marL="514350" indent="-514350" fontAlgn="auto">
              <a:spcAft>
                <a:spcPts val="1800"/>
              </a:spcAft>
              <a:buFont typeface="Arial"/>
              <a:buChar char="•"/>
              <a:defRPr/>
            </a:pPr>
            <a:r>
              <a:rPr lang="en-GB" sz="2800" dirty="0" smtClean="0">
                <a:ea typeface="ＭＳ Ｐゴシック" charset="-128"/>
                <a:cs typeface="ＭＳ Ｐゴシック" charset="-128"/>
              </a:rPr>
              <a:t>Many risks can be anticipated in advance and mitigated with effective planning.</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228600" y="228600"/>
            <a:ext cx="8716963" cy="990600"/>
          </a:xfrm>
          <a:solidFill>
            <a:srgbClr val="009600"/>
          </a:solidFill>
        </p:spPr>
        <p:txBody>
          <a:bodyPr/>
          <a:lstStyle/>
          <a:p>
            <a:r>
              <a:rPr lang="en-GB" sz="3200" dirty="0" smtClean="0">
                <a:solidFill>
                  <a:schemeClr val="bg1"/>
                </a:solidFill>
                <a:latin typeface="Arial Unicode MS" pitchFamily="34" charset="-128"/>
                <a:cs typeface="Arial" pitchFamily="34" charset="0"/>
              </a:rPr>
              <a:t>So when do we do response analysis? 	</a:t>
            </a:r>
          </a:p>
        </p:txBody>
      </p:sp>
      <p:sp>
        <p:nvSpPr>
          <p:cNvPr id="166915" name="Oval 3"/>
          <p:cNvSpPr>
            <a:spLocks noChangeArrowheads="1"/>
          </p:cNvSpPr>
          <p:nvPr/>
        </p:nvSpPr>
        <p:spPr bwMode="auto">
          <a:xfrm>
            <a:off x="2286000" y="2092325"/>
            <a:ext cx="4876800" cy="3962400"/>
          </a:xfrm>
          <a:prstGeom prst="ellipse">
            <a:avLst/>
          </a:prstGeom>
          <a:noFill/>
          <a:ln w="44450">
            <a:solidFill>
              <a:srgbClr val="99CC00"/>
            </a:solidFill>
            <a:round/>
            <a:headEnd/>
            <a:tailEnd/>
          </a:ln>
        </p:spPr>
        <p:txBody>
          <a:bodyPr wrap="none" anchor="ctr"/>
          <a:lstStyle/>
          <a:p>
            <a:endParaRPr lang="en-US">
              <a:latin typeface="Calibri" pitchFamily="34" charset="0"/>
            </a:endParaRPr>
          </a:p>
        </p:txBody>
      </p:sp>
      <p:sp>
        <p:nvSpPr>
          <p:cNvPr id="166916" name="Text Box 4"/>
          <p:cNvSpPr txBox="1">
            <a:spLocks noChangeArrowheads="1"/>
          </p:cNvSpPr>
          <p:nvPr/>
        </p:nvSpPr>
        <p:spPr bwMode="auto">
          <a:xfrm>
            <a:off x="1143000" y="1828800"/>
            <a:ext cx="1524000" cy="501650"/>
          </a:xfrm>
          <a:prstGeom prst="rect">
            <a:avLst/>
          </a:prstGeom>
          <a:noFill/>
          <a:ln w="44450">
            <a:solidFill>
              <a:srgbClr val="99CC00"/>
            </a:solidFill>
            <a:miter lim="800000"/>
            <a:headEnd/>
            <a:tailEnd/>
          </a:ln>
        </p:spPr>
        <p:txBody>
          <a:bodyPr>
            <a:spAutoFit/>
          </a:bodyPr>
          <a:lstStyle/>
          <a:p>
            <a:pPr algn="ctr"/>
            <a:r>
              <a:rPr lang="en-GB">
                <a:solidFill>
                  <a:schemeClr val="accent2"/>
                </a:solidFill>
                <a:latin typeface="Arial Unicode MS" pitchFamily="34" charset="-128"/>
              </a:rPr>
              <a:t>Design</a:t>
            </a:r>
            <a:endParaRPr lang="fr-FR">
              <a:solidFill>
                <a:schemeClr val="accent2"/>
              </a:solidFill>
              <a:latin typeface="Arial Unicode MS" pitchFamily="34" charset="-128"/>
            </a:endParaRPr>
          </a:p>
        </p:txBody>
      </p:sp>
      <p:sp>
        <p:nvSpPr>
          <p:cNvPr id="166917" name="Text Box 5"/>
          <p:cNvSpPr txBox="1">
            <a:spLocks noChangeArrowheads="1"/>
          </p:cNvSpPr>
          <p:nvPr/>
        </p:nvSpPr>
        <p:spPr bwMode="auto">
          <a:xfrm>
            <a:off x="7162800" y="5730875"/>
            <a:ext cx="1223963" cy="501650"/>
          </a:xfrm>
          <a:prstGeom prst="rect">
            <a:avLst/>
          </a:prstGeom>
          <a:noFill/>
          <a:ln w="44450">
            <a:solidFill>
              <a:srgbClr val="99CC00"/>
            </a:solidFill>
            <a:miter lim="800000"/>
            <a:headEnd/>
            <a:tailEnd/>
          </a:ln>
        </p:spPr>
        <p:txBody>
          <a:bodyPr>
            <a:spAutoFit/>
          </a:bodyPr>
          <a:lstStyle/>
          <a:p>
            <a:pPr algn="ctr"/>
            <a:r>
              <a:rPr lang="en-GB">
                <a:solidFill>
                  <a:schemeClr val="accent2"/>
                </a:solidFill>
                <a:latin typeface="Arial Unicode MS" pitchFamily="34" charset="-128"/>
              </a:rPr>
              <a:t>Exit</a:t>
            </a:r>
            <a:endParaRPr lang="fr-FR">
              <a:solidFill>
                <a:schemeClr val="accent2"/>
              </a:solidFill>
              <a:latin typeface="Arial Unicode MS" pitchFamily="34" charset="-128"/>
            </a:endParaRPr>
          </a:p>
        </p:txBody>
      </p:sp>
      <p:sp>
        <p:nvSpPr>
          <p:cNvPr id="166918" name="Text Box 6"/>
          <p:cNvSpPr txBox="1">
            <a:spLocks noChangeArrowheads="1"/>
          </p:cNvSpPr>
          <p:nvPr/>
        </p:nvSpPr>
        <p:spPr bwMode="auto">
          <a:xfrm>
            <a:off x="7391400" y="3860800"/>
            <a:ext cx="1143000" cy="501650"/>
          </a:xfrm>
          <a:prstGeom prst="rect">
            <a:avLst/>
          </a:prstGeom>
          <a:noFill/>
          <a:ln w="44450">
            <a:solidFill>
              <a:srgbClr val="99CC00"/>
            </a:solidFill>
            <a:miter lim="800000"/>
            <a:headEnd/>
            <a:tailEnd/>
          </a:ln>
        </p:spPr>
        <p:txBody>
          <a:bodyPr>
            <a:spAutoFit/>
          </a:bodyPr>
          <a:lstStyle/>
          <a:p>
            <a:pPr algn="ctr"/>
            <a:r>
              <a:rPr lang="en-GB">
                <a:solidFill>
                  <a:schemeClr val="accent2"/>
                </a:solidFill>
                <a:latin typeface="Arial Unicode MS" pitchFamily="34" charset="-128"/>
              </a:rPr>
              <a:t>Learn</a:t>
            </a:r>
            <a:endParaRPr lang="fr-FR">
              <a:solidFill>
                <a:schemeClr val="accent2"/>
              </a:solidFill>
              <a:latin typeface="Arial Unicode MS" pitchFamily="34" charset="-128"/>
            </a:endParaRPr>
          </a:p>
        </p:txBody>
      </p:sp>
      <p:sp>
        <p:nvSpPr>
          <p:cNvPr id="166919" name="Text Box 7"/>
          <p:cNvSpPr txBox="1">
            <a:spLocks noChangeArrowheads="1"/>
          </p:cNvSpPr>
          <p:nvPr/>
        </p:nvSpPr>
        <p:spPr bwMode="auto">
          <a:xfrm>
            <a:off x="152400" y="3200400"/>
            <a:ext cx="2057400" cy="1231900"/>
          </a:xfrm>
          <a:prstGeom prst="rect">
            <a:avLst/>
          </a:prstGeom>
          <a:solidFill>
            <a:srgbClr val="C0C0C0"/>
          </a:solidFill>
          <a:ln w="44450">
            <a:solidFill>
              <a:srgbClr val="99CC00"/>
            </a:solidFill>
            <a:miter lim="800000"/>
            <a:headEnd/>
            <a:tailEnd/>
          </a:ln>
        </p:spPr>
        <p:txBody>
          <a:bodyPr>
            <a:spAutoFit/>
          </a:bodyPr>
          <a:lstStyle/>
          <a:p>
            <a:pPr algn="ctr"/>
            <a:r>
              <a:rPr lang="en-GB" b="1" dirty="0">
                <a:solidFill>
                  <a:schemeClr val="accent2"/>
                </a:solidFill>
                <a:latin typeface="Arial Unicode MS" pitchFamily="34" charset="-128"/>
              </a:rPr>
              <a:t>Response analysis &amp; Identification</a:t>
            </a:r>
            <a:endParaRPr lang="fr-FR" b="1" dirty="0">
              <a:solidFill>
                <a:schemeClr val="accent2"/>
              </a:solidFill>
              <a:latin typeface="Arial Unicode MS" pitchFamily="34" charset="-128"/>
            </a:endParaRPr>
          </a:p>
        </p:txBody>
      </p:sp>
      <p:sp>
        <p:nvSpPr>
          <p:cNvPr id="166920" name="Line 8"/>
          <p:cNvSpPr>
            <a:spLocks noChangeShapeType="1"/>
          </p:cNvSpPr>
          <p:nvPr/>
        </p:nvSpPr>
        <p:spPr bwMode="auto">
          <a:xfrm>
            <a:off x="2743200" y="2057400"/>
            <a:ext cx="1828800" cy="0"/>
          </a:xfrm>
          <a:prstGeom prst="line">
            <a:avLst/>
          </a:prstGeom>
          <a:noFill/>
          <a:ln w="44450">
            <a:solidFill>
              <a:srgbClr val="99CC00"/>
            </a:solidFill>
            <a:round/>
            <a:headEnd/>
            <a:tailEnd type="triangle" w="med" len="med"/>
          </a:ln>
        </p:spPr>
        <p:txBody>
          <a:bodyPr wrap="none" anchor="ctr"/>
          <a:lstStyle/>
          <a:p>
            <a:endParaRPr lang="en-GB"/>
          </a:p>
        </p:txBody>
      </p:sp>
      <p:sp>
        <p:nvSpPr>
          <p:cNvPr id="166921" name="Line 9"/>
          <p:cNvSpPr>
            <a:spLocks noChangeShapeType="1"/>
          </p:cNvSpPr>
          <p:nvPr/>
        </p:nvSpPr>
        <p:spPr bwMode="auto">
          <a:xfrm flipV="1">
            <a:off x="1524000" y="2305050"/>
            <a:ext cx="533400" cy="819150"/>
          </a:xfrm>
          <a:prstGeom prst="line">
            <a:avLst/>
          </a:prstGeom>
          <a:noFill/>
          <a:ln w="44450">
            <a:solidFill>
              <a:srgbClr val="99CC00"/>
            </a:solidFill>
            <a:round/>
            <a:headEnd/>
            <a:tailEnd type="triangle" w="med" len="med"/>
          </a:ln>
        </p:spPr>
        <p:txBody>
          <a:bodyPr wrap="none" anchor="ctr"/>
          <a:lstStyle/>
          <a:p>
            <a:endParaRPr lang="en-GB"/>
          </a:p>
        </p:txBody>
      </p:sp>
      <p:sp>
        <p:nvSpPr>
          <p:cNvPr id="166922" name="Line 10"/>
          <p:cNvSpPr>
            <a:spLocks noChangeShapeType="1"/>
          </p:cNvSpPr>
          <p:nvPr/>
        </p:nvSpPr>
        <p:spPr bwMode="auto">
          <a:xfrm flipV="1">
            <a:off x="1143000" y="4419600"/>
            <a:ext cx="0" cy="914400"/>
          </a:xfrm>
          <a:prstGeom prst="line">
            <a:avLst/>
          </a:prstGeom>
          <a:noFill/>
          <a:ln w="44450">
            <a:solidFill>
              <a:srgbClr val="99CC00"/>
            </a:solidFill>
            <a:round/>
            <a:headEnd/>
            <a:tailEnd type="triangle" w="med" len="med"/>
          </a:ln>
        </p:spPr>
        <p:txBody>
          <a:bodyPr wrap="none" anchor="ctr"/>
          <a:lstStyle/>
          <a:p>
            <a:endParaRPr lang="en-GB"/>
          </a:p>
        </p:txBody>
      </p:sp>
      <p:sp>
        <p:nvSpPr>
          <p:cNvPr id="166923" name="Text Box 11"/>
          <p:cNvSpPr txBox="1">
            <a:spLocks noChangeArrowheads="1"/>
          </p:cNvSpPr>
          <p:nvPr/>
        </p:nvSpPr>
        <p:spPr bwMode="auto">
          <a:xfrm>
            <a:off x="304800" y="5334000"/>
            <a:ext cx="1752600" cy="685800"/>
          </a:xfrm>
          <a:prstGeom prst="rect">
            <a:avLst/>
          </a:prstGeom>
          <a:noFill/>
          <a:ln w="44450">
            <a:solidFill>
              <a:srgbClr val="99CC00"/>
            </a:solidFill>
            <a:miter lim="800000"/>
            <a:headEnd/>
            <a:tailEnd/>
          </a:ln>
        </p:spPr>
        <p:txBody>
          <a:bodyPr>
            <a:spAutoFit/>
          </a:bodyPr>
          <a:lstStyle/>
          <a:p>
            <a:pPr algn="ctr"/>
            <a:r>
              <a:rPr lang="en-GB" b="1" dirty="0">
                <a:solidFill>
                  <a:srgbClr val="99CC00"/>
                </a:solidFill>
                <a:latin typeface="Arial Unicode MS" pitchFamily="34" charset="-128"/>
              </a:rPr>
              <a:t>Situation Analysis</a:t>
            </a:r>
            <a:endParaRPr lang="fr-FR" b="1" dirty="0">
              <a:solidFill>
                <a:srgbClr val="99CC00"/>
              </a:solidFill>
              <a:latin typeface="Arial Unicode MS" pitchFamily="34" charset="-128"/>
            </a:endParaRPr>
          </a:p>
        </p:txBody>
      </p:sp>
      <p:sp>
        <p:nvSpPr>
          <p:cNvPr id="166924" name="Text Box 12"/>
          <p:cNvSpPr txBox="1">
            <a:spLocks noChangeArrowheads="1"/>
          </p:cNvSpPr>
          <p:nvPr/>
        </p:nvSpPr>
        <p:spPr bwMode="auto">
          <a:xfrm>
            <a:off x="3937000" y="2270125"/>
            <a:ext cx="1608138" cy="457200"/>
          </a:xfrm>
          <a:prstGeom prst="rect">
            <a:avLst/>
          </a:prstGeom>
          <a:noFill/>
          <a:ln w="44450">
            <a:noFill/>
            <a:miter lim="800000"/>
            <a:headEnd/>
            <a:tailEnd/>
          </a:ln>
        </p:spPr>
        <p:txBody>
          <a:bodyPr wrap="none">
            <a:spAutoFit/>
          </a:bodyPr>
          <a:lstStyle/>
          <a:p>
            <a:pPr algn="ctr"/>
            <a:r>
              <a:rPr lang="en-GB">
                <a:solidFill>
                  <a:schemeClr val="accent2"/>
                </a:solidFill>
                <a:latin typeface="Arial Unicode MS" pitchFamily="34" charset="-128"/>
              </a:rPr>
              <a:t>Implement</a:t>
            </a:r>
            <a:endParaRPr lang="fr-FR">
              <a:solidFill>
                <a:schemeClr val="accent2"/>
              </a:solidFill>
              <a:latin typeface="Arial Unicode MS" pitchFamily="34" charset="-128"/>
            </a:endParaRPr>
          </a:p>
        </p:txBody>
      </p:sp>
      <p:sp>
        <p:nvSpPr>
          <p:cNvPr id="166925" name="Text Box 13"/>
          <p:cNvSpPr txBox="1">
            <a:spLocks noChangeArrowheads="1"/>
          </p:cNvSpPr>
          <p:nvPr/>
        </p:nvSpPr>
        <p:spPr bwMode="auto">
          <a:xfrm>
            <a:off x="2320925" y="3794125"/>
            <a:ext cx="965200" cy="457200"/>
          </a:xfrm>
          <a:prstGeom prst="rect">
            <a:avLst/>
          </a:prstGeom>
          <a:noFill/>
          <a:ln w="44450">
            <a:noFill/>
            <a:miter lim="800000"/>
            <a:headEnd/>
            <a:tailEnd/>
          </a:ln>
        </p:spPr>
        <p:txBody>
          <a:bodyPr wrap="none">
            <a:spAutoFit/>
          </a:bodyPr>
          <a:lstStyle/>
          <a:p>
            <a:pPr algn="ctr"/>
            <a:r>
              <a:rPr lang="en-GB">
                <a:solidFill>
                  <a:schemeClr val="accent2"/>
                </a:solidFill>
                <a:latin typeface="Arial Unicode MS" pitchFamily="34" charset="-128"/>
              </a:rPr>
              <a:t>Learn</a:t>
            </a:r>
            <a:endParaRPr lang="fr-FR">
              <a:solidFill>
                <a:schemeClr val="accent2"/>
              </a:solidFill>
              <a:latin typeface="Arial Unicode MS" pitchFamily="34" charset="-128"/>
            </a:endParaRPr>
          </a:p>
        </p:txBody>
      </p:sp>
      <p:sp>
        <p:nvSpPr>
          <p:cNvPr id="166926" name="Text Box 14"/>
          <p:cNvSpPr txBox="1">
            <a:spLocks noChangeArrowheads="1"/>
          </p:cNvSpPr>
          <p:nvPr/>
        </p:nvSpPr>
        <p:spPr bwMode="auto">
          <a:xfrm>
            <a:off x="6043613" y="3794125"/>
            <a:ext cx="1201737" cy="457200"/>
          </a:xfrm>
          <a:prstGeom prst="rect">
            <a:avLst/>
          </a:prstGeom>
          <a:noFill/>
          <a:ln w="44450">
            <a:noFill/>
            <a:miter lim="800000"/>
            <a:headEnd/>
            <a:tailEnd/>
          </a:ln>
        </p:spPr>
        <p:txBody>
          <a:bodyPr wrap="none">
            <a:spAutoFit/>
          </a:bodyPr>
          <a:lstStyle/>
          <a:p>
            <a:pPr algn="ctr"/>
            <a:r>
              <a:rPr lang="en-GB">
                <a:solidFill>
                  <a:schemeClr val="accent2"/>
                </a:solidFill>
                <a:latin typeface="Arial Unicode MS" pitchFamily="34" charset="-128"/>
              </a:rPr>
              <a:t>Monitor</a:t>
            </a:r>
            <a:endParaRPr lang="fr-FR">
              <a:solidFill>
                <a:schemeClr val="accent2"/>
              </a:solidFill>
              <a:latin typeface="Arial Unicode MS" pitchFamily="34" charset="-128"/>
            </a:endParaRPr>
          </a:p>
        </p:txBody>
      </p:sp>
      <p:sp>
        <p:nvSpPr>
          <p:cNvPr id="166927" name="Text Box 15"/>
          <p:cNvSpPr txBox="1">
            <a:spLocks noChangeArrowheads="1"/>
          </p:cNvSpPr>
          <p:nvPr/>
        </p:nvSpPr>
        <p:spPr bwMode="auto">
          <a:xfrm>
            <a:off x="4054475" y="5546725"/>
            <a:ext cx="1371600" cy="457200"/>
          </a:xfrm>
          <a:prstGeom prst="rect">
            <a:avLst/>
          </a:prstGeom>
          <a:noFill/>
          <a:ln w="44450">
            <a:noFill/>
            <a:miter lim="800000"/>
            <a:headEnd/>
            <a:tailEnd/>
          </a:ln>
        </p:spPr>
        <p:txBody>
          <a:bodyPr wrap="none">
            <a:spAutoFit/>
          </a:bodyPr>
          <a:lstStyle/>
          <a:p>
            <a:pPr algn="ctr"/>
            <a:r>
              <a:rPr lang="en-GB">
                <a:solidFill>
                  <a:schemeClr val="accent2"/>
                </a:solidFill>
                <a:latin typeface="Arial Unicode MS" pitchFamily="34" charset="-128"/>
              </a:rPr>
              <a:t>Evaluate</a:t>
            </a:r>
            <a:endParaRPr lang="fr-FR">
              <a:solidFill>
                <a:schemeClr val="accent2"/>
              </a:solidFill>
              <a:latin typeface="Arial Unicode MS" pitchFamily="34" charset="-128"/>
            </a:endParaRPr>
          </a:p>
        </p:txBody>
      </p:sp>
      <p:sp>
        <p:nvSpPr>
          <p:cNvPr id="166928" name="Line 16"/>
          <p:cNvSpPr>
            <a:spLocks noChangeShapeType="1"/>
          </p:cNvSpPr>
          <p:nvPr/>
        </p:nvSpPr>
        <p:spPr bwMode="auto">
          <a:xfrm>
            <a:off x="5410200" y="6018213"/>
            <a:ext cx="1712913" cy="1587"/>
          </a:xfrm>
          <a:prstGeom prst="line">
            <a:avLst/>
          </a:prstGeom>
          <a:noFill/>
          <a:ln w="44450">
            <a:solidFill>
              <a:srgbClr val="99CC00"/>
            </a:solidFill>
            <a:round/>
            <a:headEnd/>
            <a:tailEnd type="triangle" w="med" len="med"/>
          </a:ln>
        </p:spPr>
        <p:txBody>
          <a:bodyPr wrap="none" anchor="ctr"/>
          <a:lstStyle/>
          <a:p>
            <a:endParaRPr lang="en-GB"/>
          </a:p>
        </p:txBody>
      </p:sp>
      <p:sp>
        <p:nvSpPr>
          <p:cNvPr id="166929" name="Line 17"/>
          <p:cNvSpPr>
            <a:spLocks noChangeShapeType="1"/>
          </p:cNvSpPr>
          <p:nvPr/>
        </p:nvSpPr>
        <p:spPr bwMode="auto">
          <a:xfrm flipV="1">
            <a:off x="7848600" y="4302125"/>
            <a:ext cx="152400" cy="1412875"/>
          </a:xfrm>
          <a:prstGeom prst="line">
            <a:avLst/>
          </a:prstGeom>
          <a:noFill/>
          <a:ln w="44450">
            <a:solidFill>
              <a:srgbClr val="99CC00"/>
            </a:solidFill>
            <a:round/>
            <a:headEnd/>
            <a:tailEnd type="triangle" w="med" len="med"/>
          </a:ln>
        </p:spPr>
        <p:txBody>
          <a:bodyPr wrap="none" anchor="ctr"/>
          <a:lstStyle/>
          <a:p>
            <a:endParaRPr lang="en-GB"/>
          </a:p>
        </p:txBody>
      </p:sp>
      <p:sp>
        <p:nvSpPr>
          <p:cNvPr id="166930" name="Text Box 18"/>
          <p:cNvSpPr txBox="1">
            <a:spLocks noChangeArrowheads="1"/>
          </p:cNvSpPr>
          <p:nvPr/>
        </p:nvSpPr>
        <p:spPr bwMode="auto">
          <a:xfrm>
            <a:off x="7010400" y="1828800"/>
            <a:ext cx="1905000" cy="960438"/>
          </a:xfrm>
          <a:prstGeom prst="rect">
            <a:avLst/>
          </a:prstGeom>
          <a:noFill/>
          <a:ln w="44450">
            <a:solidFill>
              <a:srgbClr val="99CC00"/>
            </a:solidFill>
            <a:miter lim="800000"/>
            <a:headEnd/>
            <a:tailEnd/>
          </a:ln>
        </p:spPr>
        <p:txBody>
          <a:bodyPr>
            <a:spAutoFit/>
          </a:bodyPr>
          <a:lstStyle/>
          <a:p>
            <a:pPr algn="ctr"/>
            <a:r>
              <a:rPr lang="en-GB" b="1">
                <a:solidFill>
                  <a:srgbClr val="99CC00"/>
                </a:solidFill>
                <a:latin typeface="Arial Unicode MS" pitchFamily="34" charset="-128"/>
              </a:rPr>
              <a:t>Build learning into new programmes</a:t>
            </a:r>
            <a:endParaRPr lang="fr-FR" b="1">
              <a:solidFill>
                <a:srgbClr val="99CC00"/>
              </a:solidFill>
              <a:latin typeface="Arial Unicode MS" pitchFamily="34" charset="-128"/>
            </a:endParaRPr>
          </a:p>
        </p:txBody>
      </p:sp>
      <p:sp>
        <p:nvSpPr>
          <p:cNvPr id="166931" name="Line 19"/>
          <p:cNvSpPr>
            <a:spLocks noChangeShapeType="1"/>
          </p:cNvSpPr>
          <p:nvPr/>
        </p:nvSpPr>
        <p:spPr bwMode="auto">
          <a:xfrm flipV="1">
            <a:off x="7924800" y="2895600"/>
            <a:ext cx="0" cy="914400"/>
          </a:xfrm>
          <a:prstGeom prst="line">
            <a:avLst/>
          </a:prstGeom>
          <a:noFill/>
          <a:ln w="44450">
            <a:solidFill>
              <a:srgbClr val="99CC00"/>
            </a:solidFill>
            <a:prstDash val="dash"/>
            <a:round/>
            <a:headEnd/>
            <a:tailEnd type="triangle" w="med" len="me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smtClean="0">
                <a:solidFill>
                  <a:srgbClr val="009900"/>
                </a:solidFill>
              </a:rPr>
              <a:t>What does response analysis need? </a:t>
            </a:r>
            <a:endParaRPr lang="en-GB" sz="4000" b="1" dirty="0">
              <a:solidFill>
                <a:srgbClr val="009900"/>
              </a:solidFill>
            </a:endParaRPr>
          </a:p>
        </p:txBody>
      </p:sp>
      <p:sp>
        <p:nvSpPr>
          <p:cNvPr id="3" name="Rectangle 2"/>
          <p:cNvSpPr/>
          <p:nvPr/>
        </p:nvSpPr>
        <p:spPr>
          <a:xfrm>
            <a:off x="3779912" y="2924944"/>
            <a:ext cx="4680520" cy="1815882"/>
          </a:xfrm>
          <a:prstGeom prst="rect">
            <a:avLst/>
          </a:prstGeom>
        </p:spPr>
        <p:txBody>
          <a:bodyPr wrap="square">
            <a:spAutoFit/>
          </a:bodyPr>
          <a:lstStyle/>
          <a:p>
            <a:pPr fontAlgn="auto">
              <a:spcAft>
                <a:spcPts val="1800"/>
              </a:spcAft>
              <a:defRPr/>
            </a:pPr>
            <a:r>
              <a:rPr lang="en-GB" sz="2800" dirty="0" smtClean="0">
                <a:latin typeface="+mn-lt"/>
                <a:ea typeface="ＭＳ Ｐゴシック" charset="-128"/>
                <a:cs typeface="ＭＳ Ｐゴシック" charset="-128"/>
              </a:rPr>
              <a:t>Understanding of </a:t>
            </a:r>
            <a:r>
              <a:rPr lang="en-GB" sz="2800" b="1" dirty="0" smtClean="0">
                <a:latin typeface="+mn-lt"/>
                <a:ea typeface="ＭＳ Ｐゴシック" charset="-128"/>
                <a:cs typeface="ＭＳ Ｐゴシック" charset="-128"/>
              </a:rPr>
              <a:t>WHO</a:t>
            </a:r>
            <a:r>
              <a:rPr lang="en-GB" sz="2800" dirty="0" smtClean="0">
                <a:latin typeface="+mn-lt"/>
                <a:ea typeface="ＭＳ Ｐゴシック" charset="-128"/>
                <a:cs typeface="ＭＳ Ｐゴシック" charset="-128"/>
              </a:rPr>
              <a:t> targeting, their vulnerabilities, the  response objectives, targeting and risk</a:t>
            </a:r>
            <a:r>
              <a:rPr lang="en-GB" sz="2800" dirty="0" smtClean="0">
                <a:ea typeface="ＭＳ Ｐゴシック" charset="-128"/>
                <a:cs typeface="ＭＳ Ｐゴシック" charset="-128"/>
              </a:rPr>
              <a:t>. </a:t>
            </a:r>
            <a:r>
              <a:rPr lang="en-GB" sz="2800" dirty="0" smtClean="0">
                <a:latin typeface="+mn-lt"/>
                <a:ea typeface="ＭＳ Ｐゴシック" charset="-128"/>
                <a:cs typeface="ＭＳ Ｐゴシック" charset="-128"/>
              </a:rPr>
              <a:t> </a:t>
            </a:r>
          </a:p>
        </p:txBody>
      </p:sp>
      <p:sp>
        <p:nvSpPr>
          <p:cNvPr id="4" name="Text Box 4"/>
          <p:cNvSpPr txBox="1">
            <a:spLocks noChangeArrowheads="1"/>
          </p:cNvSpPr>
          <p:nvPr/>
        </p:nvSpPr>
        <p:spPr bwMode="auto">
          <a:xfrm>
            <a:off x="1143000" y="1828800"/>
            <a:ext cx="1524000" cy="501650"/>
          </a:xfrm>
          <a:prstGeom prst="rect">
            <a:avLst/>
          </a:prstGeom>
          <a:noFill/>
          <a:ln w="44450">
            <a:solidFill>
              <a:srgbClr val="99CC00"/>
            </a:solidFill>
            <a:miter lim="800000"/>
            <a:headEnd/>
            <a:tailEnd/>
          </a:ln>
        </p:spPr>
        <p:txBody>
          <a:bodyPr>
            <a:spAutoFit/>
          </a:bodyPr>
          <a:lstStyle/>
          <a:p>
            <a:pPr algn="ctr"/>
            <a:r>
              <a:rPr lang="en-GB">
                <a:solidFill>
                  <a:schemeClr val="accent2"/>
                </a:solidFill>
                <a:latin typeface="Arial Unicode MS" pitchFamily="34" charset="-128"/>
              </a:rPr>
              <a:t>Design</a:t>
            </a:r>
            <a:endParaRPr lang="fr-FR">
              <a:solidFill>
                <a:schemeClr val="accent2"/>
              </a:solidFill>
              <a:latin typeface="Arial Unicode MS" pitchFamily="34" charset="-128"/>
            </a:endParaRPr>
          </a:p>
        </p:txBody>
      </p:sp>
      <p:sp>
        <p:nvSpPr>
          <p:cNvPr id="5" name="Text Box 7"/>
          <p:cNvSpPr txBox="1">
            <a:spLocks noChangeArrowheads="1"/>
          </p:cNvSpPr>
          <p:nvPr/>
        </p:nvSpPr>
        <p:spPr bwMode="auto">
          <a:xfrm>
            <a:off x="152400" y="3200400"/>
            <a:ext cx="2057400" cy="1231900"/>
          </a:xfrm>
          <a:prstGeom prst="rect">
            <a:avLst/>
          </a:prstGeom>
          <a:solidFill>
            <a:srgbClr val="C0C0C0"/>
          </a:solidFill>
          <a:ln w="44450">
            <a:solidFill>
              <a:srgbClr val="99CC00"/>
            </a:solidFill>
            <a:miter lim="800000"/>
            <a:headEnd/>
            <a:tailEnd/>
          </a:ln>
        </p:spPr>
        <p:txBody>
          <a:bodyPr>
            <a:spAutoFit/>
          </a:bodyPr>
          <a:lstStyle/>
          <a:p>
            <a:pPr algn="ctr"/>
            <a:r>
              <a:rPr lang="en-GB" b="1" dirty="0">
                <a:solidFill>
                  <a:schemeClr val="accent2"/>
                </a:solidFill>
                <a:latin typeface="Arial Unicode MS" pitchFamily="34" charset="-128"/>
              </a:rPr>
              <a:t>Response analysis &amp; Identification</a:t>
            </a:r>
            <a:endParaRPr lang="fr-FR" b="1" dirty="0">
              <a:solidFill>
                <a:schemeClr val="accent2"/>
              </a:solidFill>
              <a:latin typeface="Arial Unicode MS" pitchFamily="34" charset="-128"/>
            </a:endParaRPr>
          </a:p>
        </p:txBody>
      </p:sp>
      <p:sp>
        <p:nvSpPr>
          <p:cNvPr id="6" name="Line 9"/>
          <p:cNvSpPr>
            <a:spLocks noChangeShapeType="1"/>
          </p:cNvSpPr>
          <p:nvPr/>
        </p:nvSpPr>
        <p:spPr bwMode="auto">
          <a:xfrm flipV="1">
            <a:off x="1524000" y="2305050"/>
            <a:ext cx="533400" cy="819150"/>
          </a:xfrm>
          <a:prstGeom prst="line">
            <a:avLst/>
          </a:prstGeom>
          <a:noFill/>
          <a:ln w="44450">
            <a:solidFill>
              <a:srgbClr val="99CC00"/>
            </a:solidFill>
            <a:round/>
            <a:headEnd/>
            <a:tailEnd type="triangle" w="med" len="med"/>
          </a:ln>
        </p:spPr>
        <p:txBody>
          <a:bodyPr wrap="none" anchor="ctr"/>
          <a:lstStyle/>
          <a:p>
            <a:endParaRPr lang="en-GB"/>
          </a:p>
        </p:txBody>
      </p:sp>
      <p:sp>
        <p:nvSpPr>
          <p:cNvPr id="7" name="Line 10"/>
          <p:cNvSpPr>
            <a:spLocks noChangeShapeType="1"/>
          </p:cNvSpPr>
          <p:nvPr/>
        </p:nvSpPr>
        <p:spPr bwMode="auto">
          <a:xfrm flipV="1">
            <a:off x="1143000" y="4419600"/>
            <a:ext cx="0" cy="914400"/>
          </a:xfrm>
          <a:prstGeom prst="line">
            <a:avLst/>
          </a:prstGeom>
          <a:noFill/>
          <a:ln w="44450">
            <a:solidFill>
              <a:srgbClr val="99CC00"/>
            </a:solidFill>
            <a:round/>
            <a:headEnd/>
            <a:tailEnd type="triangle" w="med" len="med"/>
          </a:ln>
        </p:spPr>
        <p:txBody>
          <a:bodyPr wrap="none" anchor="ctr"/>
          <a:lstStyle/>
          <a:p>
            <a:endParaRPr lang="en-GB"/>
          </a:p>
        </p:txBody>
      </p:sp>
      <p:sp>
        <p:nvSpPr>
          <p:cNvPr id="8" name="Text Box 11"/>
          <p:cNvSpPr txBox="1">
            <a:spLocks noChangeArrowheads="1"/>
          </p:cNvSpPr>
          <p:nvPr/>
        </p:nvSpPr>
        <p:spPr bwMode="auto">
          <a:xfrm>
            <a:off x="304800" y="5334000"/>
            <a:ext cx="1752600" cy="685800"/>
          </a:xfrm>
          <a:prstGeom prst="rect">
            <a:avLst/>
          </a:prstGeom>
          <a:noFill/>
          <a:ln w="44450">
            <a:solidFill>
              <a:srgbClr val="99CC00"/>
            </a:solidFill>
            <a:miter lim="800000"/>
            <a:headEnd/>
            <a:tailEnd/>
          </a:ln>
        </p:spPr>
        <p:txBody>
          <a:bodyPr>
            <a:spAutoFit/>
          </a:bodyPr>
          <a:lstStyle/>
          <a:p>
            <a:pPr algn="ctr"/>
            <a:r>
              <a:rPr lang="en-GB" b="1" dirty="0">
                <a:solidFill>
                  <a:srgbClr val="99CC00"/>
                </a:solidFill>
                <a:latin typeface="Arial Unicode MS" pitchFamily="34" charset="-128"/>
              </a:rPr>
              <a:t>Situation Analysis</a:t>
            </a:r>
            <a:endParaRPr lang="fr-FR" b="1" dirty="0">
              <a:solidFill>
                <a:srgbClr val="99CC00"/>
              </a:solidFill>
              <a:latin typeface="Arial Unicode MS" pitchFamily="34" charset="-128"/>
            </a:endParaRPr>
          </a:p>
        </p:txBody>
      </p:sp>
      <p:sp>
        <p:nvSpPr>
          <p:cNvPr id="9" name="TextBox 8"/>
          <p:cNvSpPr txBox="1"/>
          <p:nvPr/>
        </p:nvSpPr>
        <p:spPr>
          <a:xfrm>
            <a:off x="3851920" y="5445224"/>
            <a:ext cx="5112568" cy="954107"/>
          </a:xfrm>
          <a:prstGeom prst="rect">
            <a:avLst/>
          </a:prstGeom>
          <a:noFill/>
        </p:spPr>
        <p:txBody>
          <a:bodyPr wrap="square" rtlCol="0">
            <a:spAutoFit/>
          </a:bodyPr>
          <a:lstStyle/>
          <a:p>
            <a:r>
              <a:rPr lang="en-GB" sz="2800" dirty="0" smtClean="0">
                <a:latin typeface="+mn-lt"/>
                <a:ea typeface="ＭＳ Ｐゴシック" charset="-128"/>
                <a:cs typeface="ＭＳ Ｐゴシック" charset="-128"/>
              </a:rPr>
              <a:t>includes needs analysis and market analysis.</a:t>
            </a:r>
            <a:endParaRPr lang="en-GB" sz="2800" dirty="0">
              <a:latin typeface="+mn-lt"/>
            </a:endParaRPr>
          </a:p>
        </p:txBody>
      </p:sp>
      <p:cxnSp>
        <p:nvCxnSpPr>
          <p:cNvPr id="11" name="Straight Connector 10"/>
          <p:cNvCxnSpPr/>
          <p:nvPr/>
        </p:nvCxnSpPr>
        <p:spPr>
          <a:xfrm>
            <a:off x="2771800" y="2132856"/>
            <a:ext cx="10081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851920" y="1556792"/>
            <a:ext cx="4572000" cy="954107"/>
          </a:xfrm>
          <a:prstGeom prst="rect">
            <a:avLst/>
          </a:prstGeom>
        </p:spPr>
        <p:txBody>
          <a:bodyPr>
            <a:spAutoFit/>
          </a:bodyPr>
          <a:lstStyle/>
          <a:p>
            <a:pPr fontAlgn="auto">
              <a:spcAft>
                <a:spcPts val="1800"/>
              </a:spcAft>
              <a:defRPr/>
            </a:pPr>
            <a:r>
              <a:rPr lang="en-GB" sz="2800" dirty="0" smtClean="0">
                <a:latin typeface="+mn-lt"/>
                <a:ea typeface="ＭＳ Ｐゴシック" charset="-128"/>
                <a:cs typeface="ＭＳ Ｐゴシック" charset="-128"/>
              </a:rPr>
              <a:t>Recommendations </a:t>
            </a:r>
            <a:r>
              <a:rPr lang="en-GB" sz="2800" b="1" dirty="0" smtClean="0">
                <a:latin typeface="+mn-lt"/>
                <a:ea typeface="ＭＳ Ｐゴシック" charset="-128"/>
                <a:cs typeface="ＭＳ Ｐゴシック" charset="-128"/>
              </a:rPr>
              <a:t>must</a:t>
            </a:r>
            <a:r>
              <a:rPr lang="en-GB" sz="2800" dirty="0" smtClean="0">
                <a:latin typeface="+mn-lt"/>
                <a:ea typeface="ＭＳ Ｐゴシック" charset="-128"/>
                <a:cs typeface="ＭＳ Ｐゴシック" charset="-128"/>
              </a:rPr>
              <a:t> emerge from analysis.</a:t>
            </a:r>
          </a:p>
        </p:txBody>
      </p:sp>
      <p:cxnSp>
        <p:nvCxnSpPr>
          <p:cNvPr id="15" name="Straight Connector 14"/>
          <p:cNvCxnSpPr/>
          <p:nvPr/>
        </p:nvCxnSpPr>
        <p:spPr>
          <a:xfrm>
            <a:off x="2771800" y="3933056"/>
            <a:ext cx="10081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99792" y="5805264"/>
            <a:ext cx="10081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467544" y="188640"/>
            <a:ext cx="8229600" cy="1143000"/>
          </a:xfrm>
        </p:spPr>
        <p:txBody>
          <a:bodyPr/>
          <a:lstStyle/>
          <a:p>
            <a:r>
              <a:rPr lang="en-GB" b="1" dirty="0" smtClean="0">
                <a:solidFill>
                  <a:srgbClr val="009900"/>
                </a:solidFill>
                <a:latin typeface="+mn-lt"/>
                <a:cs typeface="Arial" pitchFamily="34" charset="0"/>
              </a:rPr>
              <a:t>Response analysis: rationale</a:t>
            </a:r>
          </a:p>
        </p:txBody>
      </p:sp>
      <p:sp>
        <p:nvSpPr>
          <p:cNvPr id="167939" name="Content Placeholder 2"/>
          <p:cNvSpPr>
            <a:spLocks noGrp="1"/>
          </p:cNvSpPr>
          <p:nvPr>
            <p:ph idx="1"/>
          </p:nvPr>
        </p:nvSpPr>
        <p:spPr>
          <a:xfrm>
            <a:off x="179512" y="1196752"/>
            <a:ext cx="8674100" cy="5170636"/>
          </a:xfrm>
        </p:spPr>
        <p:txBody>
          <a:bodyPr/>
          <a:lstStyle/>
          <a:p>
            <a:pPr>
              <a:spcAft>
                <a:spcPts val="1200"/>
              </a:spcAft>
            </a:pPr>
            <a:r>
              <a:rPr lang="en-GB" dirty="0" smtClean="0">
                <a:cs typeface="Arial" pitchFamily="34" charset="0"/>
              </a:rPr>
              <a:t>Determine what response is most appropriate in each critical market system</a:t>
            </a:r>
          </a:p>
          <a:p>
            <a:pPr>
              <a:spcAft>
                <a:spcPts val="1200"/>
              </a:spcAft>
            </a:pPr>
            <a:r>
              <a:rPr lang="en-GB" dirty="0" smtClean="0">
                <a:cs typeface="Arial" pitchFamily="34" charset="0"/>
              </a:rPr>
              <a:t>Decide what type of direct assistance or indirect action (including further investigation) to recommend</a:t>
            </a:r>
          </a:p>
          <a:p>
            <a:pPr>
              <a:spcAft>
                <a:spcPts val="1200"/>
              </a:spcAft>
            </a:pPr>
            <a:r>
              <a:rPr lang="en-GB" dirty="0" smtClean="0">
                <a:cs typeface="Arial" pitchFamily="34" charset="0"/>
              </a:rPr>
              <a:t>Estimate how much assistance is required</a:t>
            </a:r>
          </a:p>
          <a:p>
            <a:pPr>
              <a:spcAft>
                <a:spcPts val="1200"/>
              </a:spcAft>
            </a:pPr>
            <a:r>
              <a:rPr lang="en-GB" dirty="0" smtClean="0">
                <a:cs typeface="Arial" pitchFamily="34" charset="0"/>
              </a:rPr>
              <a:t>Describe when, and for how long, assistance or indirect support should be provided, and how impact could be monitored</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a:lstStyle/>
          <a:p>
            <a:r>
              <a:rPr lang="en-GB" b="1" dirty="0" smtClean="0">
                <a:solidFill>
                  <a:srgbClr val="009900"/>
                </a:solidFill>
                <a:latin typeface="+mn-lt"/>
                <a:cs typeface="Arial" pitchFamily="34" charset="0"/>
              </a:rPr>
              <a:t>Recommendation analysis</a:t>
            </a:r>
          </a:p>
        </p:txBody>
      </p:sp>
      <p:sp>
        <p:nvSpPr>
          <p:cNvPr id="168963" name="Content Placeholder 2"/>
          <p:cNvSpPr>
            <a:spLocks noGrp="1"/>
          </p:cNvSpPr>
          <p:nvPr>
            <p:ph idx="1"/>
          </p:nvPr>
        </p:nvSpPr>
        <p:spPr/>
        <p:txBody>
          <a:bodyPr/>
          <a:lstStyle/>
          <a:p>
            <a:pPr>
              <a:spcAft>
                <a:spcPts val="1800"/>
              </a:spcAft>
            </a:pPr>
            <a:r>
              <a:rPr lang="en-GB" dirty="0" smtClean="0">
                <a:cs typeface="Arial" pitchFamily="34" charset="0"/>
              </a:rPr>
              <a:t>Recommendations </a:t>
            </a:r>
            <a:r>
              <a:rPr lang="en-GB" b="1" dirty="0" smtClean="0">
                <a:cs typeface="Arial" pitchFamily="34" charset="0"/>
              </a:rPr>
              <a:t>must</a:t>
            </a:r>
            <a:r>
              <a:rPr lang="en-GB" dirty="0" smtClean="0">
                <a:cs typeface="Arial" pitchFamily="34" charset="0"/>
              </a:rPr>
              <a:t> emerge from our analysis</a:t>
            </a:r>
          </a:p>
          <a:p>
            <a:pPr>
              <a:spcAft>
                <a:spcPts val="1800"/>
              </a:spcAft>
            </a:pPr>
            <a:r>
              <a:rPr lang="en-GB" dirty="0" smtClean="0">
                <a:cs typeface="Arial" pitchFamily="34" charset="0"/>
              </a:rPr>
              <a:t>Can be a combination of CTP modalities</a:t>
            </a:r>
          </a:p>
          <a:p>
            <a:pPr>
              <a:spcAft>
                <a:spcPts val="1800"/>
              </a:spcAft>
            </a:pPr>
            <a:r>
              <a:rPr lang="en-GB" dirty="0" smtClean="0">
                <a:cs typeface="Arial" pitchFamily="34" charset="0"/>
              </a:rPr>
              <a:t>Can be a combination of cash and non-cash</a:t>
            </a:r>
          </a:p>
          <a:p>
            <a:pPr>
              <a:spcAft>
                <a:spcPts val="1800"/>
              </a:spcAft>
            </a:pPr>
            <a:r>
              <a:rPr lang="en-GB" dirty="0" smtClean="0">
                <a:cs typeface="Arial" pitchFamily="34" charset="0"/>
              </a:rPr>
              <a:t>Can be a combination of activities</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250825" y="476250"/>
            <a:ext cx="8893175" cy="1143000"/>
          </a:xfrm>
        </p:spPr>
        <p:txBody>
          <a:bodyPr rtlCol="0">
            <a:noAutofit/>
          </a:bodyPr>
          <a:lstStyle/>
          <a:p>
            <a:pPr fontAlgn="auto">
              <a:spcAft>
                <a:spcPts val="0"/>
              </a:spcAft>
              <a:defRPr/>
            </a:pPr>
            <a:r>
              <a:rPr lang="en-GB" sz="4000" b="1" dirty="0" smtClean="0">
                <a:solidFill>
                  <a:srgbClr val="009900"/>
                </a:solidFill>
                <a:latin typeface="+mn-lt"/>
                <a:cs typeface="Arial" pitchFamily="34" charset="0"/>
              </a:rPr>
              <a:t>Activity: Current Project and Strategies</a:t>
            </a:r>
          </a:p>
        </p:txBody>
      </p:sp>
      <p:sp>
        <p:nvSpPr>
          <p:cNvPr id="171011" name="Content Placeholder 2"/>
          <p:cNvSpPr>
            <a:spLocks noGrp="1"/>
          </p:cNvSpPr>
          <p:nvPr>
            <p:ph idx="1"/>
          </p:nvPr>
        </p:nvSpPr>
        <p:spPr>
          <a:xfrm>
            <a:off x="827088" y="1838325"/>
            <a:ext cx="7561262" cy="5019675"/>
          </a:xfrm>
        </p:spPr>
        <p:txBody>
          <a:bodyPr/>
          <a:lstStyle/>
          <a:p>
            <a:pPr>
              <a:buFont typeface="Arial" pitchFamily="34" charset="0"/>
              <a:buNone/>
            </a:pPr>
            <a:r>
              <a:rPr lang="en-GB" dirty="0" smtClean="0"/>
              <a:t>Overview of current work in target area</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p:cNvSpPr txBox="1">
            <a:spLocks noChangeArrowheads="1"/>
          </p:cNvSpPr>
          <p:nvPr/>
        </p:nvSpPr>
        <p:spPr bwMode="auto">
          <a:xfrm>
            <a:off x="323850" y="332656"/>
            <a:ext cx="85153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400" b="1" i="0" u="none" strike="noStrike" kern="1200" cap="none" spc="0" normalizeH="0" baseline="0" noProof="0" dirty="0" smtClean="0">
                <a:ln>
                  <a:noFill/>
                </a:ln>
                <a:solidFill>
                  <a:srgbClr val="009900"/>
                </a:solidFill>
                <a:effectLst/>
                <a:uLnTx/>
                <a:uFillTx/>
                <a:latin typeface="Arial" pitchFamily="34" charset="0"/>
                <a:ea typeface="ＭＳ Ｐゴシック"/>
                <a:cs typeface="ＭＳ Ｐゴシック"/>
              </a:rPr>
              <a:t>Workshop focus</a:t>
            </a:r>
          </a:p>
        </p:txBody>
      </p:sp>
      <p:sp>
        <p:nvSpPr>
          <p:cNvPr id="4" name="Rectangle 3"/>
          <p:cNvSpPr/>
          <p:nvPr/>
        </p:nvSpPr>
        <p:spPr bwMode="auto">
          <a:xfrm>
            <a:off x="7092280" y="1328242"/>
            <a:ext cx="1655762" cy="43926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 Box 4"/>
          <p:cNvSpPr txBox="1">
            <a:spLocks noChangeArrowheads="1"/>
          </p:cNvSpPr>
          <p:nvPr/>
        </p:nvSpPr>
        <p:spPr bwMode="auto">
          <a:xfrm>
            <a:off x="179388" y="3200299"/>
            <a:ext cx="1687511" cy="40012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Preparedness</a:t>
            </a:r>
          </a:p>
        </p:txBody>
      </p:sp>
      <p:sp>
        <p:nvSpPr>
          <p:cNvPr id="6" name="Freeform 5"/>
          <p:cNvSpPr>
            <a:spLocks/>
          </p:cNvSpPr>
          <p:nvPr/>
        </p:nvSpPr>
        <p:spPr bwMode="auto">
          <a:xfrm>
            <a:off x="90278" y="1328242"/>
            <a:ext cx="6929994" cy="2029331"/>
          </a:xfrm>
          <a:custGeom>
            <a:avLst/>
            <a:gdLst>
              <a:gd name="T0" fmla="*/ 0 w 5712"/>
              <a:gd name="T1" fmla="*/ 2147483647 h 1200"/>
              <a:gd name="T2" fmla="*/ 2147483647 w 5712"/>
              <a:gd name="T3" fmla="*/ 2147483647 h 1200"/>
              <a:gd name="T4" fmla="*/ 2147483647 w 5712"/>
              <a:gd name="T5" fmla="*/ 2147483647 h 1200"/>
              <a:gd name="T6" fmla="*/ 2147483647 w 5712"/>
              <a:gd name="T7" fmla="*/ 0 h 1200"/>
              <a:gd name="T8" fmla="*/ 0 60000 65536"/>
              <a:gd name="T9" fmla="*/ 0 60000 65536"/>
              <a:gd name="T10" fmla="*/ 0 60000 65536"/>
              <a:gd name="T11" fmla="*/ 0 60000 65536"/>
              <a:gd name="T12" fmla="*/ 0 w 5712"/>
              <a:gd name="T13" fmla="*/ 0 h 1200"/>
              <a:gd name="T14" fmla="*/ 5712 w 5712"/>
              <a:gd name="T15" fmla="*/ 1200 h 1200"/>
              <a:gd name="connsiteX0" fmla="*/ 160 w 7447"/>
              <a:gd name="connsiteY0" fmla="*/ 7297 h 7616"/>
              <a:gd name="connsiteX1" fmla="*/ 388 w 7447"/>
              <a:gd name="connsiteY1" fmla="*/ 6800 h 7616"/>
              <a:gd name="connsiteX2" fmla="*/ 2489 w 7447"/>
              <a:gd name="connsiteY2" fmla="*/ 2400 h 7616"/>
              <a:gd name="connsiteX3" fmla="*/ 7447 w 7447"/>
              <a:gd name="connsiteY3" fmla="*/ 0 h 7616"/>
              <a:gd name="connsiteX0" fmla="*/ 233 w 10018"/>
              <a:gd name="connsiteY0" fmla="*/ 9581 h 10001"/>
              <a:gd name="connsiteX1" fmla="*/ 129 w 10018"/>
              <a:gd name="connsiteY1" fmla="*/ 9582 h 10001"/>
              <a:gd name="connsiteX2" fmla="*/ 539 w 10018"/>
              <a:gd name="connsiteY2" fmla="*/ 8929 h 10001"/>
              <a:gd name="connsiteX3" fmla="*/ 3360 w 10018"/>
              <a:gd name="connsiteY3" fmla="*/ 3151 h 10001"/>
              <a:gd name="connsiteX4" fmla="*/ 10018 w 10018"/>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1">
                <a:moveTo>
                  <a:pt x="233" y="9581"/>
                </a:moveTo>
                <a:cubicBezTo>
                  <a:pt x="241" y="9586"/>
                  <a:pt x="78" y="9691"/>
                  <a:pt x="129" y="9582"/>
                </a:cubicBezTo>
                <a:cubicBezTo>
                  <a:pt x="180" y="9473"/>
                  <a:pt x="0" y="10001"/>
                  <a:pt x="539" y="8929"/>
                </a:cubicBezTo>
                <a:cubicBezTo>
                  <a:pt x="1078" y="7857"/>
                  <a:pt x="1781" y="4639"/>
                  <a:pt x="3360" y="3151"/>
                </a:cubicBezTo>
                <a:cubicBezTo>
                  <a:pt x="4939" y="1664"/>
                  <a:pt x="8890" y="525"/>
                  <a:pt x="10018" y="0"/>
                </a:cubicBezTo>
              </a:path>
            </a:pathLst>
          </a:custGeom>
          <a:solidFill>
            <a:srgbClr val="96CB00"/>
          </a:solidFill>
          <a:ln w="9525">
            <a:noFill/>
            <a:round/>
            <a:headEnd/>
            <a:tailEnd/>
          </a:ln>
        </p:spPr>
        <p:txBody>
          <a:bodyPr wrap="none" anchor="ctr"/>
          <a:lstStyle/>
          <a:p>
            <a:endParaRPr lang="en-GB"/>
          </a:p>
        </p:txBody>
      </p:sp>
      <p:sp>
        <p:nvSpPr>
          <p:cNvPr id="7" name="Freeform 6"/>
          <p:cNvSpPr>
            <a:spLocks/>
          </p:cNvSpPr>
          <p:nvPr/>
        </p:nvSpPr>
        <p:spPr bwMode="auto">
          <a:xfrm flipV="1">
            <a:off x="105899" y="3517285"/>
            <a:ext cx="6986381" cy="2203445"/>
          </a:xfrm>
          <a:custGeom>
            <a:avLst/>
            <a:gdLst>
              <a:gd name="T0" fmla="*/ 0 w 5712"/>
              <a:gd name="T1" fmla="*/ 2147483647 h 1200"/>
              <a:gd name="T2" fmla="*/ 2147483647 w 5712"/>
              <a:gd name="T3" fmla="*/ 2147483647 h 1200"/>
              <a:gd name="T4" fmla="*/ 2147483647 w 5712"/>
              <a:gd name="T5" fmla="*/ 2147483647 h 1200"/>
              <a:gd name="T6" fmla="*/ 2147483647 w 5712"/>
              <a:gd name="T7" fmla="*/ 0 h 1200"/>
              <a:gd name="T8" fmla="*/ 0 60000 65536"/>
              <a:gd name="T9" fmla="*/ 0 60000 65536"/>
              <a:gd name="T10" fmla="*/ 0 60000 65536"/>
              <a:gd name="T11" fmla="*/ 0 60000 65536"/>
              <a:gd name="T12" fmla="*/ 0 w 5712"/>
              <a:gd name="T13" fmla="*/ 0 h 1200"/>
              <a:gd name="T14" fmla="*/ 5712 w 5712"/>
              <a:gd name="T15" fmla="*/ 1200 h 1200"/>
              <a:gd name="connsiteX0" fmla="*/ 79 w 7464"/>
              <a:gd name="connsiteY0" fmla="*/ 7500 h 7650"/>
              <a:gd name="connsiteX1" fmla="*/ 405 w 7464"/>
              <a:gd name="connsiteY1" fmla="*/ 6800 h 7650"/>
              <a:gd name="connsiteX2" fmla="*/ 2506 w 7464"/>
              <a:gd name="connsiteY2" fmla="*/ 2400 h 7650"/>
              <a:gd name="connsiteX3" fmla="*/ 7464 w 7464"/>
              <a:gd name="connsiteY3" fmla="*/ 0 h 7650"/>
              <a:gd name="connsiteX0" fmla="*/ 105 w 9999"/>
              <a:gd name="connsiteY0" fmla="*/ 9804 h 10000"/>
              <a:gd name="connsiteX1" fmla="*/ 105 w 9999"/>
              <a:gd name="connsiteY1" fmla="*/ 9804 h 10000"/>
              <a:gd name="connsiteX2" fmla="*/ 542 w 9999"/>
              <a:gd name="connsiteY2" fmla="*/ 8889 h 10000"/>
              <a:gd name="connsiteX3" fmla="*/ 3356 w 9999"/>
              <a:gd name="connsiteY3" fmla="*/ 3137 h 10000"/>
              <a:gd name="connsiteX4" fmla="*/ 9999 w 999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00">
                <a:moveTo>
                  <a:pt x="105" y="9804"/>
                </a:moveTo>
                <a:lnTo>
                  <a:pt x="105" y="9804"/>
                </a:lnTo>
                <a:cubicBezTo>
                  <a:pt x="178" y="9651"/>
                  <a:pt x="0" y="10000"/>
                  <a:pt x="542" y="8889"/>
                </a:cubicBezTo>
                <a:cubicBezTo>
                  <a:pt x="1084" y="7778"/>
                  <a:pt x="1781" y="4618"/>
                  <a:pt x="3356" y="3137"/>
                </a:cubicBezTo>
                <a:cubicBezTo>
                  <a:pt x="4932" y="1656"/>
                  <a:pt x="8874" y="523"/>
                  <a:pt x="9999" y="0"/>
                </a:cubicBezTo>
              </a:path>
            </a:pathLst>
          </a:custGeom>
          <a:solidFill>
            <a:srgbClr val="96CB00"/>
          </a:solidFill>
          <a:ln w="9525">
            <a:noFill/>
            <a:round/>
            <a:headEnd/>
            <a:tailEnd/>
          </a:ln>
        </p:spPr>
        <p:txBody>
          <a:bodyPr wrap="none" anchor="ctr"/>
          <a:lstStyle/>
          <a:p>
            <a:endParaRPr lang="en-GB"/>
          </a:p>
        </p:txBody>
      </p:sp>
      <p:sp>
        <p:nvSpPr>
          <p:cNvPr id="8" name="AutoShape 7"/>
          <p:cNvSpPr>
            <a:spLocks noChangeArrowheads="1"/>
          </p:cNvSpPr>
          <p:nvPr/>
        </p:nvSpPr>
        <p:spPr bwMode="auto">
          <a:xfrm>
            <a:off x="3131757" y="2840245"/>
            <a:ext cx="1676423" cy="1219247"/>
          </a:xfrm>
          <a:prstGeom prst="irregularSeal1">
            <a:avLst/>
          </a:prstGeom>
          <a:solidFill>
            <a:srgbClr val="EC080A"/>
          </a:solidFill>
          <a:ln w="9525">
            <a:noFill/>
            <a:miter lim="800000"/>
            <a:headEnd/>
            <a:tailEnd/>
          </a:ln>
        </p:spPr>
        <p:txBody>
          <a:bodyPr wrap="none" anchor="ctr"/>
          <a:lstStyle/>
          <a:p>
            <a:endParaRPr lang="en-GB">
              <a:latin typeface="Calibri" pitchFamily="34" charset="0"/>
            </a:endParaRPr>
          </a:p>
        </p:txBody>
      </p:sp>
      <p:sp>
        <p:nvSpPr>
          <p:cNvPr id="9" name="Text Box 8"/>
          <p:cNvSpPr txBox="1">
            <a:spLocks noChangeArrowheads="1"/>
          </p:cNvSpPr>
          <p:nvPr/>
        </p:nvSpPr>
        <p:spPr bwMode="auto">
          <a:xfrm>
            <a:off x="3275775" y="3200299"/>
            <a:ext cx="1219217" cy="396890"/>
          </a:xfrm>
          <a:prstGeom prst="rect">
            <a:avLst/>
          </a:prstGeom>
          <a:noFill/>
          <a:ln w="9525">
            <a:noFill/>
            <a:miter lim="800000"/>
            <a:headEnd/>
            <a:tailEnd/>
          </a:ln>
        </p:spPr>
        <p:txBody>
          <a:bodyPr>
            <a:spAutoFit/>
          </a:bodyPr>
          <a:lstStyle/>
          <a:p>
            <a:pPr algn="ctr">
              <a:spcBef>
                <a:spcPct val="50000"/>
              </a:spcBef>
            </a:pPr>
            <a:r>
              <a:rPr lang="en-US" sz="2000">
                <a:solidFill>
                  <a:schemeClr val="bg1"/>
                </a:solidFill>
                <a:latin typeface="Calibri" pitchFamily="34" charset="0"/>
              </a:rPr>
              <a:t>Disaster</a:t>
            </a:r>
            <a:endParaRPr lang="en-US">
              <a:latin typeface="Calibri" pitchFamily="34" charset="0"/>
            </a:endParaRPr>
          </a:p>
        </p:txBody>
      </p:sp>
      <p:sp>
        <p:nvSpPr>
          <p:cNvPr id="10" name="Text Box 9"/>
          <p:cNvSpPr txBox="1">
            <a:spLocks noChangeArrowheads="1"/>
          </p:cNvSpPr>
          <p:nvPr/>
        </p:nvSpPr>
        <p:spPr bwMode="auto">
          <a:xfrm>
            <a:off x="4931982" y="2912256"/>
            <a:ext cx="2514635" cy="1015702"/>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Humanitarian Response and Early Recovery</a:t>
            </a:r>
          </a:p>
        </p:txBody>
      </p:sp>
      <p:sp>
        <p:nvSpPr>
          <p:cNvPr id="11" name="Text Box 11"/>
          <p:cNvSpPr txBox="1">
            <a:spLocks noChangeArrowheads="1"/>
          </p:cNvSpPr>
          <p:nvPr/>
        </p:nvSpPr>
        <p:spPr bwMode="auto">
          <a:xfrm>
            <a:off x="7238974" y="3056277"/>
            <a:ext cx="1905026" cy="707913"/>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Sustainable Development</a:t>
            </a:r>
          </a:p>
        </p:txBody>
      </p:sp>
      <p:sp>
        <p:nvSpPr>
          <p:cNvPr id="12" name="Rectangle 12"/>
          <p:cNvSpPr>
            <a:spLocks noChangeArrowheads="1"/>
          </p:cNvSpPr>
          <p:nvPr/>
        </p:nvSpPr>
        <p:spPr bwMode="auto">
          <a:xfrm>
            <a:off x="251520" y="1328242"/>
            <a:ext cx="6768846" cy="4392657"/>
          </a:xfrm>
          <a:prstGeom prst="rect">
            <a:avLst/>
          </a:prstGeom>
          <a:solidFill>
            <a:srgbClr val="96CB00">
              <a:alpha val="34117"/>
            </a:srgbClr>
          </a:solidFill>
          <a:ln w="9525">
            <a:noFill/>
            <a:miter lim="800000"/>
            <a:headEnd/>
            <a:tailEnd/>
          </a:ln>
        </p:spPr>
        <p:txBody>
          <a:bodyPr wrap="none" anchor="ctr"/>
          <a:lstStyle/>
          <a:p>
            <a:endParaRPr lang="en-GB">
              <a:latin typeface="Calibri" pitchFamily="34" charset="0"/>
            </a:endParaRPr>
          </a:p>
        </p:txBody>
      </p:sp>
      <p:sp>
        <p:nvSpPr>
          <p:cNvPr id="13" name="TextBox 23"/>
          <p:cNvSpPr txBox="1">
            <a:spLocks noChangeArrowheads="1"/>
          </p:cNvSpPr>
          <p:nvPr/>
        </p:nvSpPr>
        <p:spPr bwMode="auto">
          <a:xfrm>
            <a:off x="1763688" y="2840410"/>
            <a:ext cx="1512189" cy="1323439"/>
          </a:xfrm>
          <a:prstGeom prst="rect">
            <a:avLst/>
          </a:prstGeom>
          <a:noFill/>
          <a:ln w="9525">
            <a:noFill/>
            <a:miter lim="800000"/>
            <a:headEnd/>
            <a:tailEnd/>
          </a:ln>
        </p:spPr>
        <p:txBody>
          <a:bodyPr>
            <a:spAutoFit/>
          </a:bodyPr>
          <a:lstStyle/>
          <a:p>
            <a:r>
              <a:rPr lang="en-GB" sz="2000" dirty="0" smtClean="0">
                <a:latin typeface="Calibri" pitchFamily="34" charset="0"/>
              </a:rPr>
              <a:t>Mitigation and early ‘no regret’ activities</a:t>
            </a:r>
            <a:endParaRPr lang="en-GB" sz="2000" dirty="0">
              <a:latin typeface="Calibri" pitchFamily="34" charset="0"/>
            </a:endParaRPr>
          </a:p>
        </p:txBody>
      </p:sp>
      <p:sp>
        <p:nvSpPr>
          <p:cNvPr id="14" name="Right Arrow 13"/>
          <p:cNvSpPr/>
          <p:nvPr/>
        </p:nvSpPr>
        <p:spPr bwMode="auto">
          <a:xfrm>
            <a:off x="251520" y="5864746"/>
            <a:ext cx="7993063" cy="647700"/>
          </a:xfrm>
          <a:prstGeom prst="rightArrow">
            <a:avLst>
              <a:gd name="adj1" fmla="val 50000"/>
              <a:gd name="adj2" fmla="val 33219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275" y="333375"/>
            <a:ext cx="7237413" cy="503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b="1" cap="all">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173059" name="TextBox 2"/>
          <p:cNvSpPr txBox="1">
            <a:spLocks noChangeArrowheads="1"/>
          </p:cNvSpPr>
          <p:nvPr/>
        </p:nvSpPr>
        <p:spPr bwMode="auto">
          <a:xfrm>
            <a:off x="2771775" y="188913"/>
            <a:ext cx="5329238" cy="461962"/>
          </a:xfrm>
          <a:prstGeom prst="rect">
            <a:avLst/>
          </a:prstGeom>
          <a:noFill/>
          <a:ln w="9525">
            <a:noFill/>
            <a:miter lim="800000"/>
            <a:headEnd/>
            <a:tailEnd/>
          </a:ln>
        </p:spPr>
        <p:txBody>
          <a:bodyPr>
            <a:spAutoFit/>
          </a:bodyPr>
          <a:lstStyle/>
          <a:p>
            <a:pPr algn="ctr"/>
            <a:r>
              <a:rPr lang="en-GB" sz="2400" b="1">
                <a:solidFill>
                  <a:schemeClr val="tx2"/>
                </a:solidFill>
                <a:latin typeface="Calibri" pitchFamily="34" charset="0"/>
              </a:rPr>
              <a:t>Market Based Programming</a:t>
            </a:r>
          </a:p>
        </p:txBody>
      </p:sp>
      <p:cxnSp>
        <p:nvCxnSpPr>
          <p:cNvPr id="4" name="Straight Connector 3"/>
          <p:cNvCxnSpPr/>
          <p:nvPr/>
        </p:nvCxnSpPr>
        <p:spPr>
          <a:xfrm>
            <a:off x="1547813" y="0"/>
            <a:ext cx="0" cy="5013325"/>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50825" y="908050"/>
            <a:ext cx="1152525" cy="41052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a:t>Market Indifferent</a:t>
            </a:r>
          </a:p>
        </p:txBody>
      </p:sp>
      <p:sp>
        <p:nvSpPr>
          <p:cNvPr id="6" name="Rounded Rectangle 5"/>
          <p:cNvSpPr/>
          <p:nvPr/>
        </p:nvSpPr>
        <p:spPr>
          <a:xfrm>
            <a:off x="1835150" y="908050"/>
            <a:ext cx="2039938" cy="4105275"/>
          </a:xfrm>
          <a:prstGeom prst="roundRect">
            <a:avLst/>
          </a:prstGeom>
          <a:solidFill>
            <a:srgbClr val="7F9FE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3063" name="TextBox 6"/>
          <p:cNvSpPr txBox="1">
            <a:spLocks noChangeArrowheads="1"/>
          </p:cNvSpPr>
          <p:nvPr/>
        </p:nvSpPr>
        <p:spPr bwMode="auto">
          <a:xfrm>
            <a:off x="1920875" y="908050"/>
            <a:ext cx="1868488" cy="647700"/>
          </a:xfrm>
          <a:prstGeom prst="rect">
            <a:avLst/>
          </a:prstGeom>
          <a:noFill/>
          <a:ln w="9525">
            <a:noFill/>
            <a:miter lim="800000"/>
            <a:headEnd/>
            <a:tailEnd/>
          </a:ln>
        </p:spPr>
        <p:txBody>
          <a:bodyPr>
            <a:spAutoFit/>
          </a:bodyPr>
          <a:lstStyle/>
          <a:p>
            <a:pPr algn="ctr"/>
            <a:r>
              <a:rPr lang="en-GB" b="1">
                <a:solidFill>
                  <a:schemeClr val="bg1"/>
                </a:solidFill>
                <a:latin typeface="Calibri" pitchFamily="34" charset="0"/>
              </a:rPr>
              <a:t>Market Based Relief</a:t>
            </a:r>
          </a:p>
        </p:txBody>
      </p:sp>
      <p:sp>
        <p:nvSpPr>
          <p:cNvPr id="173064" name="TextBox 7"/>
          <p:cNvSpPr txBox="1">
            <a:spLocks noChangeArrowheads="1"/>
          </p:cNvSpPr>
          <p:nvPr/>
        </p:nvSpPr>
        <p:spPr bwMode="auto">
          <a:xfrm>
            <a:off x="1835150" y="1844675"/>
            <a:ext cx="2124075" cy="554038"/>
          </a:xfrm>
          <a:prstGeom prst="rect">
            <a:avLst/>
          </a:prstGeom>
          <a:noFill/>
          <a:ln w="9525">
            <a:noFill/>
            <a:miter lim="800000"/>
            <a:headEnd/>
            <a:tailEnd/>
          </a:ln>
        </p:spPr>
        <p:txBody>
          <a:bodyPr>
            <a:spAutoFit/>
          </a:bodyPr>
          <a:lstStyle/>
          <a:p>
            <a:r>
              <a:rPr lang="en-GB" sz="1600" b="1">
                <a:latin typeface="Calibri" pitchFamily="34" charset="0"/>
              </a:rPr>
              <a:t>Objective</a:t>
            </a:r>
            <a:r>
              <a:rPr lang="en-GB" sz="1400" b="1">
                <a:solidFill>
                  <a:schemeClr val="bg1"/>
                </a:solidFill>
                <a:latin typeface="Calibri" pitchFamily="34" charset="0"/>
              </a:rPr>
              <a:t>: meeting basic needs (food security etc) </a:t>
            </a:r>
          </a:p>
        </p:txBody>
      </p:sp>
      <p:sp>
        <p:nvSpPr>
          <p:cNvPr id="9" name="TextBox 8"/>
          <p:cNvSpPr txBox="1"/>
          <p:nvPr/>
        </p:nvSpPr>
        <p:spPr>
          <a:xfrm>
            <a:off x="1908175" y="2852738"/>
            <a:ext cx="1868488" cy="1416050"/>
          </a:xfrm>
          <a:prstGeom prst="rect">
            <a:avLst/>
          </a:prstGeom>
          <a:noFill/>
        </p:spPr>
        <p:txBody>
          <a:bodyPr>
            <a:spAutoFit/>
          </a:bodyPr>
          <a:lstStyle/>
          <a:p>
            <a:pPr fontAlgn="auto">
              <a:spcBef>
                <a:spcPts val="0"/>
              </a:spcBef>
              <a:spcAft>
                <a:spcPts val="0"/>
              </a:spcAft>
              <a:defRPr/>
            </a:pPr>
            <a:r>
              <a:rPr lang="en-GB" sz="1600" b="1" dirty="0">
                <a:latin typeface="+mn-lt"/>
              </a:rPr>
              <a:t>Activities: </a:t>
            </a:r>
          </a:p>
          <a:p>
            <a:pPr marL="285750" indent="-285750" fontAlgn="auto">
              <a:spcBef>
                <a:spcPts val="0"/>
              </a:spcBef>
              <a:spcAft>
                <a:spcPts val="0"/>
              </a:spcAft>
              <a:buFont typeface="Arial" pitchFamily="34" charset="0"/>
              <a:buChar char="•"/>
              <a:defRPr/>
            </a:pPr>
            <a:r>
              <a:rPr lang="en-GB" sz="1400" b="1" dirty="0">
                <a:solidFill>
                  <a:schemeClr val="bg1"/>
                </a:solidFill>
                <a:latin typeface="+mn-lt"/>
              </a:rPr>
              <a:t>In kind </a:t>
            </a:r>
          </a:p>
          <a:p>
            <a:pPr marL="285750" indent="-285750" fontAlgn="auto">
              <a:spcBef>
                <a:spcPts val="0"/>
              </a:spcBef>
              <a:spcAft>
                <a:spcPts val="0"/>
              </a:spcAft>
              <a:buFont typeface="Arial" pitchFamily="34" charset="0"/>
              <a:buChar char="•"/>
              <a:defRPr/>
            </a:pPr>
            <a:r>
              <a:rPr lang="en-GB" sz="1400" b="1" dirty="0">
                <a:solidFill>
                  <a:schemeClr val="bg1"/>
                </a:solidFill>
                <a:latin typeface="+mn-lt"/>
              </a:rPr>
              <a:t>Local and regional food  purchase</a:t>
            </a:r>
          </a:p>
          <a:p>
            <a:pPr marL="285750" indent="-285750" fontAlgn="auto">
              <a:spcBef>
                <a:spcPts val="0"/>
              </a:spcBef>
              <a:spcAft>
                <a:spcPts val="0"/>
              </a:spcAft>
              <a:buFont typeface="Arial" pitchFamily="34" charset="0"/>
              <a:buChar char="•"/>
              <a:defRPr/>
            </a:pPr>
            <a:r>
              <a:rPr lang="en-GB" sz="1400" b="1" dirty="0">
                <a:solidFill>
                  <a:schemeClr val="bg1"/>
                </a:solidFill>
                <a:latin typeface="+mn-lt"/>
              </a:rPr>
              <a:t>Cash and vouchers</a:t>
            </a:r>
          </a:p>
          <a:p>
            <a:pPr marL="285750" indent="-285750" fontAlgn="auto">
              <a:spcBef>
                <a:spcPts val="0"/>
              </a:spcBef>
              <a:spcAft>
                <a:spcPts val="0"/>
              </a:spcAft>
              <a:buFont typeface="Arial" pitchFamily="34" charset="0"/>
              <a:buChar char="•"/>
              <a:defRPr/>
            </a:pPr>
            <a:r>
              <a:rPr lang="en-GB" sz="1400" b="1" dirty="0">
                <a:solidFill>
                  <a:schemeClr val="bg1"/>
                </a:solidFill>
                <a:latin typeface="+mn-lt"/>
              </a:rPr>
              <a:t>Seed fairs</a:t>
            </a:r>
          </a:p>
        </p:txBody>
      </p:sp>
      <p:cxnSp>
        <p:nvCxnSpPr>
          <p:cNvPr id="10" name="Straight Arrow Connector 9"/>
          <p:cNvCxnSpPr/>
          <p:nvPr/>
        </p:nvCxnSpPr>
        <p:spPr>
          <a:xfrm flipH="1">
            <a:off x="4284663" y="3213100"/>
            <a:ext cx="215900" cy="215900"/>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211638" y="908050"/>
            <a:ext cx="2133600" cy="4105275"/>
          </a:xfrm>
          <a:prstGeom prst="roundRect">
            <a:avLst/>
          </a:prstGeom>
          <a:solidFill>
            <a:srgbClr val="6BB8D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3068" name="TextBox 11"/>
          <p:cNvSpPr txBox="1">
            <a:spLocks noChangeArrowheads="1"/>
          </p:cNvSpPr>
          <p:nvPr/>
        </p:nvSpPr>
        <p:spPr bwMode="auto">
          <a:xfrm>
            <a:off x="4211638" y="908050"/>
            <a:ext cx="2133600" cy="647700"/>
          </a:xfrm>
          <a:prstGeom prst="rect">
            <a:avLst/>
          </a:prstGeom>
          <a:noFill/>
          <a:ln w="9525">
            <a:noFill/>
            <a:miter lim="800000"/>
            <a:headEnd/>
            <a:tailEnd/>
          </a:ln>
        </p:spPr>
        <p:txBody>
          <a:bodyPr>
            <a:spAutoFit/>
          </a:bodyPr>
          <a:lstStyle/>
          <a:p>
            <a:pPr algn="ctr"/>
            <a:r>
              <a:rPr lang="en-GB" b="1">
                <a:solidFill>
                  <a:schemeClr val="bg1"/>
                </a:solidFill>
                <a:latin typeface="Calibri" pitchFamily="34" charset="0"/>
              </a:rPr>
              <a:t>Indirect Support through Markets</a:t>
            </a:r>
          </a:p>
        </p:txBody>
      </p:sp>
      <p:sp>
        <p:nvSpPr>
          <p:cNvPr id="173069" name="TextBox 12"/>
          <p:cNvSpPr txBox="1">
            <a:spLocks noChangeArrowheads="1"/>
          </p:cNvSpPr>
          <p:nvPr/>
        </p:nvSpPr>
        <p:spPr bwMode="auto">
          <a:xfrm>
            <a:off x="4211638" y="1844675"/>
            <a:ext cx="2133600" cy="769938"/>
          </a:xfrm>
          <a:prstGeom prst="rect">
            <a:avLst/>
          </a:prstGeom>
          <a:noFill/>
          <a:ln w="9525">
            <a:noFill/>
            <a:miter lim="800000"/>
            <a:headEnd/>
            <a:tailEnd/>
          </a:ln>
        </p:spPr>
        <p:txBody>
          <a:bodyPr>
            <a:spAutoFit/>
          </a:bodyPr>
          <a:lstStyle/>
          <a:p>
            <a:r>
              <a:rPr lang="en-GB" sz="1600" b="1">
                <a:latin typeface="Calibri" pitchFamily="34" charset="0"/>
              </a:rPr>
              <a:t>Objective</a:t>
            </a:r>
            <a:r>
              <a:rPr lang="en-GB" sz="1400" b="1">
                <a:solidFill>
                  <a:schemeClr val="bg1"/>
                </a:solidFill>
                <a:latin typeface="Calibri" pitchFamily="34" charset="0"/>
              </a:rPr>
              <a:t>: meeting basic needs through temporary  interventions</a:t>
            </a:r>
          </a:p>
        </p:txBody>
      </p:sp>
      <p:sp>
        <p:nvSpPr>
          <p:cNvPr id="14" name="Rounded Rectangle 13"/>
          <p:cNvSpPr/>
          <p:nvPr/>
        </p:nvSpPr>
        <p:spPr>
          <a:xfrm>
            <a:off x="6745288" y="908050"/>
            <a:ext cx="2047875" cy="4105275"/>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3071" name="TextBox 14"/>
          <p:cNvSpPr txBox="1">
            <a:spLocks noChangeArrowheads="1"/>
          </p:cNvSpPr>
          <p:nvPr/>
        </p:nvSpPr>
        <p:spPr bwMode="auto">
          <a:xfrm>
            <a:off x="6659563" y="908050"/>
            <a:ext cx="2219325" cy="923925"/>
          </a:xfrm>
          <a:prstGeom prst="rect">
            <a:avLst/>
          </a:prstGeom>
          <a:noFill/>
          <a:ln w="9525">
            <a:noFill/>
            <a:miter lim="800000"/>
            <a:headEnd/>
            <a:tailEnd/>
          </a:ln>
        </p:spPr>
        <p:txBody>
          <a:bodyPr>
            <a:spAutoFit/>
          </a:bodyPr>
          <a:lstStyle/>
          <a:p>
            <a:pPr algn="ctr"/>
            <a:r>
              <a:rPr lang="en-GB" b="1">
                <a:solidFill>
                  <a:schemeClr val="bg1"/>
                </a:solidFill>
                <a:latin typeface="Calibri" pitchFamily="34" charset="0"/>
              </a:rPr>
              <a:t>Market Strengthening and Development</a:t>
            </a:r>
          </a:p>
        </p:txBody>
      </p:sp>
      <p:sp>
        <p:nvSpPr>
          <p:cNvPr id="173072" name="TextBox 15"/>
          <p:cNvSpPr txBox="1">
            <a:spLocks noChangeArrowheads="1"/>
          </p:cNvSpPr>
          <p:nvPr/>
        </p:nvSpPr>
        <p:spPr bwMode="auto">
          <a:xfrm>
            <a:off x="6659563" y="1844675"/>
            <a:ext cx="2219325" cy="738188"/>
          </a:xfrm>
          <a:prstGeom prst="rect">
            <a:avLst/>
          </a:prstGeom>
          <a:noFill/>
          <a:ln w="9525">
            <a:noFill/>
            <a:miter lim="800000"/>
            <a:headEnd/>
            <a:tailEnd/>
          </a:ln>
        </p:spPr>
        <p:txBody>
          <a:bodyPr>
            <a:spAutoFit/>
          </a:bodyPr>
          <a:lstStyle/>
          <a:p>
            <a:r>
              <a:rPr lang="en-GB" sz="1400" b="1">
                <a:latin typeface="Calibri" pitchFamily="34" charset="0"/>
              </a:rPr>
              <a:t>Objective</a:t>
            </a:r>
            <a:r>
              <a:rPr lang="en-GB" sz="1400" b="1">
                <a:solidFill>
                  <a:schemeClr val="bg1"/>
                </a:solidFill>
                <a:latin typeface="Calibri" pitchFamily="34" charset="0"/>
              </a:rPr>
              <a:t>: economic recovery &amp; strengthening</a:t>
            </a:r>
          </a:p>
        </p:txBody>
      </p:sp>
      <p:sp>
        <p:nvSpPr>
          <p:cNvPr id="17" name="TextBox 16"/>
          <p:cNvSpPr txBox="1"/>
          <p:nvPr/>
        </p:nvSpPr>
        <p:spPr>
          <a:xfrm>
            <a:off x="6686550" y="3027363"/>
            <a:ext cx="2133600" cy="1770062"/>
          </a:xfrm>
          <a:prstGeom prst="rect">
            <a:avLst/>
          </a:prstGeom>
          <a:noFill/>
        </p:spPr>
        <p:txBody>
          <a:bodyPr>
            <a:spAutoFit/>
          </a:bodyPr>
          <a:lstStyle/>
          <a:p>
            <a:pPr fontAlgn="auto">
              <a:spcBef>
                <a:spcPts val="0"/>
              </a:spcBef>
              <a:spcAft>
                <a:spcPts val="0"/>
              </a:spcAft>
              <a:defRPr/>
            </a:pPr>
            <a:r>
              <a:rPr lang="en-GB" sz="1400" b="1" dirty="0">
                <a:latin typeface="+mn-lt"/>
              </a:rPr>
              <a:t>Activities: </a:t>
            </a: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Employment creation </a:t>
            </a:r>
          </a:p>
          <a:p>
            <a:pPr marL="171450" indent="-171450" fontAlgn="auto">
              <a:spcBef>
                <a:spcPts val="0"/>
              </a:spcBef>
              <a:spcAft>
                <a:spcPts val="0"/>
              </a:spcAft>
              <a:buFont typeface="Arial" pitchFamily="34" charset="0"/>
              <a:buChar char="•"/>
              <a:defRPr/>
            </a:pPr>
            <a:endParaRPr lang="en-GB" sz="300" b="1" dirty="0">
              <a:solidFill>
                <a:schemeClr val="bg1"/>
              </a:solidFill>
              <a:latin typeface="+mn-lt"/>
            </a:endParaRP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financial services</a:t>
            </a:r>
          </a:p>
          <a:p>
            <a:pPr marL="171450" indent="-171450" fontAlgn="auto">
              <a:spcBef>
                <a:spcPts val="0"/>
              </a:spcBef>
              <a:spcAft>
                <a:spcPts val="0"/>
              </a:spcAft>
              <a:buFont typeface="Arial" pitchFamily="34" charset="0"/>
              <a:buChar char="•"/>
              <a:defRPr/>
            </a:pPr>
            <a:endParaRPr lang="en-GB" sz="500" b="1" dirty="0">
              <a:solidFill>
                <a:schemeClr val="bg1"/>
              </a:solidFill>
              <a:latin typeface="+mn-lt"/>
            </a:endParaRP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Supply and value chains </a:t>
            </a:r>
          </a:p>
          <a:p>
            <a:pPr marL="171450" indent="-171450" fontAlgn="auto">
              <a:spcBef>
                <a:spcPts val="0"/>
              </a:spcBef>
              <a:spcAft>
                <a:spcPts val="0"/>
              </a:spcAft>
              <a:buFont typeface="Arial" pitchFamily="34" charset="0"/>
              <a:buChar char="•"/>
              <a:defRPr/>
            </a:pPr>
            <a:endParaRPr lang="en-GB" sz="500" b="1" dirty="0">
              <a:solidFill>
                <a:schemeClr val="bg1"/>
              </a:solidFill>
              <a:latin typeface="+mn-lt"/>
            </a:endParaRP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Productive assets </a:t>
            </a:r>
          </a:p>
          <a:p>
            <a:pPr marL="171450" indent="-171450" fontAlgn="auto">
              <a:spcBef>
                <a:spcPts val="0"/>
              </a:spcBef>
              <a:spcAft>
                <a:spcPts val="0"/>
              </a:spcAft>
              <a:buFont typeface="Arial" pitchFamily="34" charset="0"/>
              <a:buChar char="•"/>
              <a:defRPr/>
            </a:pPr>
            <a:endParaRPr lang="en-GB" sz="400" b="1" dirty="0">
              <a:solidFill>
                <a:schemeClr val="bg1"/>
              </a:solidFill>
              <a:latin typeface="+mn-lt"/>
            </a:endParaRP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Enterprise development</a:t>
            </a:r>
          </a:p>
          <a:p>
            <a:pPr marL="285750" indent="-285750" fontAlgn="auto">
              <a:spcBef>
                <a:spcPts val="0"/>
              </a:spcBef>
              <a:spcAft>
                <a:spcPts val="0"/>
              </a:spcAft>
              <a:buFont typeface="Arial" pitchFamily="34" charset="0"/>
              <a:buChar char="•"/>
              <a:defRPr/>
            </a:pPr>
            <a:endParaRPr lang="en-GB" sz="1300" b="1" dirty="0">
              <a:solidFill>
                <a:schemeClr val="bg1"/>
              </a:solidFill>
              <a:latin typeface="+mn-lt"/>
            </a:endParaRPr>
          </a:p>
        </p:txBody>
      </p:sp>
      <p:sp>
        <p:nvSpPr>
          <p:cNvPr id="18" name="TextBox 17"/>
          <p:cNvSpPr txBox="1"/>
          <p:nvPr/>
        </p:nvSpPr>
        <p:spPr>
          <a:xfrm>
            <a:off x="4284663" y="3005138"/>
            <a:ext cx="2133600" cy="1908175"/>
          </a:xfrm>
          <a:prstGeom prst="rect">
            <a:avLst/>
          </a:prstGeom>
          <a:noFill/>
        </p:spPr>
        <p:txBody>
          <a:bodyPr>
            <a:spAutoFit/>
          </a:bodyPr>
          <a:lstStyle/>
          <a:p>
            <a:pPr fontAlgn="auto">
              <a:spcBef>
                <a:spcPts val="0"/>
              </a:spcBef>
              <a:spcAft>
                <a:spcPts val="0"/>
              </a:spcAft>
              <a:defRPr/>
            </a:pPr>
            <a:r>
              <a:rPr lang="en-GB" sz="1400" b="1" dirty="0">
                <a:latin typeface="+mn-lt"/>
              </a:rPr>
              <a:t>Activities: </a:t>
            </a: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Targeted support to market actors (grants, loans,  transport subsidies, temporary storage)</a:t>
            </a:r>
          </a:p>
          <a:p>
            <a:pPr marL="285750" indent="-285750" fontAlgn="auto">
              <a:spcBef>
                <a:spcPts val="0"/>
              </a:spcBef>
              <a:spcAft>
                <a:spcPts val="0"/>
              </a:spcAft>
              <a:buFont typeface="Arial" pitchFamily="34" charset="0"/>
              <a:buChar char="•"/>
              <a:defRPr/>
            </a:pPr>
            <a:r>
              <a:rPr lang="en-GB" sz="1300" b="1" dirty="0">
                <a:solidFill>
                  <a:schemeClr val="bg1"/>
                </a:solidFill>
                <a:latin typeface="+mn-lt"/>
              </a:rPr>
              <a:t>Support to supply</a:t>
            </a:r>
          </a:p>
          <a:p>
            <a:pPr fontAlgn="auto">
              <a:spcBef>
                <a:spcPts val="0"/>
              </a:spcBef>
              <a:spcAft>
                <a:spcPts val="0"/>
              </a:spcAft>
              <a:defRPr/>
            </a:pPr>
            <a:endParaRPr lang="en-GB" sz="1300" b="1" dirty="0">
              <a:solidFill>
                <a:schemeClr val="bg1"/>
              </a:solidFill>
              <a:latin typeface="+mn-lt"/>
            </a:endParaRPr>
          </a:p>
          <a:p>
            <a:pPr fontAlgn="auto">
              <a:spcBef>
                <a:spcPts val="0"/>
              </a:spcBef>
              <a:spcAft>
                <a:spcPts val="0"/>
              </a:spcAft>
              <a:defRPr/>
            </a:pPr>
            <a:endParaRPr lang="en-GB" sz="1300" b="1" dirty="0">
              <a:solidFill>
                <a:schemeClr val="bg1"/>
              </a:solidFill>
              <a:latin typeface="+mn-lt"/>
            </a:endParaRPr>
          </a:p>
        </p:txBody>
      </p:sp>
      <p:sp>
        <p:nvSpPr>
          <p:cNvPr id="19" name="Pentagon 18"/>
          <p:cNvSpPr/>
          <p:nvPr/>
        </p:nvSpPr>
        <p:spPr>
          <a:xfrm>
            <a:off x="1692275" y="188913"/>
            <a:ext cx="7343775" cy="461962"/>
          </a:xfrm>
          <a:prstGeom prst="homePlat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p:txBody>
          <a:bodyPr rtlCol="0">
            <a:normAutofit/>
          </a:bodyPr>
          <a:lstStyle/>
          <a:p>
            <a:pPr fontAlgn="auto">
              <a:spcAft>
                <a:spcPts val="0"/>
              </a:spcAft>
              <a:defRPr/>
            </a:pPr>
            <a:r>
              <a:rPr lang="en-GB" b="1" dirty="0" smtClean="0">
                <a:solidFill>
                  <a:srgbClr val="009900"/>
                </a:solidFill>
                <a:latin typeface="+mn-lt"/>
                <a:cs typeface="Arial" pitchFamily="34" charset="0"/>
              </a:rPr>
              <a:t>Response analysis: core logic 1</a:t>
            </a:r>
          </a:p>
        </p:txBody>
      </p:sp>
      <p:sp>
        <p:nvSpPr>
          <p:cNvPr id="174083" name="Content Placeholder 2"/>
          <p:cNvSpPr>
            <a:spLocks noGrp="1"/>
          </p:cNvSpPr>
          <p:nvPr>
            <p:ph idx="1"/>
          </p:nvPr>
        </p:nvSpPr>
        <p:spPr>
          <a:xfrm>
            <a:off x="395536" y="1556792"/>
            <a:ext cx="8229600" cy="4525963"/>
          </a:xfrm>
        </p:spPr>
        <p:txBody>
          <a:bodyPr/>
          <a:lstStyle/>
          <a:p>
            <a:pPr>
              <a:spcAft>
                <a:spcPts val="2400"/>
              </a:spcAft>
            </a:pPr>
            <a:r>
              <a:rPr lang="en-GB" dirty="0" smtClean="0">
                <a:cs typeface="Arial" pitchFamily="34" charset="0"/>
              </a:rPr>
              <a:t>Meet basic survival needs</a:t>
            </a:r>
          </a:p>
          <a:p>
            <a:pPr>
              <a:spcAft>
                <a:spcPts val="2400"/>
              </a:spcAft>
            </a:pPr>
            <a:r>
              <a:rPr lang="en-GB" dirty="0" smtClean="0">
                <a:cs typeface="Arial" pitchFamily="34" charset="0"/>
              </a:rPr>
              <a:t>Protect livelihood assets and food security capabilities</a:t>
            </a:r>
          </a:p>
          <a:p>
            <a:pPr>
              <a:spcAft>
                <a:spcPts val="2400"/>
              </a:spcAft>
            </a:pPr>
            <a:r>
              <a:rPr lang="en-GB" dirty="0" smtClean="0">
                <a:cs typeface="Arial" pitchFamily="34" charset="0"/>
              </a:rPr>
              <a:t>Promoting economic livelihoods, supporting recovery, and restoring income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685800"/>
            <a:ext cx="8839200" cy="4648200"/>
          </a:xfrm>
        </p:spPr>
        <p:txBody>
          <a:bodyPr rtlCol="0" anchor="ctr">
            <a:normAutofit fontScale="92500" lnSpcReduction="10000"/>
          </a:bodyPr>
          <a:lstStyle/>
          <a:p>
            <a:pPr marL="0" indent="0" algn="ctr" fontAlgn="auto">
              <a:spcAft>
                <a:spcPts val="0"/>
              </a:spcAft>
              <a:buFont typeface="Arial" pitchFamily="34" charset="0"/>
              <a:buNone/>
              <a:defRPr/>
            </a:pPr>
            <a:r>
              <a:rPr lang="en-GB" sz="8800" b="1" dirty="0" smtClean="0">
                <a:solidFill>
                  <a:srgbClr val="FFFFFF"/>
                </a:solidFill>
                <a:ea typeface="ＭＳ Ｐゴシック"/>
                <a:cs typeface="ＭＳ Ｐゴシック"/>
              </a:rPr>
              <a:t>Introduction to Humanitarian Market System Analysis 1</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rtlCol="0">
            <a:normAutofit/>
          </a:bodyPr>
          <a:lstStyle/>
          <a:p>
            <a:pPr fontAlgn="auto">
              <a:spcAft>
                <a:spcPts val="0"/>
              </a:spcAft>
              <a:defRPr/>
            </a:pPr>
            <a:r>
              <a:rPr lang="en-GB" b="1" dirty="0" smtClean="0">
                <a:solidFill>
                  <a:srgbClr val="009900"/>
                </a:solidFill>
                <a:latin typeface="+mn-lt"/>
                <a:cs typeface="Arial" pitchFamily="34" charset="0"/>
              </a:rPr>
              <a:t>Response analysis: core logic 2</a:t>
            </a:r>
          </a:p>
        </p:txBody>
      </p:sp>
      <p:sp>
        <p:nvSpPr>
          <p:cNvPr id="169987" name="Content Placeholder 2"/>
          <p:cNvSpPr>
            <a:spLocks noGrp="1"/>
          </p:cNvSpPr>
          <p:nvPr>
            <p:ph idx="1"/>
          </p:nvPr>
        </p:nvSpPr>
        <p:spPr/>
        <p:txBody>
          <a:bodyPr rtlCol="0">
            <a:normAutofit lnSpcReduction="10000"/>
          </a:bodyPr>
          <a:lstStyle/>
          <a:p>
            <a:pPr fontAlgn="auto">
              <a:spcAft>
                <a:spcPts val="1200"/>
              </a:spcAft>
              <a:defRPr/>
            </a:pPr>
            <a:r>
              <a:rPr lang="en-GB" dirty="0" smtClean="0">
                <a:cs typeface="Arial" pitchFamily="34" charset="0"/>
              </a:rPr>
              <a:t>Responses that rely on local market systems performing well</a:t>
            </a:r>
          </a:p>
          <a:p>
            <a:pPr fontAlgn="auto">
              <a:spcAft>
                <a:spcPts val="1200"/>
              </a:spcAft>
              <a:defRPr/>
            </a:pPr>
            <a:r>
              <a:rPr lang="en-GB" dirty="0" smtClean="0">
                <a:cs typeface="Arial" pitchFamily="34" charset="0"/>
              </a:rPr>
              <a:t>Responses that aim to strengthen or support local market systems</a:t>
            </a:r>
          </a:p>
          <a:p>
            <a:pPr fontAlgn="auto">
              <a:spcAft>
                <a:spcPts val="1200"/>
              </a:spcAft>
              <a:defRPr/>
            </a:pPr>
            <a:r>
              <a:rPr lang="en-GB" dirty="0" smtClean="0">
                <a:cs typeface="Arial" pitchFamily="34" charset="0"/>
              </a:rPr>
              <a:t>Responses that do not rely on local market systems that are not performing well</a:t>
            </a:r>
          </a:p>
          <a:p>
            <a:pPr fontAlgn="auto">
              <a:spcAft>
                <a:spcPts val="1200"/>
              </a:spcAft>
              <a:defRPr/>
            </a:pPr>
            <a:r>
              <a:rPr lang="en-GB" dirty="0" smtClean="0">
                <a:cs typeface="Arial" pitchFamily="34" charset="0"/>
              </a:rPr>
              <a:t>Actions leading to further investigation, analysis, and monitoring</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0" y="0"/>
            <a:ext cx="8893175" cy="1143000"/>
          </a:xfrm>
        </p:spPr>
        <p:txBody>
          <a:bodyPr rtlCol="0">
            <a:noAutofit/>
          </a:bodyPr>
          <a:lstStyle/>
          <a:p>
            <a:pPr fontAlgn="auto">
              <a:spcAft>
                <a:spcPts val="0"/>
              </a:spcAft>
              <a:defRPr/>
            </a:pPr>
            <a:r>
              <a:rPr lang="en-GB" sz="3200" b="1" dirty="0" smtClean="0">
                <a:solidFill>
                  <a:srgbClr val="009900"/>
                </a:solidFill>
                <a:latin typeface="+mn-lt"/>
                <a:cs typeface="Arial" pitchFamily="34" charset="0"/>
              </a:rPr>
              <a:t>Activity: Response analysis and recommendations</a:t>
            </a:r>
          </a:p>
        </p:txBody>
      </p:sp>
      <p:sp>
        <p:nvSpPr>
          <p:cNvPr id="176131" name="Content Placeholder 2"/>
          <p:cNvSpPr>
            <a:spLocks noGrp="1"/>
          </p:cNvSpPr>
          <p:nvPr>
            <p:ph idx="1"/>
          </p:nvPr>
        </p:nvSpPr>
        <p:spPr>
          <a:xfrm>
            <a:off x="0" y="764705"/>
            <a:ext cx="8893175" cy="5451946"/>
          </a:xfrm>
        </p:spPr>
        <p:txBody>
          <a:bodyPr/>
          <a:lstStyle/>
          <a:p>
            <a:pPr marL="514350" indent="-514350">
              <a:spcAft>
                <a:spcPts val="600"/>
              </a:spcAft>
              <a:buFont typeface="Calibri" pitchFamily="34" charset="0"/>
              <a:buAutoNum type="arabicPeriod"/>
            </a:pPr>
            <a:r>
              <a:rPr lang="en-GB" sz="2200" dirty="0" smtClean="0">
                <a:cs typeface="Arial" pitchFamily="34" charset="0"/>
              </a:rPr>
              <a:t>Brainstorm potential response options and discuss advantages and disadvantages;</a:t>
            </a:r>
          </a:p>
          <a:p>
            <a:pPr marL="514350" indent="-514350">
              <a:spcAft>
                <a:spcPts val="600"/>
              </a:spcAft>
              <a:buFont typeface="Calibri" pitchFamily="34" charset="0"/>
              <a:buAutoNum type="arabicPeriod"/>
            </a:pPr>
            <a:r>
              <a:rPr lang="en-GB" sz="2200" dirty="0" smtClean="0">
                <a:cs typeface="Arial" pitchFamily="34" charset="0"/>
              </a:rPr>
              <a:t>On flipcharts, for 3 to 5 preferred response options suggested by your response analysis, and for each of them, evaluate risks and assumptions, effects on markets and population, feasibility, timing and feasibility.</a:t>
            </a:r>
          </a:p>
          <a:p>
            <a:pPr marL="514350" indent="-514350">
              <a:spcAft>
                <a:spcPts val="600"/>
              </a:spcAft>
              <a:buFont typeface="Arial" pitchFamily="34" charset="0"/>
              <a:buNone/>
            </a:pPr>
            <a:r>
              <a:rPr lang="en-GB" sz="2200" dirty="0" smtClean="0">
                <a:cs typeface="Arial" pitchFamily="34" charset="0"/>
              </a:rPr>
              <a:t>When discussing consider the following questions:</a:t>
            </a:r>
          </a:p>
          <a:p>
            <a:pPr marL="514350" indent="-514350">
              <a:spcBef>
                <a:spcPct val="0"/>
              </a:spcBef>
            </a:pPr>
            <a:r>
              <a:rPr lang="en-GB" sz="2200" dirty="0" smtClean="0">
                <a:cs typeface="Arial" pitchFamily="34" charset="0"/>
              </a:rPr>
              <a:t>What responses could allow people meet their needs?</a:t>
            </a:r>
          </a:p>
          <a:p>
            <a:pPr marL="514350" indent="-514350">
              <a:spcBef>
                <a:spcPct val="0"/>
              </a:spcBef>
            </a:pPr>
            <a:r>
              <a:rPr lang="en-GB" sz="2200" dirty="0" smtClean="0">
                <a:cs typeface="Arial" pitchFamily="34" charset="0"/>
              </a:rPr>
              <a:t>What would give a fairer access to the TG to the market systems, in emergency and chronic situations?</a:t>
            </a:r>
          </a:p>
          <a:p>
            <a:pPr marL="514350" indent="-514350">
              <a:spcBef>
                <a:spcPct val="0"/>
              </a:spcBef>
            </a:pPr>
            <a:r>
              <a:rPr lang="en-GB" sz="2200" dirty="0" smtClean="0">
                <a:cs typeface="Arial" pitchFamily="34" charset="0"/>
              </a:rPr>
              <a:t>What actions or support to markets might allow responses to meet people’s needs and support market recovery / strengthening?</a:t>
            </a:r>
          </a:p>
          <a:p>
            <a:pPr marL="514350" indent="-514350">
              <a:spcBef>
                <a:spcPct val="0"/>
              </a:spcBef>
            </a:pPr>
            <a:r>
              <a:rPr lang="en-GB" sz="2200" dirty="0" smtClean="0">
                <a:cs typeface="Arial" pitchFamily="34" charset="0"/>
              </a:rPr>
              <a:t>What could be the impact of different response options on markets and people’s access to market? What are the risks?</a:t>
            </a:r>
          </a:p>
          <a:p>
            <a:pPr marL="514350" indent="-514350">
              <a:spcBef>
                <a:spcPct val="0"/>
              </a:spcBef>
            </a:pPr>
            <a:r>
              <a:rPr lang="en-GB" sz="2200" dirty="0" smtClean="0">
                <a:cs typeface="Arial" pitchFamily="34" charset="0"/>
              </a:rPr>
              <a:t>What actions could mitigate those risks?</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88913" y="228600"/>
            <a:ext cx="8715375" cy="685800"/>
          </a:xfrm>
        </p:spPr>
        <p:txBody>
          <a:bodyPr rtlCol="0">
            <a:noAutofit/>
          </a:bodyPr>
          <a:lstStyle/>
          <a:p>
            <a:pPr fontAlgn="auto">
              <a:spcAft>
                <a:spcPts val="0"/>
              </a:spcAft>
              <a:defRPr/>
            </a:pPr>
            <a:r>
              <a:rPr lang="en-US" b="1" dirty="0" smtClean="0">
                <a:solidFill>
                  <a:srgbClr val="009900"/>
                </a:solidFill>
                <a:latin typeface="+mn-lt"/>
                <a:cs typeface="Arial" pitchFamily="34" charset="0"/>
              </a:rPr>
              <a:t>Response options</a:t>
            </a:r>
          </a:p>
        </p:txBody>
      </p:sp>
      <p:graphicFrame>
        <p:nvGraphicFramePr>
          <p:cNvPr id="5" name="Content Placeholder 4"/>
          <p:cNvGraphicFramePr>
            <a:graphicFrameLocks noGrp="1"/>
          </p:cNvGraphicFramePr>
          <p:nvPr>
            <p:ph idx="1"/>
          </p:nvPr>
        </p:nvGraphicFramePr>
        <p:xfrm>
          <a:off x="230188" y="1241425"/>
          <a:ext cx="8674100" cy="5207000"/>
        </p:xfrm>
        <a:graphic>
          <a:graphicData uri="http://schemas.openxmlformats.org/drawingml/2006/table">
            <a:tbl>
              <a:tblPr firstRow="1" bandRow="1">
                <a:tableStyleId>{2D5ABB26-0587-4C30-8999-92F81FD0307C}</a:tableStyleId>
              </a:tblPr>
              <a:tblGrid>
                <a:gridCol w="1734820">
                  <a:extLst>
                    <a:ext uri="{9D8B030D-6E8A-4147-A177-3AD203B41FA5}">
                      <a16:colId xmlns="" xmlns:a16="http://schemas.microsoft.com/office/drawing/2014/main" val="20000"/>
                    </a:ext>
                  </a:extLst>
                </a:gridCol>
                <a:gridCol w="1734820">
                  <a:extLst>
                    <a:ext uri="{9D8B030D-6E8A-4147-A177-3AD203B41FA5}">
                      <a16:colId xmlns="" xmlns:a16="http://schemas.microsoft.com/office/drawing/2014/main" val="20001"/>
                    </a:ext>
                  </a:extLst>
                </a:gridCol>
                <a:gridCol w="1734820">
                  <a:extLst>
                    <a:ext uri="{9D8B030D-6E8A-4147-A177-3AD203B41FA5}">
                      <a16:colId xmlns="" xmlns:a16="http://schemas.microsoft.com/office/drawing/2014/main" val="20002"/>
                    </a:ext>
                  </a:extLst>
                </a:gridCol>
                <a:gridCol w="1734820">
                  <a:extLst>
                    <a:ext uri="{9D8B030D-6E8A-4147-A177-3AD203B41FA5}">
                      <a16:colId xmlns="" xmlns:a16="http://schemas.microsoft.com/office/drawing/2014/main" val="20003"/>
                    </a:ext>
                  </a:extLst>
                </a:gridCol>
                <a:gridCol w="1734820">
                  <a:extLst>
                    <a:ext uri="{9D8B030D-6E8A-4147-A177-3AD203B41FA5}">
                      <a16:colId xmlns="" xmlns:a16="http://schemas.microsoft.com/office/drawing/2014/main" val="20004"/>
                    </a:ext>
                  </a:extLst>
                </a:gridCol>
              </a:tblGrid>
              <a:tr h="1301750">
                <a:tc>
                  <a:txBody>
                    <a:bodyPr/>
                    <a:lstStyle/>
                    <a:p>
                      <a:pPr algn="ctr"/>
                      <a:r>
                        <a:rPr lang="en-GB" sz="2200" b="1" dirty="0" smtClean="0">
                          <a:latin typeface="Arial"/>
                          <a:cs typeface="Arial"/>
                        </a:rPr>
                        <a:t>Response option</a:t>
                      </a:r>
                      <a:endParaRPr lang="en-GB" sz="2200" b="1" dirty="0">
                        <a:latin typeface="Arial"/>
                        <a:cs typeface="Aria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Feasibility</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Ad-vantages</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err="1" smtClean="0">
                          <a:latin typeface="Arial"/>
                          <a:cs typeface="Arial"/>
                        </a:rPr>
                        <a:t>Dis</a:t>
                      </a:r>
                      <a:r>
                        <a:rPr lang="en-GB" sz="2200" b="1" dirty="0" smtClean="0">
                          <a:latin typeface="Arial"/>
                          <a:cs typeface="Arial"/>
                        </a:rPr>
                        <a:t>-advantages</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Timing</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1301750">
                <a:tc>
                  <a:txBody>
                    <a:bodyPr/>
                    <a:lstStyle/>
                    <a:p>
                      <a:pPr algn="l"/>
                      <a:endParaRPr lang="en-GB" sz="2400" b="1" dirty="0">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1301750">
                <a:tc>
                  <a:txBody>
                    <a:bodyPr/>
                    <a:lstStyle/>
                    <a:p>
                      <a:pPr algn="l"/>
                      <a:endParaRPr lang="en-GB" sz="2400" b="1">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1301750">
                <a:tc>
                  <a:txBody>
                    <a:bodyPr/>
                    <a:lstStyle/>
                    <a:p>
                      <a:pPr algn="l"/>
                      <a:endParaRPr lang="en-GB" sz="2400" b="1" dirty="0">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27000" y="228600"/>
            <a:ext cx="8915400" cy="914400"/>
          </a:xfrm>
        </p:spPr>
        <p:txBody>
          <a:bodyPr/>
          <a:lstStyle/>
          <a:p>
            <a:r>
              <a:rPr lang="en-US" b="1" dirty="0" smtClean="0">
                <a:solidFill>
                  <a:srgbClr val="009900"/>
                </a:solidFill>
                <a:latin typeface="+mn-lt"/>
                <a:cs typeface="Arial" pitchFamily="34" charset="0"/>
              </a:rPr>
              <a:t>Response recommendations</a:t>
            </a:r>
          </a:p>
        </p:txBody>
      </p:sp>
      <p:graphicFrame>
        <p:nvGraphicFramePr>
          <p:cNvPr id="5" name="Content Placeholder 4"/>
          <p:cNvGraphicFramePr>
            <a:graphicFrameLocks noGrp="1"/>
          </p:cNvGraphicFramePr>
          <p:nvPr>
            <p:ph idx="1"/>
          </p:nvPr>
        </p:nvGraphicFramePr>
        <p:xfrm>
          <a:off x="230188" y="1279525"/>
          <a:ext cx="8674100" cy="5207000"/>
        </p:xfrm>
        <a:graphic>
          <a:graphicData uri="http://schemas.openxmlformats.org/drawingml/2006/table">
            <a:tbl>
              <a:tblPr firstRow="1" bandRow="1">
                <a:tableStyleId>{2D5ABB26-0587-4C30-8999-92F81FD0307C}</a:tableStyleId>
              </a:tblPr>
              <a:tblGrid>
                <a:gridCol w="1734820">
                  <a:extLst>
                    <a:ext uri="{9D8B030D-6E8A-4147-A177-3AD203B41FA5}">
                      <a16:colId xmlns="" xmlns:a16="http://schemas.microsoft.com/office/drawing/2014/main" val="20000"/>
                    </a:ext>
                  </a:extLst>
                </a:gridCol>
                <a:gridCol w="1734820">
                  <a:extLst>
                    <a:ext uri="{9D8B030D-6E8A-4147-A177-3AD203B41FA5}">
                      <a16:colId xmlns="" xmlns:a16="http://schemas.microsoft.com/office/drawing/2014/main" val="20001"/>
                    </a:ext>
                  </a:extLst>
                </a:gridCol>
                <a:gridCol w="1734820">
                  <a:extLst>
                    <a:ext uri="{9D8B030D-6E8A-4147-A177-3AD203B41FA5}">
                      <a16:colId xmlns="" xmlns:a16="http://schemas.microsoft.com/office/drawing/2014/main" val="20002"/>
                    </a:ext>
                  </a:extLst>
                </a:gridCol>
                <a:gridCol w="1734820">
                  <a:extLst>
                    <a:ext uri="{9D8B030D-6E8A-4147-A177-3AD203B41FA5}">
                      <a16:colId xmlns="" xmlns:a16="http://schemas.microsoft.com/office/drawing/2014/main" val="20003"/>
                    </a:ext>
                  </a:extLst>
                </a:gridCol>
                <a:gridCol w="1734820">
                  <a:extLst>
                    <a:ext uri="{9D8B030D-6E8A-4147-A177-3AD203B41FA5}">
                      <a16:colId xmlns="" xmlns:a16="http://schemas.microsoft.com/office/drawing/2014/main" val="20004"/>
                    </a:ext>
                  </a:extLst>
                </a:gridCol>
              </a:tblGrid>
              <a:tr h="1301750">
                <a:tc>
                  <a:txBody>
                    <a:bodyPr/>
                    <a:lstStyle/>
                    <a:p>
                      <a:pPr algn="ctr"/>
                      <a:r>
                        <a:rPr lang="en-GB" sz="2200" b="1" dirty="0" smtClean="0">
                          <a:latin typeface="Arial"/>
                          <a:cs typeface="Arial"/>
                        </a:rPr>
                        <a:t>Activities</a:t>
                      </a:r>
                      <a:endParaRPr lang="en-GB" sz="2200" b="1" dirty="0">
                        <a:latin typeface="Arial"/>
                        <a:cs typeface="Arial"/>
                      </a:endParaRPr>
                    </a:p>
                  </a:txBody>
                  <a:tcPr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Risks &amp; </a:t>
                      </a:r>
                      <a:r>
                        <a:rPr lang="en-GB" sz="2200" b="1" dirty="0" err="1" smtClean="0">
                          <a:latin typeface="Arial"/>
                          <a:cs typeface="Arial"/>
                        </a:rPr>
                        <a:t>assump-tions</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Timing issues</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Effects on markets and pop.</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GB" sz="2200" b="1" dirty="0" smtClean="0">
                          <a:latin typeface="Arial"/>
                          <a:cs typeface="Arial"/>
                        </a:rPr>
                        <a:t>Indicators</a:t>
                      </a:r>
                      <a:endParaRPr lang="en-GB" sz="2200" b="1" dirty="0">
                        <a:latin typeface="Arial"/>
                        <a:cs typeface="Arial"/>
                      </a:endParaRPr>
                    </a:p>
                  </a:txBody>
                  <a:tcPr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1301750">
                <a:tc>
                  <a:txBody>
                    <a:bodyPr/>
                    <a:lstStyle/>
                    <a:p>
                      <a:pPr algn="l"/>
                      <a:endParaRPr lang="en-GB" sz="2400" b="1" dirty="0">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1301750">
                <a:tc>
                  <a:txBody>
                    <a:bodyPr/>
                    <a:lstStyle/>
                    <a:p>
                      <a:pPr algn="l"/>
                      <a:endParaRPr lang="en-GB" sz="2400" b="1">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r h="1301750">
                <a:tc>
                  <a:txBody>
                    <a:bodyPr/>
                    <a:lstStyle/>
                    <a:p>
                      <a:pPr algn="l"/>
                      <a:endParaRPr lang="en-GB" sz="2400" b="1" dirty="0">
                        <a:latin typeface="Arial"/>
                        <a:cs typeface="Arial"/>
                      </a:endParaRP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pPr algn="l"/>
                      <a:endParaRPr lang="en-GB" sz="2400" b="1" dirty="0">
                        <a:latin typeface="Arial"/>
                        <a:cs typeface="Arial"/>
                      </a:endParaRP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230188" y="1617663"/>
            <a:ext cx="8674100" cy="1143000"/>
          </a:xfrm>
        </p:spPr>
        <p:txBody>
          <a:bodyPr rtlCol="0">
            <a:noAutofit/>
          </a:bodyPr>
          <a:lstStyle/>
          <a:p>
            <a:pPr fontAlgn="auto">
              <a:spcAft>
                <a:spcPts val="0"/>
              </a:spcAft>
              <a:defRPr/>
            </a:pPr>
            <a:r>
              <a:rPr lang="en-GB" b="1" dirty="0" smtClean="0">
                <a:solidFill>
                  <a:srgbClr val="009900"/>
                </a:solidFill>
                <a:latin typeface="+mn-lt"/>
                <a:cs typeface="Arial" pitchFamily="34" charset="0"/>
              </a:rPr>
              <a:t>What does it mean for our organisations?</a:t>
            </a:r>
            <a:br>
              <a:rPr lang="en-GB" b="1" dirty="0" smtClean="0">
                <a:solidFill>
                  <a:srgbClr val="009900"/>
                </a:solidFill>
                <a:latin typeface="+mn-lt"/>
                <a:cs typeface="Arial" pitchFamily="34" charset="0"/>
              </a:rPr>
            </a:br>
            <a:r>
              <a:rPr lang="en-GB" b="1" dirty="0" smtClean="0">
                <a:solidFill>
                  <a:srgbClr val="009900"/>
                </a:solidFill>
                <a:latin typeface="+mn-lt"/>
                <a:cs typeface="Arial" pitchFamily="34" charset="0"/>
              </a:rPr>
              <a:t/>
            </a:r>
            <a:br>
              <a:rPr lang="en-GB" b="1" dirty="0" smtClean="0">
                <a:solidFill>
                  <a:srgbClr val="009900"/>
                </a:solidFill>
                <a:latin typeface="+mn-lt"/>
                <a:cs typeface="Arial" pitchFamily="34" charset="0"/>
              </a:rPr>
            </a:br>
            <a:r>
              <a:rPr lang="en-GB" b="1" dirty="0" smtClean="0">
                <a:solidFill>
                  <a:srgbClr val="009900"/>
                </a:solidFill>
                <a:latin typeface="+mn-lt"/>
                <a:cs typeface="Arial" pitchFamily="34" charset="0"/>
              </a:rPr>
              <a:t>How will we use this analysis?</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9900"/>
                </a:solidFill>
                <a:latin typeface="+mn-lt"/>
                <a:cs typeface="Arial" pitchFamily="34" charset="0"/>
              </a:rPr>
              <a:t>Activity: Market monitoring and updating market maps</a:t>
            </a:r>
          </a:p>
        </p:txBody>
      </p:sp>
      <p:sp>
        <p:nvSpPr>
          <p:cNvPr id="180227" name="Content Placeholder 2"/>
          <p:cNvSpPr>
            <a:spLocks noGrp="1"/>
          </p:cNvSpPr>
          <p:nvPr>
            <p:ph idx="1"/>
          </p:nvPr>
        </p:nvSpPr>
        <p:spPr>
          <a:xfrm>
            <a:off x="230188" y="1617663"/>
            <a:ext cx="8674100" cy="5019675"/>
          </a:xfrm>
        </p:spPr>
        <p:txBody>
          <a:bodyPr/>
          <a:lstStyle/>
          <a:p>
            <a:pPr marL="514350" indent="-514350">
              <a:spcAft>
                <a:spcPts val="1200"/>
              </a:spcAft>
              <a:buFont typeface="Calibri" pitchFamily="34" charset="0"/>
              <a:buAutoNum type="arabicPeriod"/>
            </a:pPr>
            <a:r>
              <a:rPr lang="en-GB" sz="2800" dirty="0" smtClean="0">
                <a:cs typeface="Arial" pitchFamily="34" charset="0"/>
              </a:rPr>
              <a:t>Identify key indicators that should be monitored as early warning indicators; Specify thresholds (for triggers) where possible &amp; relevant;</a:t>
            </a:r>
          </a:p>
          <a:p>
            <a:pPr marL="514350" indent="-514350">
              <a:spcAft>
                <a:spcPts val="1200"/>
              </a:spcAft>
              <a:buFont typeface="Calibri" pitchFamily="34" charset="0"/>
              <a:buAutoNum type="arabicPeriod"/>
            </a:pPr>
            <a:r>
              <a:rPr lang="en-GB" sz="2800" dirty="0" smtClean="0">
                <a:cs typeface="Arial" pitchFamily="34" charset="0"/>
              </a:rPr>
              <a:t>How and when / how frequently should they be collected? Where can the information be found?</a:t>
            </a:r>
          </a:p>
          <a:p>
            <a:pPr marL="514350" indent="-514350">
              <a:spcAft>
                <a:spcPts val="1200"/>
              </a:spcAft>
              <a:buFont typeface="Calibri" pitchFamily="34" charset="0"/>
              <a:buAutoNum type="arabicPeriod"/>
            </a:pPr>
            <a:r>
              <a:rPr lang="en-GB" sz="2800" dirty="0" smtClean="0">
                <a:cs typeface="Arial" pitchFamily="34" charset="0"/>
              </a:rPr>
              <a:t>Identify key indicators / market parameters that should be updated in the market map prior to designing and planning an emergency response</a:t>
            </a:r>
          </a:p>
          <a:p>
            <a:pPr marL="514350" indent="-514350">
              <a:spcAft>
                <a:spcPts val="1200"/>
              </a:spcAft>
              <a:buFont typeface="Calibri" pitchFamily="34" charset="0"/>
              <a:buAutoNum type="arabicPeriod"/>
            </a:pPr>
            <a:r>
              <a:rPr lang="en-GB" sz="2800" dirty="0" smtClean="0">
                <a:cs typeface="Arial" pitchFamily="34" charset="0"/>
              </a:rPr>
              <a:t>How and when should they be collected?</a:t>
            </a:r>
          </a:p>
          <a:p>
            <a:pPr marL="514350" indent="-514350">
              <a:spcAft>
                <a:spcPts val="1200"/>
              </a:spcAft>
              <a:buFont typeface="Calibri" pitchFamily="34" charset="0"/>
              <a:buAutoNum type="arabicPeriod"/>
            </a:pPr>
            <a:endParaRPr lang="en-GB" sz="20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GB" b="1" dirty="0" smtClean="0">
                <a:solidFill>
                  <a:srgbClr val="009900"/>
                </a:solidFill>
                <a:latin typeface="+mn-lt"/>
                <a:cs typeface="Arial" pitchFamily="34" charset="0"/>
              </a:rPr>
              <a:t>Activity: Action plans</a:t>
            </a:r>
          </a:p>
        </p:txBody>
      </p:sp>
      <p:sp>
        <p:nvSpPr>
          <p:cNvPr id="181251" name="Content Placeholder 2"/>
          <p:cNvSpPr>
            <a:spLocks noGrp="1"/>
          </p:cNvSpPr>
          <p:nvPr>
            <p:ph idx="1"/>
          </p:nvPr>
        </p:nvSpPr>
        <p:spPr>
          <a:xfrm>
            <a:off x="230188" y="1617663"/>
            <a:ext cx="8674100" cy="5019675"/>
          </a:xfrm>
        </p:spPr>
        <p:txBody>
          <a:bodyPr/>
          <a:lstStyle/>
          <a:p>
            <a:pPr marL="514350" indent="-514350">
              <a:spcAft>
                <a:spcPts val="1200"/>
              </a:spcAft>
              <a:buFont typeface="Calibri" pitchFamily="34" charset="0"/>
              <a:buAutoNum type="arabicPeriod"/>
            </a:pPr>
            <a:endParaRPr lang="en-GB" sz="2000" dirty="0" smtClean="0">
              <a:latin typeface="Arial" pitchFamily="34" charset="0"/>
              <a:cs typeface="Arial" pitchFamily="34" charset="0"/>
            </a:endParaRPr>
          </a:p>
          <a:p>
            <a:pPr marL="514350" indent="-514350">
              <a:spcAft>
                <a:spcPts val="1200"/>
              </a:spcAft>
              <a:buFont typeface="Calibri" pitchFamily="34" charset="0"/>
              <a:buAutoNum type="arabicPeriod"/>
            </a:pPr>
            <a:endParaRPr lang="en-GB" sz="20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67544" y="0"/>
            <a:ext cx="8229600" cy="1143000"/>
          </a:xfrm>
        </p:spPr>
        <p:txBody>
          <a:bodyPr/>
          <a:lstStyle/>
          <a:p>
            <a:r>
              <a:rPr lang="en-GB" b="1" dirty="0" smtClean="0">
                <a:solidFill>
                  <a:srgbClr val="009900"/>
                </a:solidFill>
                <a:latin typeface="Arial" pitchFamily="34" charset="0"/>
                <a:cs typeface="Arial" pitchFamily="34" charset="0"/>
              </a:rPr>
              <a:t>Resources</a:t>
            </a:r>
          </a:p>
        </p:txBody>
      </p:sp>
      <p:sp>
        <p:nvSpPr>
          <p:cNvPr id="182275" name="Content Placeholder 2"/>
          <p:cNvSpPr>
            <a:spLocks noGrp="1"/>
          </p:cNvSpPr>
          <p:nvPr>
            <p:ph idx="1"/>
          </p:nvPr>
        </p:nvSpPr>
        <p:spPr>
          <a:xfrm>
            <a:off x="251520" y="908720"/>
            <a:ext cx="8674100" cy="5276850"/>
          </a:xfrm>
        </p:spPr>
        <p:txBody>
          <a:bodyPr/>
          <a:lstStyle/>
          <a:p>
            <a:pPr>
              <a:spcBef>
                <a:spcPts val="0"/>
              </a:spcBef>
              <a:spcAft>
                <a:spcPts val="0"/>
              </a:spcAft>
            </a:pPr>
            <a:r>
              <a:rPr lang="en-GB" sz="2400" b="1" dirty="0" smtClean="0">
                <a:solidFill>
                  <a:srgbClr val="009900"/>
                </a:solidFill>
                <a:cs typeface="Arial" pitchFamily="34" charset="0"/>
                <a:sym typeface="Arial" pitchFamily="34" charset="0"/>
              </a:rPr>
              <a:t>Markets in Crisis:</a:t>
            </a:r>
          </a:p>
          <a:p>
            <a:pPr lvl="1">
              <a:spcBef>
                <a:spcPts val="0"/>
              </a:spcBef>
              <a:spcAft>
                <a:spcPts val="1200"/>
              </a:spcAft>
              <a:buNone/>
            </a:pPr>
            <a:r>
              <a:rPr lang="en-GB" sz="2400" dirty="0" smtClean="0">
                <a:solidFill>
                  <a:srgbClr val="000000"/>
                </a:solidFill>
                <a:cs typeface="Arial" pitchFamily="34" charset="0"/>
                <a:sym typeface="Arial" pitchFamily="34" charset="0"/>
                <a:hlinkClick r:id="rId3"/>
              </a:rPr>
              <a:t>https://dgroups.org/dfid/mic</a:t>
            </a:r>
            <a:endParaRPr lang="en-GB" sz="2400" dirty="0" smtClean="0">
              <a:solidFill>
                <a:srgbClr val="000000"/>
              </a:solidFill>
              <a:cs typeface="Arial" pitchFamily="34" charset="0"/>
              <a:sym typeface="Arial" pitchFamily="34" charset="0"/>
            </a:endParaRPr>
          </a:p>
          <a:p>
            <a:pPr indent="-382588">
              <a:spcBef>
                <a:spcPts val="0"/>
              </a:spcBef>
              <a:spcAft>
                <a:spcPts val="1200"/>
              </a:spcAft>
            </a:pPr>
            <a:r>
              <a:rPr lang="en-GB" sz="2400" b="1" dirty="0" smtClean="0">
                <a:solidFill>
                  <a:srgbClr val="009900"/>
                </a:solidFill>
                <a:cs typeface="Arial" pitchFamily="34" charset="0"/>
                <a:sym typeface="Arial" pitchFamily="34" charset="0"/>
              </a:rPr>
              <a:t>ERC Project Website – coming soon! </a:t>
            </a:r>
          </a:p>
          <a:p>
            <a:pPr>
              <a:spcBef>
                <a:spcPts val="0"/>
              </a:spcBef>
              <a:spcAft>
                <a:spcPts val="0"/>
              </a:spcAft>
            </a:pPr>
            <a:r>
              <a:rPr lang="en-GB" sz="2400" b="1" dirty="0" smtClean="0">
                <a:solidFill>
                  <a:srgbClr val="009900"/>
                </a:solidFill>
                <a:cs typeface="Arial" pitchFamily="34" charset="0"/>
                <a:sym typeface="Arial" pitchFamily="34" charset="0"/>
              </a:rPr>
              <a:t>Cash Learning Partnership (</a:t>
            </a:r>
            <a:r>
              <a:rPr lang="en-GB" sz="2400" b="1" dirty="0" err="1" smtClean="0">
                <a:solidFill>
                  <a:srgbClr val="009900"/>
                </a:solidFill>
                <a:cs typeface="Arial" pitchFamily="34" charset="0"/>
                <a:sym typeface="Arial" pitchFamily="34" charset="0"/>
              </a:rPr>
              <a:t>CaLP</a:t>
            </a:r>
            <a:r>
              <a:rPr lang="en-GB" sz="2400" b="1" dirty="0" smtClean="0">
                <a:solidFill>
                  <a:srgbClr val="009900"/>
                </a:solidFill>
                <a:cs typeface="Arial" pitchFamily="34" charset="0"/>
                <a:sym typeface="Arial" pitchFamily="34" charset="0"/>
              </a:rPr>
              <a:t>) </a:t>
            </a:r>
          </a:p>
          <a:p>
            <a:pPr lvl="1">
              <a:spcBef>
                <a:spcPts val="0"/>
              </a:spcBef>
              <a:spcAft>
                <a:spcPts val="0"/>
              </a:spcAft>
              <a:buNone/>
            </a:pPr>
            <a:r>
              <a:rPr lang="en-GB" sz="2400" dirty="0" smtClean="0">
                <a:solidFill>
                  <a:srgbClr val="000000"/>
                </a:solidFill>
                <a:cs typeface="Arial" pitchFamily="34" charset="0"/>
                <a:sym typeface="Arial" pitchFamily="34" charset="0"/>
                <a:hlinkClick r:id="rId4"/>
              </a:rPr>
              <a:t>http://cashlearning.org</a:t>
            </a:r>
            <a:endParaRPr lang="en-GB" sz="2400" dirty="0" smtClean="0">
              <a:solidFill>
                <a:srgbClr val="000000"/>
              </a:solidFill>
              <a:cs typeface="Arial" pitchFamily="34" charset="0"/>
              <a:sym typeface="Arial" pitchFamily="34" charset="0"/>
            </a:endParaRPr>
          </a:p>
          <a:p>
            <a:pPr lvl="1">
              <a:spcBef>
                <a:spcPts val="0"/>
              </a:spcBef>
              <a:spcAft>
                <a:spcPts val="1200"/>
              </a:spcAft>
              <a:buNone/>
            </a:pPr>
            <a:r>
              <a:rPr lang="en-GB" sz="2400" dirty="0" smtClean="0">
                <a:solidFill>
                  <a:srgbClr val="000000"/>
                </a:solidFill>
                <a:cs typeface="Arial" pitchFamily="34" charset="0"/>
                <a:sym typeface="Arial" pitchFamily="34" charset="0"/>
                <a:hlinkClick r:id="rId5"/>
              </a:rPr>
              <a:t>http://dgroups.org/CaLP</a:t>
            </a:r>
            <a:endParaRPr lang="en-GB" sz="2400" dirty="0" smtClean="0">
              <a:solidFill>
                <a:srgbClr val="000000"/>
              </a:solidFill>
              <a:cs typeface="Arial" pitchFamily="34" charset="0"/>
              <a:sym typeface="Arial" pitchFamily="34" charset="0"/>
            </a:endParaRPr>
          </a:p>
          <a:p>
            <a:pPr>
              <a:spcBef>
                <a:spcPts val="0"/>
              </a:spcBef>
              <a:spcAft>
                <a:spcPts val="0"/>
              </a:spcAft>
            </a:pPr>
            <a:r>
              <a:rPr lang="en-GB" sz="2400" b="1" dirty="0" smtClean="0">
                <a:solidFill>
                  <a:srgbClr val="009900"/>
                </a:solidFill>
                <a:cs typeface="Arial" pitchFamily="34" charset="0"/>
                <a:sym typeface="Arial" pitchFamily="34" charset="0"/>
              </a:rPr>
              <a:t>Emergency Market Mapping and Analysis</a:t>
            </a:r>
            <a:r>
              <a:rPr lang="en-GB" sz="2400" dirty="0" smtClean="0">
                <a:solidFill>
                  <a:srgbClr val="000000"/>
                </a:solidFill>
                <a:cs typeface="Arial" pitchFamily="34" charset="0"/>
                <a:sym typeface="Arial" pitchFamily="34" charset="0"/>
              </a:rPr>
              <a:t/>
            </a:r>
            <a:br>
              <a:rPr lang="en-GB" sz="2400" dirty="0" smtClean="0">
                <a:solidFill>
                  <a:srgbClr val="000000"/>
                </a:solidFill>
                <a:cs typeface="Arial" pitchFamily="34" charset="0"/>
                <a:sym typeface="Arial" pitchFamily="34" charset="0"/>
              </a:rPr>
            </a:br>
            <a:r>
              <a:rPr lang="en-GB" sz="2400" dirty="0" smtClean="0">
                <a:solidFill>
                  <a:srgbClr val="000000"/>
                </a:solidFill>
                <a:cs typeface="Arial" pitchFamily="34" charset="0"/>
                <a:sym typeface="Arial" pitchFamily="34" charset="0"/>
                <a:hlinkClick r:id="rId6"/>
              </a:rPr>
              <a:t>www.emma-toolkit.org</a:t>
            </a:r>
            <a:endParaRPr lang="en-GB" sz="2400" dirty="0" smtClean="0">
              <a:solidFill>
                <a:srgbClr val="000000"/>
              </a:solidFill>
              <a:cs typeface="Arial" pitchFamily="34" charset="0"/>
              <a:sym typeface="Arial" pitchFamily="34" charset="0"/>
            </a:endParaRPr>
          </a:p>
          <a:p>
            <a:pPr indent="17463">
              <a:spcBef>
                <a:spcPts val="0"/>
              </a:spcBef>
              <a:spcAft>
                <a:spcPts val="1200"/>
              </a:spcAft>
              <a:buNone/>
            </a:pPr>
            <a:r>
              <a:rPr lang="en-GB" sz="2400" dirty="0" smtClean="0">
                <a:solidFill>
                  <a:srgbClr val="000000"/>
                </a:solidFill>
                <a:cs typeface="Arial" pitchFamily="34" charset="0"/>
                <a:sym typeface="Arial" pitchFamily="34" charset="0"/>
                <a:hlinkClick r:id="rId7"/>
              </a:rPr>
              <a:t>www.dgroups.org/dfid/emma</a:t>
            </a:r>
            <a:endParaRPr lang="en-GB" sz="2400" dirty="0" smtClean="0">
              <a:solidFill>
                <a:srgbClr val="000000"/>
              </a:solidFill>
              <a:cs typeface="Arial" pitchFamily="34" charset="0"/>
              <a:sym typeface="Arial" pitchFamily="34" charset="0"/>
            </a:endParaRPr>
          </a:p>
          <a:p>
            <a:pPr>
              <a:spcBef>
                <a:spcPts val="0"/>
              </a:spcBef>
              <a:spcAft>
                <a:spcPts val="0"/>
              </a:spcAft>
            </a:pPr>
            <a:r>
              <a:rPr lang="en-GB" sz="2400" b="1" dirty="0" smtClean="0">
                <a:solidFill>
                  <a:srgbClr val="009900"/>
                </a:solidFill>
                <a:cs typeface="Arial" pitchFamily="34" charset="0"/>
                <a:sym typeface="Arial" pitchFamily="34" charset="0"/>
              </a:rPr>
              <a:t>Sphere Project</a:t>
            </a:r>
            <a:r>
              <a:rPr lang="en-GB" sz="2400" dirty="0" smtClean="0">
                <a:solidFill>
                  <a:srgbClr val="000000"/>
                </a:solidFill>
                <a:cs typeface="Arial" pitchFamily="34" charset="0"/>
                <a:sym typeface="Arial" pitchFamily="34" charset="0"/>
              </a:rPr>
              <a:t/>
            </a:r>
            <a:br>
              <a:rPr lang="en-GB" sz="2400" dirty="0" smtClean="0">
                <a:solidFill>
                  <a:srgbClr val="000000"/>
                </a:solidFill>
                <a:cs typeface="Arial" pitchFamily="34" charset="0"/>
                <a:sym typeface="Arial" pitchFamily="34" charset="0"/>
              </a:rPr>
            </a:br>
            <a:r>
              <a:rPr lang="en-GB" sz="2400" dirty="0" smtClean="0">
                <a:solidFill>
                  <a:srgbClr val="000000"/>
                </a:solidFill>
                <a:cs typeface="Arial" pitchFamily="34" charset="0"/>
                <a:sym typeface="Arial" pitchFamily="34" charset="0"/>
                <a:hlinkClick r:id="rId8"/>
              </a:rPr>
              <a:t>www.sphereproject.org</a:t>
            </a:r>
            <a:endParaRPr lang="en-GB" sz="2400" dirty="0" smtClean="0">
              <a:solidFill>
                <a:srgbClr val="000000"/>
              </a:solidFill>
              <a:cs typeface="Arial" pitchFamily="34" charset="0"/>
              <a:sym typeface="Arial" pitchFamily="34" charset="0"/>
            </a:endParaRPr>
          </a:p>
          <a:p>
            <a:pPr marL="265113" lvl="1" indent="95250">
              <a:spcBef>
                <a:spcPts val="0"/>
              </a:spcBef>
              <a:spcAft>
                <a:spcPts val="1200"/>
              </a:spcAft>
              <a:buNone/>
            </a:pPr>
            <a:r>
              <a:rPr lang="en-GB" sz="2400" dirty="0" smtClean="0">
                <a:solidFill>
                  <a:srgbClr val="000000"/>
                </a:solidFill>
                <a:cs typeface="Arial" pitchFamily="34" charset="0"/>
                <a:sym typeface="Arial" pitchFamily="34" charset="0"/>
              </a:rPr>
              <a:t>see page 200 for CTP standard</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7" descr="2A Blankets.jpg"/>
          <p:cNvPicPr>
            <a:picLocks noChangeAspect="1"/>
          </p:cNvPicPr>
          <p:nvPr/>
        </p:nvPicPr>
        <p:blipFill>
          <a:blip r:embed="rId3" cstate="print"/>
          <a:srcRect/>
          <a:stretch>
            <a:fillRect/>
          </a:stretch>
        </p:blipFill>
        <p:spPr bwMode="auto">
          <a:xfrm>
            <a:off x="-458788" y="0"/>
            <a:ext cx="10245726" cy="7162800"/>
          </a:xfrm>
          <a:prstGeom prst="rect">
            <a:avLst/>
          </a:prstGeom>
          <a:ln>
            <a:noFill/>
          </a:ln>
          <a:effectLst>
            <a:outerShdw blurRad="292100" dist="139700" dir="2700000" algn="tl" rotWithShape="0">
              <a:srgbClr val="333333">
                <a:alpha val="65000"/>
              </a:srgbClr>
            </a:outerShdw>
          </a:effectLst>
        </p:spPr>
      </p:pic>
      <p:sp>
        <p:nvSpPr>
          <p:cNvPr id="176133" name="Title 6"/>
          <p:cNvSpPr>
            <a:spLocks noGrp="1"/>
          </p:cNvSpPr>
          <p:nvPr>
            <p:ph type="title"/>
          </p:nvPr>
        </p:nvSpPr>
        <p:spPr>
          <a:xfrm>
            <a:off x="166688" y="736600"/>
            <a:ext cx="8674100" cy="1143000"/>
          </a:xfrm>
        </p:spPr>
        <p:txBody>
          <a:bodyPr rtlCol="0">
            <a:normAutofit fontScale="90000"/>
          </a:bodyPr>
          <a:lstStyle/>
          <a:p>
            <a:pPr fontAlgn="auto">
              <a:spcAft>
                <a:spcPts val="0"/>
              </a:spcAft>
              <a:defRPr/>
            </a:pPr>
            <a:r>
              <a:rPr lang="en-GB" sz="8800" smtClean="0">
                <a:solidFill>
                  <a:srgbClr val="FF0000"/>
                </a:solidFill>
                <a:latin typeface="Arial" pitchFamily="34" charset="0"/>
                <a:cs typeface="Arial" pitchFamily="34" charset="0"/>
              </a:rPr>
              <a:t>Thank you</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84322" name="TextBox 1"/>
          <p:cNvSpPr txBox="1">
            <a:spLocks noChangeArrowheads="1"/>
          </p:cNvSpPr>
          <p:nvPr/>
        </p:nvSpPr>
        <p:spPr bwMode="auto">
          <a:xfrm>
            <a:off x="971550" y="1412875"/>
            <a:ext cx="7272338" cy="2800350"/>
          </a:xfrm>
          <a:prstGeom prst="rect">
            <a:avLst/>
          </a:prstGeom>
          <a:noFill/>
          <a:ln w="9525">
            <a:noFill/>
            <a:miter lim="800000"/>
            <a:headEnd/>
            <a:tailEnd/>
          </a:ln>
        </p:spPr>
        <p:txBody>
          <a:bodyPr>
            <a:spAutoFit/>
          </a:bodyPr>
          <a:lstStyle/>
          <a:p>
            <a:pPr algn="ctr"/>
            <a:r>
              <a:rPr lang="en-GB" sz="7200">
                <a:solidFill>
                  <a:schemeClr val="bg1"/>
                </a:solidFill>
                <a:cs typeface="Arial" pitchFamily="34" charset="0"/>
              </a:rPr>
              <a:t>Resources</a:t>
            </a:r>
            <a:r>
              <a:rPr lang="en-GB" sz="8800">
                <a:solidFill>
                  <a:schemeClr val="bg1"/>
                </a:solidFill>
                <a:latin typeface="Calibri" pitchFamily="34" charset="0"/>
              </a:rPr>
              <a:t> and Photo bank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60419" name="Content Placeholder 2"/>
          <p:cNvSpPr>
            <a:spLocks noGrp="1"/>
          </p:cNvSpPr>
          <p:nvPr>
            <p:ph idx="1"/>
          </p:nvPr>
        </p:nvSpPr>
        <p:spPr>
          <a:xfrm>
            <a:off x="250825" y="1447800"/>
            <a:ext cx="8534400" cy="5029200"/>
          </a:xfrm>
        </p:spPr>
        <p:txBody>
          <a:bodyPr/>
          <a:lstStyle/>
          <a:p>
            <a:pPr>
              <a:buFont typeface="Arial" pitchFamily="34" charset="0"/>
              <a:buNone/>
            </a:pPr>
            <a:r>
              <a:rPr lang="en-GB" dirty="0" smtClean="0"/>
              <a:t>By the end of the session, participants will be able to:</a:t>
            </a:r>
          </a:p>
          <a:p>
            <a:pPr>
              <a:buFont typeface="Arial" pitchFamily="34" charset="0"/>
              <a:buNone/>
            </a:pPr>
            <a:endParaRPr lang="en-GB" dirty="0" smtClean="0"/>
          </a:p>
          <a:p>
            <a:r>
              <a:rPr lang="en-GB" dirty="0"/>
              <a:t>Understand that markets are a key institution in people’s lives</a:t>
            </a:r>
          </a:p>
          <a:p>
            <a:r>
              <a:rPr lang="en-GB" dirty="0" smtClean="0"/>
              <a:t>Understand why humanitarians need to undertake market analysis</a:t>
            </a:r>
          </a:p>
          <a:p>
            <a:r>
              <a:rPr lang="en-GB" dirty="0" smtClean="0"/>
              <a:t>Understand when to undertake market analysis</a:t>
            </a:r>
          </a:p>
          <a:p>
            <a:pPr>
              <a:buFont typeface="Arial" pitchFamily="34" charset="0"/>
              <a:buNone/>
            </a:pPr>
            <a:endParaRPr lang="en-GB" dirty="0" smtClean="0"/>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4" descr="504_taxi"/>
          <p:cNvPicPr>
            <a:picLocks noChangeAspect="1" noChangeArrowheads="1"/>
          </p:cNvPicPr>
          <p:nvPr/>
        </p:nvPicPr>
        <p:blipFill>
          <a:blip r:embed="rId3" cstate="print"/>
          <a:srcRect/>
          <a:stretch>
            <a:fillRect/>
          </a:stretch>
        </p:blipFill>
        <p:spPr bwMode="auto">
          <a:xfrm>
            <a:off x="1633538" y="0"/>
            <a:ext cx="583406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D:\cbrady\My Documents\Markets Comms and Admin\training outline\resources\55902scr.jpg"/>
          <p:cNvPicPr>
            <a:picLocks noChangeAspect="1" noChangeArrowheads="1"/>
          </p:cNvPicPr>
          <p:nvPr/>
        </p:nvPicPr>
        <p:blipFill>
          <a:blip r:embed="rId3" cstate="print"/>
          <a:srcRect/>
          <a:stretch>
            <a:fillRect/>
          </a:stretch>
        </p:blipFill>
        <p:spPr bwMode="auto">
          <a:xfrm>
            <a:off x="-666750" y="-61913"/>
            <a:ext cx="10477500" cy="698182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D:\cbrady\My Documents\Markets Comms and Admin\training outline\resources\OGB_63148_6a1-scr.jpg"/>
          <p:cNvPicPr>
            <a:picLocks noChangeAspect="1" noChangeArrowheads="1"/>
          </p:cNvPicPr>
          <p:nvPr/>
        </p:nvPicPr>
        <p:blipFill>
          <a:blip r:embed="rId3" cstate="print"/>
          <a:srcRect/>
          <a:stretch>
            <a:fillRect/>
          </a:stretch>
        </p:blipFill>
        <p:spPr bwMode="auto">
          <a:xfrm>
            <a:off x="-541338" y="0"/>
            <a:ext cx="9956801"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D:\cbrady\My Documents\Markets Comms and Admin\training outline\resources\5153scr.jpg"/>
          <p:cNvPicPr>
            <a:picLocks noChangeAspect="1" noChangeArrowheads="1"/>
          </p:cNvPicPr>
          <p:nvPr/>
        </p:nvPicPr>
        <p:blipFill>
          <a:blip r:embed="rId3" cstate="print"/>
          <a:srcRect l="11166"/>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D:\cbrady\My Documents\Markets Comms and Admin\training outline\resources\OGB_57140_Elise_and_Amenia4.jpg"/>
          <p:cNvPicPr>
            <a:picLocks noChangeAspect="1" noChangeArrowheads="1"/>
          </p:cNvPicPr>
          <p:nvPr/>
        </p:nvPicPr>
        <p:blipFill>
          <a:blip r:embed="rId3" cstate="print"/>
          <a:srcRect/>
          <a:stretch>
            <a:fillRect/>
          </a:stretch>
        </p:blipFill>
        <p:spPr bwMode="auto">
          <a:xfrm>
            <a:off x="0" y="333375"/>
            <a:ext cx="9139238" cy="6264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D:\cbrady\My Documents\Markets Comms and Admin\training outline\resources\74027scr.jpg"/>
          <p:cNvPicPr>
            <a:picLocks noChangeAspect="1" noChangeArrowheads="1"/>
          </p:cNvPicPr>
          <p:nvPr/>
        </p:nvPicPr>
        <p:blipFill>
          <a:blip r:embed="rId3" cstate="print"/>
          <a:srcRect t="2586" b="29703"/>
          <a:stretch>
            <a:fillRect/>
          </a:stretch>
        </p:blipFill>
        <p:spPr bwMode="auto">
          <a:xfrm>
            <a:off x="900113" y="0"/>
            <a:ext cx="7596187"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http://img.ibtimes.com/www/data/images/full/2014/03/07/441571.jpg"/>
          <p:cNvPicPr>
            <a:picLocks noChangeAspect="1" noChangeArrowheads="1"/>
          </p:cNvPicPr>
          <p:nvPr/>
        </p:nvPicPr>
        <p:blipFill>
          <a:blip r:embed="rId2" cstate="print"/>
          <a:srcRect/>
          <a:stretch>
            <a:fillRect/>
          </a:stretch>
        </p:blipFill>
        <p:spPr bwMode="auto">
          <a:xfrm>
            <a:off x="900113" y="1268413"/>
            <a:ext cx="7261225"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51520" y="0"/>
            <a:ext cx="86868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The Context in South Sudan (2011)</a:t>
            </a:r>
            <a:endParaRPr kumimoji="0" lang="en-US" sz="44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endParaRPr>
          </a:p>
        </p:txBody>
      </p:sp>
      <p:sp>
        <p:nvSpPr>
          <p:cNvPr id="11" name="TextBox 10"/>
          <p:cNvSpPr txBox="1"/>
          <p:nvPr/>
        </p:nvSpPr>
        <p:spPr>
          <a:xfrm>
            <a:off x="323528" y="764704"/>
            <a:ext cx="8424936" cy="6170920"/>
          </a:xfrm>
          <a:prstGeom prst="rect">
            <a:avLst/>
          </a:prstGeom>
          <a:noFill/>
        </p:spPr>
        <p:txBody>
          <a:bodyPr wrap="square" rtlCol="0">
            <a:spAutoFit/>
          </a:bodyPr>
          <a:lstStyle/>
          <a:p>
            <a:pPr marL="265113" lvl="0" indent="-265113">
              <a:spcAft>
                <a:spcPts val="1800"/>
              </a:spcAft>
              <a:buSzPct val="120000"/>
              <a:buFont typeface="Arial" pitchFamily="34" charset="0"/>
              <a:buChar char="•"/>
            </a:pPr>
            <a:r>
              <a:rPr lang="en-GB" sz="1600" dirty="0" err="1" smtClean="0"/>
              <a:t>Abyei</a:t>
            </a:r>
            <a:r>
              <a:rPr lang="en-GB" sz="1600" dirty="0" smtClean="0"/>
              <a:t>  - small disputed area of land on the border of North and South Sudan</a:t>
            </a:r>
          </a:p>
          <a:p>
            <a:pPr marL="265113" lvl="0" indent="-265113">
              <a:spcAft>
                <a:spcPts val="1800"/>
              </a:spcAft>
              <a:buSzPct val="120000"/>
              <a:buFont typeface="Arial" pitchFamily="34" charset="0"/>
              <a:buChar char="•"/>
            </a:pPr>
            <a:r>
              <a:rPr lang="en-GB" sz="1600" dirty="0" smtClean="0"/>
              <a:t>In anticipation of the July 2011 referendum - Southern Sudanese people began to return (approx  315,000 by early July). Many settled in </a:t>
            </a:r>
            <a:r>
              <a:rPr lang="en-GB" sz="1600" dirty="0" err="1" smtClean="0"/>
              <a:t>Twic</a:t>
            </a:r>
            <a:r>
              <a:rPr lang="en-GB" sz="1600" dirty="0" smtClean="0"/>
              <a:t> Country, in </a:t>
            </a:r>
            <a:r>
              <a:rPr lang="en-GB" sz="1600" dirty="0" err="1" smtClean="0"/>
              <a:t>Warrap</a:t>
            </a:r>
            <a:r>
              <a:rPr lang="en-GB" sz="1600" dirty="0" smtClean="0"/>
              <a:t> state. </a:t>
            </a:r>
          </a:p>
          <a:p>
            <a:pPr marL="265113" lvl="0" indent="-265113">
              <a:spcAft>
                <a:spcPts val="1800"/>
              </a:spcAft>
              <a:buSzPct val="120000"/>
              <a:buFont typeface="Arial" pitchFamily="34" charset="0"/>
              <a:buChar char="•"/>
            </a:pPr>
            <a:r>
              <a:rPr lang="en-GB" sz="1600" dirty="0" smtClean="0"/>
              <a:t>The inhabitants of </a:t>
            </a:r>
            <a:r>
              <a:rPr lang="en-GB" sz="1600" dirty="0" err="1" smtClean="0"/>
              <a:t>Twic</a:t>
            </a:r>
            <a:r>
              <a:rPr lang="en-GB" sz="1600" dirty="0" smtClean="0"/>
              <a:t> County were struggling to accommodate large increase of vulnerable people. </a:t>
            </a:r>
          </a:p>
          <a:p>
            <a:pPr marL="265113" lvl="0" indent="-265113">
              <a:spcAft>
                <a:spcPts val="1800"/>
              </a:spcAft>
              <a:buSzPct val="120000"/>
              <a:buFont typeface="Arial" pitchFamily="34" charset="0"/>
              <a:buChar char="•"/>
            </a:pPr>
            <a:r>
              <a:rPr lang="en-GB" sz="1600" dirty="0" smtClean="0"/>
              <a:t>Violent skirmishes and resulting occupation of </a:t>
            </a:r>
            <a:r>
              <a:rPr lang="en-GB" sz="1600" dirty="0" err="1" smtClean="0"/>
              <a:t>Abyei</a:t>
            </a:r>
            <a:r>
              <a:rPr lang="en-GB" sz="1600" dirty="0" smtClean="0"/>
              <a:t> by Sudan Armed Forces led to a further displacement - 113,000 according to UN – in </a:t>
            </a:r>
            <a:r>
              <a:rPr lang="en-GB" sz="1600" dirty="0" err="1" smtClean="0"/>
              <a:t>Warrap</a:t>
            </a:r>
            <a:r>
              <a:rPr lang="en-GB" sz="1600" dirty="0" smtClean="0"/>
              <a:t> State, Northern Bahr el Ghazal and </a:t>
            </a:r>
            <a:r>
              <a:rPr lang="en-GB" sz="1600" dirty="0" err="1" smtClean="0"/>
              <a:t>Wau</a:t>
            </a:r>
            <a:r>
              <a:rPr lang="en-GB" sz="1600" dirty="0" smtClean="0"/>
              <a:t>.</a:t>
            </a:r>
          </a:p>
          <a:p>
            <a:pPr marL="265113" lvl="0" indent="-265113">
              <a:spcAft>
                <a:spcPts val="1800"/>
              </a:spcAft>
              <a:buSzPct val="120000"/>
              <a:buFont typeface="Arial" pitchFamily="34" charset="0"/>
              <a:buChar char="•"/>
            </a:pPr>
            <a:r>
              <a:rPr lang="en-GB" sz="1600" dirty="0" smtClean="0"/>
              <a:t>Moreover, the North had blocked main supply trade routes for the South (meaning over 3000 trucks waiting to head south with key food stuffs). This occurred in the traditional lean season. Livelihoods in North and South Sudan had been strongly linked and co-dependent. </a:t>
            </a:r>
          </a:p>
          <a:p>
            <a:pPr marL="265113" lvl="0" indent="-265113">
              <a:spcAft>
                <a:spcPts val="1800"/>
              </a:spcAft>
              <a:buSzPct val="120000"/>
              <a:buFont typeface="Arial" pitchFamily="34" charset="0"/>
              <a:buChar char="•"/>
            </a:pPr>
            <a:r>
              <a:rPr lang="en-GB" sz="1600" dirty="0" smtClean="0"/>
              <a:t>Prices for staple foods in many South Sudan towns up by %40 and wide range of commodities disappeared from the market as traders struggled to find alternative trade routes</a:t>
            </a:r>
          </a:p>
          <a:p>
            <a:pPr marL="265113" lvl="0" indent="-265113">
              <a:spcAft>
                <a:spcPts val="1800"/>
              </a:spcAft>
              <a:buSzPct val="120000"/>
              <a:buFont typeface="Arial" pitchFamily="34" charset="0"/>
              <a:buChar char="•"/>
            </a:pPr>
            <a:r>
              <a:rPr lang="en-GB" sz="1600" dirty="0" smtClean="0"/>
              <a:t>Due to displacement – land not been cultivated in primary planting season (previously agriculture met 40-50% of local needs and approx 19% of household income) </a:t>
            </a:r>
          </a:p>
          <a:p>
            <a:pPr marL="265113" indent="-265113">
              <a:buSzPct val="120000"/>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a:stretch>
            <a:fillRect/>
          </a:stretch>
        </p:blipFill>
        <p:spPr bwMode="auto">
          <a:xfrm>
            <a:off x="133979" y="764704"/>
            <a:ext cx="8830509" cy="5702771"/>
          </a:xfrm>
          <a:prstGeom prst="rect">
            <a:avLst/>
          </a:prstGeom>
          <a:noFill/>
          <a:ln w="9525">
            <a:noFill/>
            <a:miter lim="800000"/>
            <a:headEnd/>
            <a:tailEnd/>
          </a:ln>
        </p:spPr>
      </p:pic>
      <p:sp>
        <p:nvSpPr>
          <p:cNvPr id="3" name="Title 1"/>
          <p:cNvSpPr txBox="1">
            <a:spLocks/>
          </p:cNvSpPr>
          <p:nvPr/>
        </p:nvSpPr>
        <p:spPr bwMode="auto">
          <a:xfrm>
            <a:off x="251520" y="0"/>
            <a:ext cx="86868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Market functionality in South Sudan</a:t>
            </a:r>
            <a:r>
              <a:rPr kumimoji="0" lang="en-US" sz="44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a:t>
            </a:r>
          </a:p>
        </p:txBody>
      </p:sp>
      <p:sp>
        <p:nvSpPr>
          <p:cNvPr id="4" name="TextBox 3"/>
          <p:cNvSpPr txBox="1"/>
          <p:nvPr/>
        </p:nvSpPr>
        <p:spPr>
          <a:xfrm>
            <a:off x="179512" y="764704"/>
            <a:ext cx="5544616" cy="369332"/>
          </a:xfrm>
          <a:prstGeom prst="rect">
            <a:avLst/>
          </a:prstGeom>
          <a:noFill/>
        </p:spPr>
        <p:txBody>
          <a:bodyPr wrap="square" rtlCol="0">
            <a:spAutoFit/>
          </a:bodyPr>
          <a:lstStyle/>
          <a:p>
            <a:r>
              <a:rPr lang="en-GB" dirty="0" smtClean="0"/>
              <a:t>The </a:t>
            </a:r>
            <a:r>
              <a:rPr lang="en-GB" dirty="0" err="1" smtClean="0"/>
              <a:t>Maloda</a:t>
            </a:r>
            <a:r>
              <a:rPr lang="en-GB" dirty="0" smtClean="0"/>
              <a:t> Metal Market – baseline map</a:t>
            </a:r>
            <a:endParaRPr lang="en-GB"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3" cstate="print"/>
          <a:srcRect/>
          <a:stretch>
            <a:fillRect/>
          </a:stretch>
        </p:blipFill>
        <p:spPr bwMode="auto">
          <a:xfrm>
            <a:off x="0" y="980728"/>
            <a:ext cx="8748464" cy="5539834"/>
          </a:xfrm>
          <a:prstGeom prst="rect">
            <a:avLst/>
          </a:prstGeom>
          <a:noFill/>
          <a:ln w="9525">
            <a:noFill/>
            <a:miter lim="800000"/>
            <a:headEnd/>
            <a:tailEnd/>
          </a:ln>
        </p:spPr>
      </p:pic>
      <p:sp>
        <p:nvSpPr>
          <p:cNvPr id="4" name="Title 1"/>
          <p:cNvSpPr txBox="1">
            <a:spLocks noGrp="1"/>
          </p:cNvSpPr>
          <p:nvPr>
            <p:ph type="title"/>
          </p:nvPr>
        </p:nvSpPr>
        <p:spPr bwMode="auto">
          <a:xfrm>
            <a:off x="468313" y="115888"/>
            <a:ext cx="8229600" cy="7928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Market responses in South Sudan</a:t>
            </a:r>
            <a:r>
              <a:rPr kumimoji="0" lang="en-US" sz="44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a:t>
            </a:r>
          </a:p>
        </p:txBody>
      </p:sp>
      <p:sp>
        <p:nvSpPr>
          <p:cNvPr id="5" name="TextBox 4"/>
          <p:cNvSpPr txBox="1"/>
          <p:nvPr/>
        </p:nvSpPr>
        <p:spPr>
          <a:xfrm>
            <a:off x="179512" y="980728"/>
            <a:ext cx="5544616" cy="369332"/>
          </a:xfrm>
          <a:prstGeom prst="rect">
            <a:avLst/>
          </a:prstGeom>
          <a:noFill/>
        </p:spPr>
        <p:txBody>
          <a:bodyPr wrap="square" rtlCol="0">
            <a:spAutoFit/>
          </a:bodyPr>
          <a:lstStyle/>
          <a:p>
            <a:r>
              <a:rPr lang="en-GB" dirty="0" smtClean="0"/>
              <a:t>The </a:t>
            </a:r>
            <a:r>
              <a:rPr lang="en-GB" dirty="0" err="1" smtClean="0"/>
              <a:t>Maloda</a:t>
            </a:r>
            <a:r>
              <a:rPr lang="en-GB" dirty="0" smtClean="0"/>
              <a:t> Metal Market – emergency map</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p:cNvPicPr>
          <p:nvPr/>
        </p:nvPicPr>
        <p:blipFill>
          <a:blip r:embed="rId3" cstate="print"/>
          <a:srcRect/>
          <a:stretch>
            <a:fillRect/>
          </a:stretch>
        </p:blipFill>
        <p:spPr bwMode="auto">
          <a:xfrm>
            <a:off x="-34925" y="0"/>
            <a:ext cx="9178925" cy="6153150"/>
          </a:xfrm>
          <a:prstGeom prst="rect">
            <a:avLst/>
          </a:prstGeom>
          <a:noFill/>
          <a:ln w="9525">
            <a:noFill/>
            <a:miter lim="800000"/>
            <a:headEnd/>
            <a:tailEnd/>
          </a:ln>
        </p:spPr>
      </p:pic>
    </p:spTree>
    <p:extLst>
      <p:ext uri="{BB962C8B-B14F-4D97-AF65-F5344CB8AC3E}">
        <p14:creationId xmlns:p14="http://schemas.microsoft.com/office/powerpoint/2010/main" val="125604822"/>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0"/>
            <a:ext cx="7467600" cy="1143000"/>
          </a:xfrm>
        </p:spPr>
        <p:txBody>
          <a:bodyPr/>
          <a:lstStyle/>
          <a:p>
            <a:r>
              <a:rPr lang="en-US" sz="2800" smtClean="0">
                <a:latin typeface="Franklin Gothic Demi" pitchFamily="34" charset="0"/>
                <a:cs typeface="Arial" pitchFamily="34" charset="0"/>
              </a:rPr>
              <a:t>The case of Liberia EMMA, April 2011, Influx of refugees from Ivory Coast</a:t>
            </a:r>
          </a:p>
        </p:txBody>
      </p:sp>
      <p:sp>
        <p:nvSpPr>
          <p:cNvPr id="140291" name="Content Placeholder 2"/>
          <p:cNvSpPr>
            <a:spLocks noGrp="1"/>
          </p:cNvSpPr>
          <p:nvPr>
            <p:ph sz="quarter" idx="1"/>
          </p:nvPr>
        </p:nvSpPr>
        <p:spPr>
          <a:xfrm>
            <a:off x="457200" y="1600200"/>
            <a:ext cx="7467600" cy="4873625"/>
          </a:xfrm>
        </p:spPr>
        <p:txBody>
          <a:bodyPr/>
          <a:lstStyle/>
          <a:p>
            <a:pPr>
              <a:buFont typeface="Wingdings" pitchFamily="2" charset="2"/>
              <a:buNone/>
            </a:pPr>
            <a:r>
              <a:rPr lang="en-US" sz="1400" smtClean="0">
                <a:solidFill>
                  <a:srgbClr val="FF0000"/>
                </a:solidFill>
                <a:latin typeface="Franklin Gothic Medium" pitchFamily="34" charset="0"/>
                <a:cs typeface="Arial" pitchFamily="34" charset="0"/>
              </a:rPr>
              <a:t>Critical questions guiding the EMMA assessment</a:t>
            </a:r>
          </a:p>
          <a:p>
            <a:pPr lvl="1"/>
            <a:r>
              <a:rPr lang="en-US" sz="1400" smtClean="0">
                <a:latin typeface="Franklin Gothic Medium" pitchFamily="34" charset="0"/>
                <a:cs typeface="Arial" pitchFamily="34" charset="0"/>
              </a:rPr>
              <a:t>Has there been any change in consumer demand as a result of the refugee influx? </a:t>
            </a:r>
          </a:p>
          <a:p>
            <a:pPr lvl="1"/>
            <a:r>
              <a:rPr lang="en-US" sz="1400" smtClean="0">
                <a:latin typeface="Franklin Gothic Medium" pitchFamily="34" charset="0"/>
                <a:cs typeface="Arial" pitchFamily="34" charset="0"/>
              </a:rPr>
              <a:t>What is the capacity  of the imported rice market system to supply the vulnerable people? </a:t>
            </a:r>
          </a:p>
          <a:p>
            <a:pPr lvl="1"/>
            <a:r>
              <a:rPr lang="en-US" sz="1400" smtClean="0">
                <a:latin typeface="Franklin Gothic Medium" pitchFamily="34" charset="0"/>
                <a:cs typeface="Arial" pitchFamily="34" charset="0"/>
              </a:rPr>
              <a:t>What are the main constraints affecting host communities and refugees  to access imported rice? </a:t>
            </a:r>
          </a:p>
          <a:p>
            <a:pPr>
              <a:buFont typeface="Wingdings" pitchFamily="2" charset="2"/>
              <a:buNone/>
            </a:pPr>
            <a:endParaRPr lang="en-US" sz="1400" smtClean="0">
              <a:solidFill>
                <a:srgbClr val="FF0000"/>
              </a:solidFill>
              <a:latin typeface="Franklin Gothic Medium" pitchFamily="34" charset="0"/>
              <a:cs typeface="Arial" pitchFamily="34" charset="0"/>
            </a:endParaRPr>
          </a:p>
          <a:p>
            <a:pPr>
              <a:buFont typeface="Wingdings" pitchFamily="2" charset="2"/>
              <a:buNone/>
            </a:pPr>
            <a:r>
              <a:rPr lang="en-US" sz="1400" smtClean="0">
                <a:solidFill>
                  <a:srgbClr val="FF0000"/>
                </a:solidFill>
                <a:latin typeface="Franklin Gothic Medium" pitchFamily="34" charset="0"/>
                <a:cs typeface="Arial" pitchFamily="34" charset="0"/>
              </a:rPr>
              <a:t>Implied questions: </a:t>
            </a:r>
          </a:p>
          <a:p>
            <a:pPr lvl="1"/>
            <a:r>
              <a:rPr lang="en-US" sz="1400" smtClean="0">
                <a:latin typeface="Franklin Gothic Medium" pitchFamily="34" charset="0"/>
                <a:cs typeface="Arial" pitchFamily="34" charset="0"/>
              </a:rPr>
              <a:t>Can people cover their basic food needs (through production, purchase, gifts, aid etc)? </a:t>
            </a:r>
          </a:p>
          <a:p>
            <a:pPr lvl="1">
              <a:buFont typeface="Wingdings 2" pitchFamily="18" charset="2"/>
              <a:buNone/>
            </a:pPr>
            <a:r>
              <a:rPr lang="en-US" sz="1400" smtClean="0">
                <a:latin typeface="Franklin Gothic Medium" pitchFamily="34" charset="0"/>
                <a:cs typeface="Arial" pitchFamily="34" charset="0"/>
              </a:rPr>
              <a:t>	Ie, is there need for an intervention to support them accessing food?</a:t>
            </a:r>
          </a:p>
          <a:p>
            <a:pPr lvl="1"/>
            <a:r>
              <a:rPr lang="en-US" sz="1400" smtClean="0">
                <a:latin typeface="Franklin Gothic Medium" pitchFamily="34" charset="0"/>
                <a:cs typeface="Arial" pitchFamily="34" charset="0"/>
              </a:rPr>
              <a:t>If there is need of an intervention to support people to access food, what is relevant and feasible (cash transfers or in kind)? </a:t>
            </a:r>
          </a:p>
          <a:p>
            <a:pPr lvl="1">
              <a:buFont typeface="Wingdings 2" pitchFamily="18" charset="2"/>
              <a:buNone/>
            </a:pPr>
            <a:r>
              <a:rPr lang="en-US" sz="1400" smtClean="0">
                <a:latin typeface="Franklin Gothic Medium" pitchFamily="34" charset="0"/>
                <a:cs typeface="Arial" pitchFamily="34" charset="0"/>
              </a:rPr>
              <a:t>	Would be food available in markets to answer to a cash /vouchers distribution or will there be need to provide directly food in-kind? Or to combine both modalities?</a:t>
            </a:r>
          </a:p>
          <a:p>
            <a:pPr>
              <a:buFont typeface="Wingdings" pitchFamily="2" charset="2"/>
              <a:buNone/>
            </a:pPr>
            <a:endParaRPr lang="en-US" sz="1400" smtClean="0">
              <a:solidFill>
                <a:srgbClr val="FF0000"/>
              </a:solidFill>
              <a:latin typeface="Franklin Gothic Medium" pitchFamily="34" charset="0"/>
              <a:cs typeface="Arial" pitchFamily="34" charset="0"/>
            </a:endParaRPr>
          </a:p>
          <a:p>
            <a:pPr>
              <a:buFont typeface="Wingdings" pitchFamily="2" charset="2"/>
              <a:buNone/>
            </a:pPr>
            <a:r>
              <a:rPr lang="en-US" sz="1400" smtClean="0">
                <a:solidFill>
                  <a:srgbClr val="FF0000"/>
                </a:solidFill>
                <a:latin typeface="Franklin Gothic Medium" pitchFamily="34" charset="0"/>
                <a:cs typeface="Arial" pitchFamily="34" charset="0"/>
              </a:rPr>
              <a:t>Target population (for the programme and for the EMMA study)</a:t>
            </a:r>
          </a:p>
          <a:p>
            <a:r>
              <a:rPr lang="en-US" sz="1400" smtClean="0">
                <a:latin typeface="Franklin Gothic Medium" pitchFamily="34" charset="0"/>
                <a:cs typeface="Arial" pitchFamily="34" charset="0"/>
              </a:rPr>
              <a:t>People  most affected by the influx of refugees from Ivory Coast, including </a:t>
            </a:r>
          </a:p>
          <a:p>
            <a:pPr lvl="2">
              <a:buFont typeface="Wingdings" pitchFamily="2" charset="2"/>
              <a:buNone/>
            </a:pPr>
            <a:r>
              <a:rPr lang="en-US" sz="1400" smtClean="0">
                <a:latin typeface="Franklin Gothic Medium" pitchFamily="34" charset="0"/>
                <a:cs typeface="Arial" pitchFamily="34" charset="0"/>
              </a:rPr>
              <a:t>- Vulnerable households in host communities</a:t>
            </a:r>
          </a:p>
          <a:p>
            <a:pPr lvl="2">
              <a:buFont typeface="Wingdings" pitchFamily="2" charset="2"/>
              <a:buNone/>
            </a:pPr>
            <a:r>
              <a:rPr lang="en-US" sz="1400" smtClean="0">
                <a:latin typeface="Franklin Gothic Medium" pitchFamily="34" charset="0"/>
                <a:cs typeface="Arial" pitchFamily="34" charset="0"/>
              </a:rPr>
              <a:t>- Refugees </a:t>
            </a:r>
          </a:p>
          <a:p>
            <a:pPr>
              <a:buFont typeface="Wingdings" pitchFamily="2" charset="2"/>
              <a:buNone/>
            </a:pPr>
            <a:endParaRPr lang="en-US" sz="1400" smtClean="0">
              <a:solidFill>
                <a:srgbClr val="FF0000"/>
              </a:solidFill>
              <a:latin typeface="Franklin Gothic Medium" pitchFamily="34" charset="0"/>
              <a:cs typeface="Arial" pitchFamily="34"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884238"/>
          </a:xfrm>
        </p:spPr>
        <p:txBody>
          <a:bodyPr rtlCol="0">
            <a:normAutofit fontScale="90000"/>
          </a:bodyPr>
          <a:lstStyle/>
          <a:p>
            <a:pPr fontAlgn="auto">
              <a:spcAft>
                <a:spcPts val="0"/>
              </a:spcAft>
              <a:defRPr/>
            </a:pPr>
            <a:r>
              <a:rPr lang="en-US" dirty="0" smtClean="0">
                <a:latin typeface="Franklin Gothic Demi" pitchFamily="34" charset="0"/>
              </a:rPr>
              <a:t>Liberia EMMA – baseline map (before refugee influx)</a:t>
            </a:r>
            <a:endParaRPr lang="en-US" dirty="0">
              <a:latin typeface="Franklin Gothic Demi" pitchFamily="34" charset="0"/>
            </a:endParaRPr>
          </a:p>
        </p:txBody>
      </p:sp>
      <p:pic>
        <p:nvPicPr>
          <p:cNvPr id="141315" name="Picture 2"/>
          <p:cNvPicPr>
            <a:picLocks noGrp="1" noChangeAspect="1" noChangeArrowheads="1"/>
          </p:cNvPicPr>
          <p:nvPr>
            <p:ph sz="quarter" idx="1"/>
          </p:nvPr>
        </p:nvPicPr>
        <p:blipFill>
          <a:blip r:embed="rId3" cstate="print"/>
          <a:srcRect/>
          <a:stretch>
            <a:fillRect/>
          </a:stretch>
        </p:blipFill>
        <p:spPr>
          <a:xfrm>
            <a:off x="87313" y="1158875"/>
            <a:ext cx="8294687" cy="5233988"/>
          </a:xfr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rtlCol="0">
            <a:normAutofit fontScale="90000"/>
          </a:bodyPr>
          <a:lstStyle/>
          <a:p>
            <a:pPr fontAlgn="auto">
              <a:spcAft>
                <a:spcPts val="0"/>
              </a:spcAft>
              <a:defRPr/>
            </a:pPr>
            <a:r>
              <a:rPr lang="en-US" smtClean="0">
                <a:latin typeface="Franklin Gothic Demi" pitchFamily="34" charset="0"/>
                <a:cs typeface="Arial" pitchFamily="34" charset="0"/>
              </a:rPr>
              <a:t>EMMA Liberia – Map after the shock</a:t>
            </a:r>
          </a:p>
        </p:txBody>
      </p:sp>
      <p:pic>
        <p:nvPicPr>
          <p:cNvPr id="142339" name="Picture 2"/>
          <p:cNvPicPr>
            <a:picLocks noGrp="1" noChangeAspect="1" noChangeArrowheads="1"/>
          </p:cNvPicPr>
          <p:nvPr>
            <p:ph sz="quarter" idx="1"/>
          </p:nvPr>
        </p:nvPicPr>
        <p:blipFill>
          <a:blip r:embed="rId3" cstate="print"/>
          <a:srcRect/>
          <a:stretch>
            <a:fillRect/>
          </a:stretch>
        </p:blipFill>
        <p:spPr>
          <a:xfrm>
            <a:off x="457200" y="1651000"/>
            <a:ext cx="7467600" cy="47720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a:xfrm>
            <a:off x="230188" y="55563"/>
            <a:ext cx="8674100" cy="1143000"/>
          </a:xfrm>
        </p:spPr>
        <p:txBody>
          <a:bodyPr/>
          <a:lstStyle/>
          <a:p>
            <a:r>
              <a:rPr lang="en-GB" b="1" smtClean="0">
                <a:solidFill>
                  <a:srgbClr val="009900"/>
                </a:solidFill>
                <a:latin typeface="Arial" pitchFamily="34" charset="0"/>
                <a:cs typeface="Arial" pitchFamily="34" charset="0"/>
              </a:rPr>
              <a:t>Why assess markets?</a:t>
            </a:r>
          </a:p>
        </p:txBody>
      </p:sp>
      <p:sp>
        <p:nvSpPr>
          <p:cNvPr id="61443" name="Content Placeholder 2"/>
          <p:cNvSpPr>
            <a:spLocks noGrp="1"/>
          </p:cNvSpPr>
          <p:nvPr>
            <p:ph idx="1"/>
          </p:nvPr>
        </p:nvSpPr>
        <p:spPr>
          <a:ln w="38100" cap="flat" algn="ctr">
            <a:solidFill>
              <a:srgbClr val="FF0000"/>
            </a:solidFill>
            <a:round/>
            <a:headEnd type="none" w="med" len="med"/>
            <a:tailEnd type="none" w="med" len="med"/>
          </a:ln>
        </p:spPr>
        <p:txBody>
          <a:bodyPr/>
          <a:lstStyle/>
          <a:p>
            <a:endParaRPr lang="en-GB"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685800"/>
            <a:ext cx="8839200" cy="4648200"/>
          </a:xfrm>
        </p:spPr>
        <p:txBody>
          <a:bodyPr rtlCol="0" anchor="ctr">
            <a:normAutofit fontScale="92500" lnSpcReduction="10000"/>
          </a:bodyPr>
          <a:lstStyle/>
          <a:p>
            <a:pPr marL="0" indent="0" algn="ctr" fontAlgn="auto">
              <a:spcAft>
                <a:spcPts val="0"/>
              </a:spcAft>
              <a:buFont typeface="Arial" pitchFamily="34" charset="0"/>
              <a:buNone/>
              <a:defRPr/>
            </a:pPr>
            <a:r>
              <a:rPr lang="en-GB" sz="8800" b="1" dirty="0" smtClean="0">
                <a:solidFill>
                  <a:srgbClr val="FFFFFF"/>
                </a:solidFill>
                <a:ea typeface="ＭＳ Ｐゴシック"/>
                <a:cs typeface="ＭＳ Ｐゴシック"/>
              </a:rPr>
              <a:t>Introduction to Market Baseline Training and Assessment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0" y="635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11138" y="196850"/>
            <a:ext cx="8664575" cy="1065213"/>
          </a:xfrm>
        </p:spPr>
        <p:txBody>
          <a:bodyPr rtlCol="0">
            <a:normAutofit fontScale="90000"/>
          </a:bodyPr>
          <a:lstStyle/>
          <a:p>
            <a:pPr fontAlgn="auto">
              <a:spcAft>
                <a:spcPts val="0"/>
              </a:spcAft>
              <a:defRPr/>
            </a:pPr>
            <a:r>
              <a:rPr lang="en-US" b="1" dirty="0" smtClean="0">
                <a:solidFill>
                  <a:srgbClr val="009900"/>
                </a:solidFill>
                <a:latin typeface="Arial" pitchFamily="34" charset="0"/>
                <a:cs typeface="Arial" pitchFamily="34" charset="0"/>
              </a:rPr>
              <a:t>Market systems matter in emergencies</a:t>
            </a:r>
          </a:p>
        </p:txBody>
      </p:sp>
      <p:sp>
        <p:nvSpPr>
          <p:cNvPr id="63491" name="Content Placeholder 2"/>
          <p:cNvSpPr>
            <a:spLocks noGrp="1"/>
          </p:cNvSpPr>
          <p:nvPr>
            <p:ph idx="1"/>
          </p:nvPr>
        </p:nvSpPr>
        <p:spPr>
          <a:xfrm>
            <a:off x="268288" y="1604963"/>
            <a:ext cx="8607425" cy="4999037"/>
          </a:xfrm>
        </p:spPr>
        <p:txBody>
          <a:bodyPr/>
          <a:lstStyle/>
          <a:p>
            <a:pPr>
              <a:buFont typeface="Arial" pitchFamily="34" charset="0"/>
              <a:buNone/>
            </a:pPr>
            <a:r>
              <a:rPr lang="en-US" b="1" smtClean="0">
                <a:latin typeface="Arial" pitchFamily="34" charset="0"/>
                <a:cs typeface="Arial" pitchFamily="34" charset="0"/>
              </a:rPr>
              <a:t>Ensuring survival:</a:t>
            </a:r>
          </a:p>
          <a:p>
            <a:pPr>
              <a:spcAft>
                <a:spcPts val="1800"/>
              </a:spcAft>
            </a:pPr>
            <a:r>
              <a:rPr lang="en-US" smtClean="0">
                <a:latin typeface="Arial" pitchFamily="34" charset="0"/>
                <a:cs typeface="Arial" pitchFamily="34" charset="0"/>
              </a:rPr>
              <a:t>Providing essential items or services to meet basic needs</a:t>
            </a:r>
          </a:p>
          <a:p>
            <a:pPr>
              <a:buFont typeface="Arial" pitchFamily="34" charset="0"/>
              <a:buNone/>
            </a:pPr>
            <a:r>
              <a:rPr lang="en-US" b="1" smtClean="0">
                <a:latin typeface="Arial" pitchFamily="34" charset="0"/>
                <a:cs typeface="Arial" pitchFamily="34" charset="0"/>
              </a:rPr>
              <a:t>Protecting livelihoods:</a:t>
            </a:r>
          </a:p>
          <a:p>
            <a:pPr>
              <a:spcAft>
                <a:spcPts val="600"/>
              </a:spcAft>
            </a:pPr>
            <a:r>
              <a:rPr lang="en-US" smtClean="0">
                <a:latin typeface="Arial" pitchFamily="34" charset="0"/>
                <a:cs typeface="Arial" pitchFamily="34" charset="0"/>
              </a:rPr>
              <a:t>Providing tools, agricultural inputs and services, or replacing other livelihood assets</a:t>
            </a:r>
          </a:p>
          <a:p>
            <a:r>
              <a:rPr lang="en-US" smtClean="0">
                <a:latin typeface="Arial" pitchFamily="34" charset="0"/>
                <a:cs typeface="Arial" pitchFamily="34" charset="0"/>
              </a:rPr>
              <a:t>Providing jobs and opportunities for wage labour, or linking to buyers for their produce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6850" y="112713"/>
            <a:ext cx="8763000" cy="717550"/>
          </a:xfrm>
        </p:spPr>
        <p:txBody>
          <a:bodyPr/>
          <a:lstStyle/>
          <a:p>
            <a:r>
              <a:rPr lang="en-US" sz="3200" b="1" smtClean="0">
                <a:solidFill>
                  <a:srgbClr val="009900"/>
                </a:solidFill>
                <a:latin typeface="Arial" pitchFamily="34" charset="0"/>
                <a:ea typeface="ＭＳ Ｐゴシック"/>
                <a:cs typeface="ＭＳ Ｐゴシック"/>
              </a:rPr>
              <a:t>Why carry out a market analysis?</a:t>
            </a:r>
          </a:p>
        </p:txBody>
      </p:sp>
      <p:sp>
        <p:nvSpPr>
          <p:cNvPr id="27651" name="Rectangle 3"/>
          <p:cNvSpPr>
            <a:spLocks noGrp="1" noChangeArrowheads="1"/>
          </p:cNvSpPr>
          <p:nvPr>
            <p:ph type="body" idx="1"/>
          </p:nvPr>
        </p:nvSpPr>
        <p:spPr>
          <a:xfrm>
            <a:off x="196850" y="979488"/>
            <a:ext cx="8763000" cy="5329237"/>
          </a:xfrm>
        </p:spPr>
        <p:txBody>
          <a:bodyPr/>
          <a:lstStyle/>
          <a:p>
            <a:pPr>
              <a:spcAft>
                <a:spcPts val="600"/>
              </a:spcAft>
            </a:pPr>
            <a:r>
              <a:rPr lang="en-US" sz="2800" b="1" u="sng" dirty="0" smtClean="0">
                <a:latin typeface="Arial" pitchFamily="34" charset="0"/>
                <a:cs typeface="Arial" pitchFamily="34" charset="0"/>
              </a:rPr>
              <a:t>Refine</a:t>
            </a:r>
            <a:r>
              <a:rPr lang="en-US" sz="2800" b="1" dirty="0" smtClean="0">
                <a:latin typeface="Arial" pitchFamily="34" charset="0"/>
                <a:cs typeface="Arial" pitchFamily="34" charset="0"/>
              </a:rPr>
              <a:t> decision making for </a:t>
            </a:r>
            <a:r>
              <a:rPr lang="en-US" sz="2800" b="1" dirty="0" err="1" smtClean="0">
                <a:latin typeface="Arial" pitchFamily="34" charset="0"/>
                <a:cs typeface="Arial" pitchFamily="34" charset="0"/>
              </a:rPr>
              <a:t>programme</a:t>
            </a:r>
            <a:r>
              <a:rPr lang="en-US" sz="2800" b="1" dirty="0" smtClean="0">
                <a:latin typeface="Arial" pitchFamily="34" charset="0"/>
                <a:cs typeface="Arial" pitchFamily="34" charset="0"/>
              </a:rPr>
              <a:t> design (response analysis): </a:t>
            </a:r>
          </a:p>
          <a:p>
            <a:pPr lvl="1">
              <a:spcAft>
                <a:spcPts val="600"/>
              </a:spcAft>
            </a:pPr>
            <a:r>
              <a:rPr lang="en-US" sz="2400" dirty="0" smtClean="0">
                <a:latin typeface="Arial" pitchFamily="34" charset="0"/>
                <a:cs typeface="Arial" pitchFamily="34" charset="0"/>
              </a:rPr>
              <a:t>choice between transfer modalities (cash, in-kind): </a:t>
            </a:r>
          </a:p>
          <a:p>
            <a:pPr lvl="1">
              <a:spcAft>
                <a:spcPts val="600"/>
              </a:spcAft>
            </a:pPr>
            <a:endParaRPr lang="en-US" sz="200" dirty="0" smtClean="0">
              <a:latin typeface="Arial" pitchFamily="34" charset="0"/>
              <a:cs typeface="Arial" pitchFamily="34" charset="0"/>
            </a:endParaRPr>
          </a:p>
          <a:p>
            <a:pPr lvl="1" algn="just">
              <a:spcAft>
                <a:spcPts val="600"/>
              </a:spcAft>
            </a:pPr>
            <a:r>
              <a:rPr lang="en-US" sz="2400" dirty="0" smtClean="0">
                <a:latin typeface="Arial" pitchFamily="34" charset="0"/>
                <a:cs typeface="Arial" pitchFamily="34" charset="0"/>
              </a:rPr>
              <a:t>Support target groups’ </a:t>
            </a:r>
            <a:r>
              <a:rPr lang="en-US" sz="2400" u="sng" dirty="0" smtClean="0">
                <a:latin typeface="Arial" pitchFamily="34" charset="0"/>
                <a:cs typeface="Arial" pitchFamily="34" charset="0"/>
              </a:rPr>
              <a:t>access</a:t>
            </a:r>
            <a:r>
              <a:rPr lang="en-US" sz="2400" dirty="0" smtClean="0">
                <a:latin typeface="Arial" pitchFamily="34" charset="0"/>
                <a:cs typeface="Arial" pitchFamily="34" charset="0"/>
              </a:rPr>
              <a:t> to their basic needs and services (purchasing power, availability, conditions of access) </a:t>
            </a:r>
            <a:endParaRPr lang="en-US" sz="1600" dirty="0" smtClean="0">
              <a:latin typeface="Arial" pitchFamily="34" charset="0"/>
              <a:cs typeface="Arial" pitchFamily="34" charset="0"/>
            </a:endParaRPr>
          </a:p>
          <a:p>
            <a:pPr lvl="1">
              <a:spcAft>
                <a:spcPts val="600"/>
              </a:spcAft>
            </a:pPr>
            <a:r>
              <a:rPr lang="en-US" sz="2400" dirty="0" smtClean="0">
                <a:latin typeface="Arial" pitchFamily="34" charset="0"/>
                <a:cs typeface="Arial" pitchFamily="34" charset="0"/>
              </a:rPr>
              <a:t>Identification of complementary </a:t>
            </a:r>
            <a:r>
              <a:rPr lang="ja-JP" altLang="en-US" sz="2400" dirty="0" smtClean="0">
                <a:latin typeface="Arial" pitchFamily="34" charset="0"/>
                <a:cs typeface="ＭＳ Ｐゴシック"/>
              </a:rPr>
              <a:t>‘</a:t>
            </a:r>
            <a:r>
              <a:rPr lang="en-US" altLang="ja-JP" sz="2400" dirty="0" smtClean="0">
                <a:latin typeface="Arial" pitchFamily="34" charset="0"/>
                <a:cs typeface="ＭＳ Ｐゴシック"/>
              </a:rPr>
              <a:t>indirect</a:t>
            </a:r>
            <a:r>
              <a:rPr lang="ja-JP" altLang="en-US" sz="2400" dirty="0" smtClean="0">
                <a:latin typeface="Arial" pitchFamily="34" charset="0"/>
                <a:cs typeface="ＭＳ Ｐゴシック"/>
              </a:rPr>
              <a:t>’ </a:t>
            </a:r>
            <a:r>
              <a:rPr lang="en-US" altLang="ja-JP" sz="2400" dirty="0" smtClean="0">
                <a:latin typeface="Arial" pitchFamily="34" charset="0"/>
                <a:cs typeface="ＭＳ Ｐゴシック"/>
              </a:rPr>
              <a:t>actions (support to markets), with multiplier effects, to help markets recover and meet people’s needs</a:t>
            </a:r>
          </a:p>
          <a:p>
            <a:pPr lvl="1">
              <a:spcAft>
                <a:spcPts val="600"/>
              </a:spcAft>
              <a:buFont typeface="Arial" pitchFamily="34" charset="0"/>
              <a:buNone/>
            </a:pPr>
            <a:r>
              <a:rPr lang="en-US" sz="2400" dirty="0" smtClean="0">
                <a:solidFill>
                  <a:srgbClr val="FF0000"/>
                </a:solidFill>
                <a:latin typeface="Arial" pitchFamily="34" charset="0"/>
                <a:cs typeface="Arial" pitchFamily="34" charset="0"/>
              </a:rPr>
              <a:t>= Consider broader, more innovative range of responses for higher impact</a:t>
            </a:r>
            <a:endParaRPr lang="en-US" sz="2000" dirty="0" smtClean="0">
              <a:solidFill>
                <a:srgbClr val="FF0000"/>
              </a:solidFill>
              <a:latin typeface="Arial" pitchFamily="34" charset="0"/>
              <a:cs typeface="Arial" pitchFamily="34" charset="0"/>
            </a:endParaRPr>
          </a:p>
          <a:p>
            <a:endParaRPr lang="en-US" sz="2800"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6850" y="112713"/>
            <a:ext cx="8763000" cy="717550"/>
          </a:xfrm>
        </p:spPr>
        <p:txBody>
          <a:bodyPr/>
          <a:lstStyle/>
          <a:p>
            <a:r>
              <a:rPr lang="en-US" sz="3200" b="1" smtClean="0">
                <a:solidFill>
                  <a:srgbClr val="009900"/>
                </a:solidFill>
                <a:latin typeface="Arial" pitchFamily="34" charset="0"/>
                <a:ea typeface="ＭＳ Ｐゴシック"/>
                <a:cs typeface="ＭＳ Ｐゴシック"/>
              </a:rPr>
              <a:t>Why carry out a market analysis? (2)</a:t>
            </a:r>
          </a:p>
        </p:txBody>
      </p:sp>
      <p:sp>
        <p:nvSpPr>
          <p:cNvPr id="27651" name="Rectangle 3"/>
          <p:cNvSpPr>
            <a:spLocks noGrp="1" noChangeArrowheads="1"/>
          </p:cNvSpPr>
          <p:nvPr>
            <p:ph type="body" idx="1"/>
          </p:nvPr>
        </p:nvSpPr>
        <p:spPr>
          <a:xfrm>
            <a:off x="196850" y="979488"/>
            <a:ext cx="8763000" cy="5399087"/>
          </a:xfrm>
        </p:spPr>
        <p:txBody>
          <a:bodyPr rtlCol="0">
            <a:normAutofit lnSpcReduction="10000"/>
          </a:bodyPr>
          <a:lstStyle/>
          <a:p>
            <a:pPr fontAlgn="auto">
              <a:spcAft>
                <a:spcPts val="0"/>
              </a:spcAft>
              <a:buFont typeface="Arial" pitchFamily="34" charset="0"/>
              <a:buNone/>
              <a:defRPr/>
            </a:pPr>
            <a:r>
              <a:rPr lang="en-GB" sz="2800" dirty="0" smtClean="0"/>
              <a:t>We can then </a:t>
            </a:r>
            <a:r>
              <a:rPr lang="en-GB" sz="2800" b="1" dirty="0" smtClean="0"/>
              <a:t>develop responses</a:t>
            </a:r>
            <a:r>
              <a:rPr lang="en-GB" sz="2800" dirty="0" smtClean="0"/>
              <a:t> with: </a:t>
            </a:r>
          </a:p>
          <a:p>
            <a:pPr fontAlgn="auto">
              <a:spcAft>
                <a:spcPts val="0"/>
              </a:spcAft>
              <a:defRPr/>
            </a:pPr>
            <a:r>
              <a:rPr lang="en-GB" sz="2800" dirty="0" smtClean="0"/>
              <a:t>Higher cost efficiency</a:t>
            </a:r>
          </a:p>
          <a:p>
            <a:pPr fontAlgn="auto">
              <a:spcAft>
                <a:spcPts val="0"/>
              </a:spcAft>
              <a:defRPr/>
            </a:pPr>
            <a:r>
              <a:rPr lang="en-GB" sz="2800" dirty="0" smtClean="0"/>
              <a:t>Improved effectiveness and impact (people’s preference &amp; markets capabilities)</a:t>
            </a:r>
          </a:p>
          <a:p>
            <a:pPr fontAlgn="auto">
              <a:spcAft>
                <a:spcPts val="0"/>
              </a:spcAft>
              <a:defRPr/>
            </a:pPr>
            <a:r>
              <a:rPr lang="en-GB" sz="2800" dirty="0" smtClean="0"/>
              <a:t>Reduced risk of doing harm to market systems and therefore to people’s livelihood and access to markets</a:t>
            </a:r>
          </a:p>
          <a:p>
            <a:pPr fontAlgn="auto">
              <a:spcAft>
                <a:spcPts val="0"/>
              </a:spcAft>
              <a:defRPr/>
            </a:pPr>
            <a:r>
              <a:rPr lang="en-GB" sz="2800" dirty="0" smtClean="0"/>
              <a:t>Connectedness with economic recovery</a:t>
            </a:r>
          </a:p>
          <a:p>
            <a:pPr fontAlgn="auto">
              <a:spcAft>
                <a:spcPts val="0"/>
              </a:spcAft>
              <a:defRPr/>
            </a:pPr>
            <a:r>
              <a:rPr lang="en-GB" sz="2800" dirty="0" smtClean="0"/>
              <a:t>Re-establishing markets around people</a:t>
            </a:r>
          </a:p>
          <a:p>
            <a:pPr lvl="6">
              <a:buFont typeface="Arial" pitchFamily="34" charset="0"/>
              <a:buNone/>
              <a:defRPr/>
            </a:pPr>
            <a:r>
              <a:rPr lang="en-GB" b="1" dirty="0" smtClean="0"/>
              <a:t>AND:</a:t>
            </a:r>
          </a:p>
          <a:p>
            <a:pPr fontAlgn="auto">
              <a:spcAft>
                <a:spcPts val="0"/>
              </a:spcAft>
              <a:defRPr/>
            </a:pPr>
            <a:r>
              <a:rPr lang="en-GB" sz="2800" dirty="0" smtClean="0"/>
              <a:t>For relief / survival, livelihoods recovery, protection and promotion, preparedness and DRR</a:t>
            </a:r>
          </a:p>
          <a:p>
            <a:pPr fontAlgn="auto">
              <a:spcAft>
                <a:spcPts val="0"/>
              </a:spcAft>
              <a:defRPr/>
            </a:pPr>
            <a:r>
              <a:rPr lang="en-GB" sz="2800" dirty="0" smtClean="0"/>
              <a:t>Provide rationale for communication &amp; advocacy</a:t>
            </a:r>
          </a:p>
          <a:p>
            <a:pPr fontAlgn="auto">
              <a:spcAft>
                <a:spcPts val="0"/>
              </a:spcAft>
              <a:defRPr/>
            </a:pPr>
            <a:endParaRPr lang="en-US" sz="2800"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77813" y="239713"/>
            <a:ext cx="8583612" cy="796925"/>
          </a:xfrm>
        </p:spPr>
        <p:txBody>
          <a:bodyPr/>
          <a:lstStyle/>
          <a:p>
            <a:r>
              <a:rPr lang="en-US" sz="3600" b="1" dirty="0" smtClean="0">
                <a:solidFill>
                  <a:srgbClr val="009900"/>
                </a:solidFill>
                <a:latin typeface="Arial" pitchFamily="34" charset="0"/>
                <a:cs typeface="Arial" pitchFamily="34" charset="0"/>
              </a:rPr>
              <a:t>When to carry out a market analysis?</a:t>
            </a:r>
          </a:p>
        </p:txBody>
      </p:sp>
      <p:sp>
        <p:nvSpPr>
          <p:cNvPr id="16387" name="Rectangle 3"/>
          <p:cNvSpPr>
            <a:spLocks noGrp="1" noChangeArrowheads="1"/>
          </p:cNvSpPr>
          <p:nvPr>
            <p:ph type="body" idx="1"/>
          </p:nvPr>
        </p:nvSpPr>
        <p:spPr>
          <a:xfrm>
            <a:off x="277813" y="1233488"/>
            <a:ext cx="8583612" cy="5410200"/>
          </a:xfrm>
          <a:ln>
            <a:solidFill>
              <a:srgbClr val="FF0000"/>
            </a:solidFill>
          </a:ln>
        </p:spPr>
        <p:txBody>
          <a:bodyPr/>
          <a:lstStyle/>
          <a:p>
            <a:pPr>
              <a:lnSpc>
                <a:spcPct val="90000"/>
              </a:lnSpc>
              <a:spcAft>
                <a:spcPts val="1200"/>
              </a:spcAft>
            </a:pPr>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1"/>
          <p:cNvSpPr>
            <a:spLocks noGrp="1" noChangeArrowheads="1"/>
          </p:cNvSpPr>
          <p:nvPr>
            <p:ph type="title" idx="4294967295"/>
          </p:nvPr>
        </p:nvSpPr>
        <p:spPr>
          <a:xfrm>
            <a:off x="323850" y="57150"/>
            <a:ext cx="8515350" cy="990600"/>
          </a:xfrm>
        </p:spPr>
        <p:txBody>
          <a:bodyPr/>
          <a:lstStyle/>
          <a:p>
            <a:r>
              <a:rPr lang="en-GB" b="1" dirty="0" smtClean="0">
                <a:solidFill>
                  <a:srgbClr val="009900"/>
                </a:solidFill>
                <a:latin typeface="Arial" pitchFamily="34" charset="0"/>
                <a:ea typeface="ＭＳ Ｐゴシック"/>
                <a:cs typeface="ＭＳ Ｐゴシック"/>
              </a:rPr>
              <a:t>Workshop focus</a:t>
            </a:r>
          </a:p>
        </p:txBody>
      </p:sp>
      <p:sp>
        <p:nvSpPr>
          <p:cNvPr id="15" name="Rectangle 14"/>
          <p:cNvSpPr/>
          <p:nvPr/>
        </p:nvSpPr>
        <p:spPr bwMode="auto">
          <a:xfrm>
            <a:off x="7092280" y="1052736"/>
            <a:ext cx="1655762" cy="43926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7589" name="Text Box 4"/>
          <p:cNvSpPr txBox="1">
            <a:spLocks noChangeArrowheads="1"/>
          </p:cNvSpPr>
          <p:nvPr/>
        </p:nvSpPr>
        <p:spPr bwMode="auto">
          <a:xfrm>
            <a:off x="179388" y="2924793"/>
            <a:ext cx="1687511" cy="400125"/>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Preparedness</a:t>
            </a:r>
          </a:p>
        </p:txBody>
      </p:sp>
      <p:sp>
        <p:nvSpPr>
          <p:cNvPr id="67590" name="Freeform 5"/>
          <p:cNvSpPr>
            <a:spLocks/>
          </p:cNvSpPr>
          <p:nvPr/>
        </p:nvSpPr>
        <p:spPr bwMode="auto">
          <a:xfrm>
            <a:off x="90278" y="1052736"/>
            <a:ext cx="6929994" cy="2029331"/>
          </a:xfrm>
          <a:custGeom>
            <a:avLst/>
            <a:gdLst>
              <a:gd name="T0" fmla="*/ 0 w 5712"/>
              <a:gd name="T1" fmla="*/ 2147483647 h 1200"/>
              <a:gd name="T2" fmla="*/ 2147483647 w 5712"/>
              <a:gd name="T3" fmla="*/ 2147483647 h 1200"/>
              <a:gd name="T4" fmla="*/ 2147483647 w 5712"/>
              <a:gd name="T5" fmla="*/ 2147483647 h 1200"/>
              <a:gd name="T6" fmla="*/ 2147483647 w 5712"/>
              <a:gd name="T7" fmla="*/ 0 h 1200"/>
              <a:gd name="T8" fmla="*/ 0 60000 65536"/>
              <a:gd name="T9" fmla="*/ 0 60000 65536"/>
              <a:gd name="T10" fmla="*/ 0 60000 65536"/>
              <a:gd name="T11" fmla="*/ 0 60000 65536"/>
              <a:gd name="T12" fmla="*/ 0 w 5712"/>
              <a:gd name="T13" fmla="*/ 0 h 1200"/>
              <a:gd name="T14" fmla="*/ 5712 w 5712"/>
              <a:gd name="T15" fmla="*/ 1200 h 1200"/>
              <a:gd name="connsiteX0" fmla="*/ 160 w 7447"/>
              <a:gd name="connsiteY0" fmla="*/ 7297 h 7616"/>
              <a:gd name="connsiteX1" fmla="*/ 388 w 7447"/>
              <a:gd name="connsiteY1" fmla="*/ 6800 h 7616"/>
              <a:gd name="connsiteX2" fmla="*/ 2489 w 7447"/>
              <a:gd name="connsiteY2" fmla="*/ 2400 h 7616"/>
              <a:gd name="connsiteX3" fmla="*/ 7447 w 7447"/>
              <a:gd name="connsiteY3" fmla="*/ 0 h 7616"/>
              <a:gd name="connsiteX0" fmla="*/ 233 w 10018"/>
              <a:gd name="connsiteY0" fmla="*/ 9581 h 10001"/>
              <a:gd name="connsiteX1" fmla="*/ 129 w 10018"/>
              <a:gd name="connsiteY1" fmla="*/ 9582 h 10001"/>
              <a:gd name="connsiteX2" fmla="*/ 539 w 10018"/>
              <a:gd name="connsiteY2" fmla="*/ 8929 h 10001"/>
              <a:gd name="connsiteX3" fmla="*/ 3360 w 10018"/>
              <a:gd name="connsiteY3" fmla="*/ 3151 h 10001"/>
              <a:gd name="connsiteX4" fmla="*/ 10018 w 10018"/>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8" h="10001">
                <a:moveTo>
                  <a:pt x="233" y="9581"/>
                </a:moveTo>
                <a:cubicBezTo>
                  <a:pt x="241" y="9586"/>
                  <a:pt x="78" y="9691"/>
                  <a:pt x="129" y="9582"/>
                </a:cubicBezTo>
                <a:cubicBezTo>
                  <a:pt x="180" y="9473"/>
                  <a:pt x="0" y="10001"/>
                  <a:pt x="539" y="8929"/>
                </a:cubicBezTo>
                <a:cubicBezTo>
                  <a:pt x="1078" y="7857"/>
                  <a:pt x="1781" y="4639"/>
                  <a:pt x="3360" y="3151"/>
                </a:cubicBezTo>
                <a:cubicBezTo>
                  <a:pt x="4939" y="1664"/>
                  <a:pt x="8890" y="525"/>
                  <a:pt x="10018" y="0"/>
                </a:cubicBezTo>
              </a:path>
            </a:pathLst>
          </a:custGeom>
          <a:solidFill>
            <a:srgbClr val="96CB00"/>
          </a:solidFill>
          <a:ln w="9525">
            <a:noFill/>
            <a:round/>
            <a:headEnd/>
            <a:tailEnd/>
          </a:ln>
        </p:spPr>
        <p:txBody>
          <a:bodyPr wrap="none" anchor="ctr"/>
          <a:lstStyle/>
          <a:p>
            <a:endParaRPr lang="en-GB"/>
          </a:p>
        </p:txBody>
      </p:sp>
      <p:sp>
        <p:nvSpPr>
          <p:cNvPr id="67591" name="Freeform 6"/>
          <p:cNvSpPr>
            <a:spLocks/>
          </p:cNvSpPr>
          <p:nvPr/>
        </p:nvSpPr>
        <p:spPr bwMode="auto">
          <a:xfrm flipV="1">
            <a:off x="105899" y="3241779"/>
            <a:ext cx="6986381" cy="2203445"/>
          </a:xfrm>
          <a:custGeom>
            <a:avLst/>
            <a:gdLst>
              <a:gd name="T0" fmla="*/ 0 w 5712"/>
              <a:gd name="T1" fmla="*/ 2147483647 h 1200"/>
              <a:gd name="T2" fmla="*/ 2147483647 w 5712"/>
              <a:gd name="T3" fmla="*/ 2147483647 h 1200"/>
              <a:gd name="T4" fmla="*/ 2147483647 w 5712"/>
              <a:gd name="T5" fmla="*/ 2147483647 h 1200"/>
              <a:gd name="T6" fmla="*/ 2147483647 w 5712"/>
              <a:gd name="T7" fmla="*/ 0 h 1200"/>
              <a:gd name="T8" fmla="*/ 0 60000 65536"/>
              <a:gd name="T9" fmla="*/ 0 60000 65536"/>
              <a:gd name="T10" fmla="*/ 0 60000 65536"/>
              <a:gd name="T11" fmla="*/ 0 60000 65536"/>
              <a:gd name="T12" fmla="*/ 0 w 5712"/>
              <a:gd name="T13" fmla="*/ 0 h 1200"/>
              <a:gd name="T14" fmla="*/ 5712 w 5712"/>
              <a:gd name="T15" fmla="*/ 1200 h 1200"/>
              <a:gd name="connsiteX0" fmla="*/ 79 w 7464"/>
              <a:gd name="connsiteY0" fmla="*/ 7500 h 7650"/>
              <a:gd name="connsiteX1" fmla="*/ 405 w 7464"/>
              <a:gd name="connsiteY1" fmla="*/ 6800 h 7650"/>
              <a:gd name="connsiteX2" fmla="*/ 2506 w 7464"/>
              <a:gd name="connsiteY2" fmla="*/ 2400 h 7650"/>
              <a:gd name="connsiteX3" fmla="*/ 7464 w 7464"/>
              <a:gd name="connsiteY3" fmla="*/ 0 h 7650"/>
              <a:gd name="connsiteX0" fmla="*/ 105 w 9999"/>
              <a:gd name="connsiteY0" fmla="*/ 9804 h 10000"/>
              <a:gd name="connsiteX1" fmla="*/ 105 w 9999"/>
              <a:gd name="connsiteY1" fmla="*/ 9804 h 10000"/>
              <a:gd name="connsiteX2" fmla="*/ 542 w 9999"/>
              <a:gd name="connsiteY2" fmla="*/ 8889 h 10000"/>
              <a:gd name="connsiteX3" fmla="*/ 3356 w 9999"/>
              <a:gd name="connsiteY3" fmla="*/ 3137 h 10000"/>
              <a:gd name="connsiteX4" fmla="*/ 9999 w 999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 h="10000">
                <a:moveTo>
                  <a:pt x="105" y="9804"/>
                </a:moveTo>
                <a:lnTo>
                  <a:pt x="105" y="9804"/>
                </a:lnTo>
                <a:cubicBezTo>
                  <a:pt x="178" y="9651"/>
                  <a:pt x="0" y="10000"/>
                  <a:pt x="542" y="8889"/>
                </a:cubicBezTo>
                <a:cubicBezTo>
                  <a:pt x="1084" y="7778"/>
                  <a:pt x="1781" y="4618"/>
                  <a:pt x="3356" y="3137"/>
                </a:cubicBezTo>
                <a:cubicBezTo>
                  <a:pt x="4932" y="1656"/>
                  <a:pt x="8874" y="523"/>
                  <a:pt x="9999" y="0"/>
                </a:cubicBezTo>
              </a:path>
            </a:pathLst>
          </a:custGeom>
          <a:solidFill>
            <a:srgbClr val="96CB00"/>
          </a:solidFill>
          <a:ln w="9525">
            <a:noFill/>
            <a:round/>
            <a:headEnd/>
            <a:tailEnd/>
          </a:ln>
        </p:spPr>
        <p:txBody>
          <a:bodyPr wrap="none" anchor="ctr"/>
          <a:lstStyle/>
          <a:p>
            <a:endParaRPr lang="en-GB"/>
          </a:p>
        </p:txBody>
      </p:sp>
      <p:sp>
        <p:nvSpPr>
          <p:cNvPr id="67592" name="AutoShape 7"/>
          <p:cNvSpPr>
            <a:spLocks noChangeArrowheads="1"/>
          </p:cNvSpPr>
          <p:nvPr/>
        </p:nvSpPr>
        <p:spPr bwMode="auto">
          <a:xfrm>
            <a:off x="3131757" y="2564739"/>
            <a:ext cx="1676423" cy="1219247"/>
          </a:xfrm>
          <a:prstGeom prst="irregularSeal1">
            <a:avLst/>
          </a:prstGeom>
          <a:solidFill>
            <a:srgbClr val="EC080A"/>
          </a:solidFill>
          <a:ln w="9525">
            <a:noFill/>
            <a:miter lim="800000"/>
            <a:headEnd/>
            <a:tailEnd/>
          </a:ln>
        </p:spPr>
        <p:txBody>
          <a:bodyPr wrap="none" anchor="ctr"/>
          <a:lstStyle/>
          <a:p>
            <a:endParaRPr lang="en-GB">
              <a:latin typeface="Calibri" pitchFamily="34" charset="0"/>
            </a:endParaRPr>
          </a:p>
        </p:txBody>
      </p:sp>
      <p:sp>
        <p:nvSpPr>
          <p:cNvPr id="67593" name="Text Box 8"/>
          <p:cNvSpPr txBox="1">
            <a:spLocks noChangeArrowheads="1"/>
          </p:cNvSpPr>
          <p:nvPr/>
        </p:nvSpPr>
        <p:spPr bwMode="auto">
          <a:xfrm>
            <a:off x="3275775" y="2924793"/>
            <a:ext cx="1219217" cy="396890"/>
          </a:xfrm>
          <a:prstGeom prst="rect">
            <a:avLst/>
          </a:prstGeom>
          <a:noFill/>
          <a:ln w="9525">
            <a:noFill/>
            <a:miter lim="800000"/>
            <a:headEnd/>
            <a:tailEnd/>
          </a:ln>
        </p:spPr>
        <p:txBody>
          <a:bodyPr>
            <a:spAutoFit/>
          </a:bodyPr>
          <a:lstStyle/>
          <a:p>
            <a:pPr algn="ctr">
              <a:spcBef>
                <a:spcPct val="50000"/>
              </a:spcBef>
            </a:pPr>
            <a:r>
              <a:rPr lang="en-US" sz="2000">
                <a:solidFill>
                  <a:schemeClr val="bg1"/>
                </a:solidFill>
                <a:latin typeface="Calibri" pitchFamily="34" charset="0"/>
              </a:rPr>
              <a:t>Disaster</a:t>
            </a:r>
            <a:endParaRPr lang="en-US">
              <a:latin typeface="Calibri" pitchFamily="34" charset="0"/>
            </a:endParaRPr>
          </a:p>
        </p:txBody>
      </p:sp>
      <p:sp>
        <p:nvSpPr>
          <p:cNvPr id="67594" name="Text Box 9"/>
          <p:cNvSpPr txBox="1">
            <a:spLocks noChangeArrowheads="1"/>
          </p:cNvSpPr>
          <p:nvPr/>
        </p:nvSpPr>
        <p:spPr bwMode="auto">
          <a:xfrm>
            <a:off x="4931982" y="2636750"/>
            <a:ext cx="2514635" cy="1015702"/>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Humanitarian Response and Early Recovery</a:t>
            </a:r>
          </a:p>
        </p:txBody>
      </p:sp>
      <p:sp>
        <p:nvSpPr>
          <p:cNvPr id="67595" name="Text Box 11"/>
          <p:cNvSpPr txBox="1">
            <a:spLocks noChangeArrowheads="1"/>
          </p:cNvSpPr>
          <p:nvPr/>
        </p:nvSpPr>
        <p:spPr bwMode="auto">
          <a:xfrm>
            <a:off x="7238974" y="2780771"/>
            <a:ext cx="1905026" cy="707913"/>
          </a:xfrm>
          <a:prstGeom prst="rect">
            <a:avLst/>
          </a:prstGeom>
          <a:noFill/>
          <a:ln w="9525">
            <a:noFill/>
            <a:miter lim="800000"/>
            <a:headEnd/>
            <a:tailEnd/>
          </a:ln>
        </p:spPr>
        <p:txBody>
          <a:bodyPr>
            <a:spAutoFit/>
          </a:bodyPr>
          <a:lstStyle/>
          <a:p>
            <a:pPr>
              <a:spcBef>
                <a:spcPct val="50000"/>
              </a:spcBef>
            </a:pPr>
            <a:r>
              <a:rPr lang="en-US" sz="2000">
                <a:latin typeface="Calibri" pitchFamily="34" charset="0"/>
              </a:rPr>
              <a:t>Sustainable Development</a:t>
            </a:r>
          </a:p>
        </p:txBody>
      </p:sp>
      <p:sp>
        <p:nvSpPr>
          <p:cNvPr id="67596" name="Rectangle 12"/>
          <p:cNvSpPr>
            <a:spLocks noChangeArrowheads="1"/>
          </p:cNvSpPr>
          <p:nvPr/>
        </p:nvSpPr>
        <p:spPr bwMode="auto">
          <a:xfrm>
            <a:off x="251520" y="1052736"/>
            <a:ext cx="6768846" cy="4392657"/>
          </a:xfrm>
          <a:prstGeom prst="rect">
            <a:avLst/>
          </a:prstGeom>
          <a:solidFill>
            <a:srgbClr val="96CB00">
              <a:alpha val="34117"/>
            </a:srgbClr>
          </a:solidFill>
          <a:ln w="9525">
            <a:noFill/>
            <a:miter lim="800000"/>
            <a:headEnd/>
            <a:tailEnd/>
          </a:ln>
        </p:spPr>
        <p:txBody>
          <a:bodyPr wrap="none" anchor="ctr"/>
          <a:lstStyle/>
          <a:p>
            <a:endParaRPr lang="en-GB">
              <a:latin typeface="Calibri" pitchFamily="34" charset="0"/>
            </a:endParaRPr>
          </a:p>
        </p:txBody>
      </p:sp>
      <p:sp>
        <p:nvSpPr>
          <p:cNvPr id="67597" name="TextBox 23"/>
          <p:cNvSpPr txBox="1">
            <a:spLocks noChangeArrowheads="1"/>
          </p:cNvSpPr>
          <p:nvPr/>
        </p:nvSpPr>
        <p:spPr bwMode="auto">
          <a:xfrm>
            <a:off x="1763688" y="2564904"/>
            <a:ext cx="1512189" cy="1323439"/>
          </a:xfrm>
          <a:prstGeom prst="rect">
            <a:avLst/>
          </a:prstGeom>
          <a:noFill/>
          <a:ln w="9525">
            <a:noFill/>
            <a:miter lim="800000"/>
            <a:headEnd/>
            <a:tailEnd/>
          </a:ln>
        </p:spPr>
        <p:txBody>
          <a:bodyPr>
            <a:spAutoFit/>
          </a:bodyPr>
          <a:lstStyle/>
          <a:p>
            <a:r>
              <a:rPr lang="en-GB" sz="2000" dirty="0" smtClean="0">
                <a:latin typeface="Calibri" pitchFamily="34" charset="0"/>
              </a:rPr>
              <a:t>Mitigation and early ‘no regret’ activities</a:t>
            </a:r>
            <a:endParaRPr lang="en-GB" sz="2000" dirty="0">
              <a:latin typeface="Calibri" pitchFamily="34" charset="0"/>
            </a:endParaRPr>
          </a:p>
        </p:txBody>
      </p:sp>
      <p:sp>
        <p:nvSpPr>
          <p:cNvPr id="25" name="Right Arrow 24"/>
          <p:cNvSpPr/>
          <p:nvPr/>
        </p:nvSpPr>
        <p:spPr bwMode="auto">
          <a:xfrm>
            <a:off x="251520" y="5589240"/>
            <a:ext cx="7993063" cy="647700"/>
          </a:xfrm>
          <a:prstGeom prst="rightArrow">
            <a:avLst>
              <a:gd name="adj1" fmla="val 50000"/>
              <a:gd name="adj2" fmla="val 33219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Coffee break at 10.00</a:t>
            </a:r>
          </a:p>
          <a:p>
            <a:endParaRPr lang="en-GB" dirty="0"/>
          </a:p>
          <a:p>
            <a:r>
              <a:rPr lang="en-GB" dirty="0" smtClean="0"/>
              <a:t>Consider to remove slides</a:t>
            </a:r>
          </a:p>
          <a:p>
            <a:pPr marL="0" indent="0">
              <a:buNone/>
            </a:pPr>
            <a:endParaRPr lang="en-GB" dirty="0" smtClean="0"/>
          </a:p>
          <a:p>
            <a:pPr marL="0" indent="0">
              <a:buNone/>
            </a:pPr>
            <a:r>
              <a:rPr lang="en-GB" dirty="0" smtClean="0"/>
              <a:t> </a:t>
            </a:r>
            <a:endParaRPr lang="en-GB" dirty="0"/>
          </a:p>
        </p:txBody>
      </p:sp>
    </p:spTree>
    <p:extLst>
      <p:ext uri="{BB962C8B-B14F-4D97-AF65-F5344CB8AC3E}">
        <p14:creationId xmlns:p14="http://schemas.microsoft.com/office/powerpoint/2010/main" val="399819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
          <p:cNvGrpSpPr>
            <a:grpSpLocks/>
          </p:cNvGrpSpPr>
          <p:nvPr/>
        </p:nvGrpSpPr>
        <p:grpSpPr bwMode="auto">
          <a:xfrm>
            <a:off x="1189038" y="341313"/>
            <a:ext cx="6619875" cy="6183312"/>
            <a:chOff x="1496902" y="457200"/>
            <a:chExt cx="6620565" cy="6182748"/>
          </a:xfrm>
        </p:grpSpPr>
        <p:sp>
          <p:nvSpPr>
            <p:cNvPr id="68612" name="Picture 5"/>
            <p:cNvSpPr>
              <a:spLocks noChangeAspect="1" noChangeArrowheads="1"/>
            </p:cNvSpPr>
            <p:nvPr/>
          </p:nvSpPr>
          <p:spPr bwMode="auto">
            <a:xfrm>
              <a:off x="3780956" y="457200"/>
              <a:ext cx="4336511" cy="6182748"/>
            </a:xfrm>
            <a:prstGeom prst="rect">
              <a:avLst/>
            </a:prstGeom>
            <a:noFill/>
            <a:ln w="9525">
              <a:solidFill>
                <a:srgbClr val="000000"/>
              </a:solidFill>
              <a:miter lim="800000"/>
              <a:headEnd/>
              <a:tailEnd/>
            </a:ln>
          </p:spPr>
          <p:txBody>
            <a:bodyPr/>
            <a:lstStyle/>
            <a:p>
              <a:endParaRPr lang="en-US">
                <a:latin typeface="Calibri" pitchFamily="34" charset="0"/>
              </a:endParaRPr>
            </a:p>
          </p:txBody>
        </p:sp>
        <p:pic>
          <p:nvPicPr>
            <p:cNvPr id="68613" name="Picture 4"/>
            <p:cNvPicPr>
              <a:picLocks noChangeAspect="1" noChangeArrowheads="1"/>
            </p:cNvPicPr>
            <p:nvPr/>
          </p:nvPicPr>
          <p:blipFill>
            <a:blip r:embed="rId3" cstate="print"/>
            <a:srcRect/>
            <a:stretch>
              <a:fillRect/>
            </a:stretch>
          </p:blipFill>
          <p:spPr bwMode="auto">
            <a:xfrm>
              <a:off x="1496902" y="457200"/>
              <a:ext cx="1828800" cy="1506538"/>
            </a:xfrm>
            <a:prstGeom prst="rect">
              <a:avLst/>
            </a:prstGeom>
            <a:noFill/>
            <a:ln w="9525">
              <a:solidFill>
                <a:schemeClr val="bg1"/>
              </a:solidFill>
              <a:miter lim="800000"/>
              <a:headEnd/>
              <a:tailEnd/>
            </a:ln>
          </p:spPr>
        </p:pic>
      </p:grpSp>
      <p:pic>
        <p:nvPicPr>
          <p:cNvPr id="68611" name="Picture 5"/>
          <p:cNvPicPr>
            <a:picLocks noChangeAspect="1" noChangeArrowheads="1"/>
          </p:cNvPicPr>
          <p:nvPr/>
        </p:nvPicPr>
        <p:blipFill>
          <a:blip r:embed="rId4" cstate="print"/>
          <a:srcRect l="584" t="410"/>
          <a:stretch>
            <a:fillRect/>
          </a:stretch>
        </p:blipFill>
        <p:spPr bwMode="auto">
          <a:xfrm>
            <a:off x="3473450" y="315913"/>
            <a:ext cx="4335463" cy="6181725"/>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813" y="239713"/>
            <a:ext cx="8583612" cy="796925"/>
          </a:xfrm>
        </p:spPr>
        <p:txBody>
          <a:bodyPr/>
          <a:lstStyle/>
          <a:p>
            <a:r>
              <a:rPr lang="en-US" b="1" dirty="0" smtClean="0">
                <a:solidFill>
                  <a:srgbClr val="009900"/>
                </a:solidFill>
                <a:latin typeface="Arial" pitchFamily="34" charset="0"/>
                <a:cs typeface="Arial" pitchFamily="34" charset="0"/>
              </a:rPr>
              <a:t>The EMMA Approach</a:t>
            </a:r>
          </a:p>
        </p:txBody>
      </p:sp>
      <p:sp>
        <p:nvSpPr>
          <p:cNvPr id="16387" name="Rectangle 3"/>
          <p:cNvSpPr>
            <a:spLocks noGrp="1" noChangeArrowheads="1"/>
          </p:cNvSpPr>
          <p:nvPr>
            <p:ph type="body" idx="1"/>
          </p:nvPr>
        </p:nvSpPr>
        <p:spPr>
          <a:xfrm>
            <a:off x="277813" y="1233488"/>
            <a:ext cx="8583612" cy="5410200"/>
          </a:xfrm>
        </p:spPr>
        <p:txBody>
          <a:bodyPr rtlCol="0">
            <a:normAutofit fontScale="92500" lnSpcReduction="10000"/>
          </a:bodyPr>
          <a:lstStyle/>
          <a:p>
            <a:pPr fontAlgn="auto">
              <a:lnSpc>
                <a:spcPct val="90000"/>
              </a:lnSpc>
              <a:spcAft>
                <a:spcPts val="1200"/>
              </a:spcAft>
              <a:buFont typeface="Arial"/>
              <a:buChar char="•"/>
              <a:defRPr/>
            </a:pPr>
            <a:r>
              <a:rPr lang="en-US" dirty="0" smtClean="0"/>
              <a:t>Flexible</a:t>
            </a:r>
            <a:r>
              <a:rPr lang="en-US" dirty="0"/>
              <a:t>, adaptable, built on</a:t>
            </a:r>
            <a:r>
              <a:rPr lang="en-US" dirty="0" smtClean="0"/>
              <a:t> logical </a:t>
            </a:r>
            <a:r>
              <a:rPr lang="en-US" dirty="0"/>
              <a:t>steps</a:t>
            </a:r>
            <a:endParaRPr lang="en-US" dirty="0" smtClean="0"/>
          </a:p>
          <a:p>
            <a:pPr fontAlgn="auto">
              <a:lnSpc>
                <a:spcPct val="90000"/>
              </a:lnSpc>
              <a:spcAft>
                <a:spcPts val="1200"/>
              </a:spcAft>
              <a:buFont typeface="Arial"/>
              <a:buChar char="•"/>
              <a:defRPr/>
            </a:pPr>
            <a:r>
              <a:rPr lang="en-US" dirty="0" smtClean="0"/>
              <a:t>Based </a:t>
            </a:r>
            <a:r>
              <a:rPr lang="en-US" dirty="0"/>
              <a:t>on rough and ready, speed-oriented tools:</a:t>
            </a:r>
          </a:p>
          <a:p>
            <a:pPr lvl="1" fontAlgn="auto">
              <a:spcAft>
                <a:spcPts val="1200"/>
              </a:spcAft>
              <a:buFont typeface="Arial"/>
              <a:buChar char="–"/>
              <a:defRPr/>
            </a:pPr>
            <a:r>
              <a:rPr lang="ja-JP" altLang="en-US" sz="3200" dirty="0"/>
              <a:t>“</a:t>
            </a:r>
            <a:r>
              <a:rPr lang="en-US" altLang="ja-JP" sz="3200" dirty="0"/>
              <a:t>Optimal ignorance</a:t>
            </a:r>
            <a:r>
              <a:rPr lang="ja-JP" altLang="en-US" sz="3200" dirty="0" smtClean="0"/>
              <a:t>”</a:t>
            </a:r>
            <a:r>
              <a:rPr lang="en-US" altLang="ja-JP" sz="3200" dirty="0" smtClean="0"/>
              <a:t> </a:t>
            </a:r>
          </a:p>
          <a:p>
            <a:pPr lvl="1" fontAlgn="auto">
              <a:spcAft>
                <a:spcPts val="1200"/>
              </a:spcAft>
              <a:buFont typeface="Arial"/>
              <a:buChar char="–"/>
              <a:defRPr/>
            </a:pPr>
            <a:r>
              <a:rPr lang="ja-JP" altLang="en-US" sz="3200" dirty="0" smtClean="0"/>
              <a:t>“</a:t>
            </a:r>
            <a:r>
              <a:rPr lang="en-US" altLang="ja-JP" sz="3200" dirty="0" smtClean="0"/>
              <a:t>Appropriate </a:t>
            </a:r>
            <a:r>
              <a:rPr lang="en-US" altLang="ja-JP" sz="3200" dirty="0"/>
              <a:t>imprecision”</a:t>
            </a:r>
            <a:endParaRPr lang="en-US" altLang="ja-JP" sz="3200" dirty="0" smtClean="0"/>
          </a:p>
          <a:p>
            <a:pPr fontAlgn="auto">
              <a:spcAft>
                <a:spcPts val="1200"/>
              </a:spcAft>
              <a:buFont typeface="Arial"/>
              <a:buChar char="•"/>
              <a:defRPr/>
            </a:pPr>
            <a:r>
              <a:rPr lang="en-US" dirty="0" smtClean="0"/>
              <a:t>Iterative</a:t>
            </a:r>
            <a:r>
              <a:rPr lang="en-US" dirty="0"/>
              <a:t>: revise, refine, </a:t>
            </a:r>
            <a:r>
              <a:rPr lang="ja-JP" altLang="en-US" dirty="0"/>
              <a:t>“</a:t>
            </a:r>
            <a:r>
              <a:rPr lang="en-US" altLang="ja-JP" dirty="0"/>
              <a:t>good enough</a:t>
            </a:r>
            <a:r>
              <a:rPr lang="ja-JP" altLang="en-US" dirty="0"/>
              <a:t>”</a:t>
            </a:r>
            <a:r>
              <a:rPr lang="en-US" altLang="ja-JP" dirty="0"/>
              <a:t> </a:t>
            </a:r>
            <a:r>
              <a:rPr lang="en-US" altLang="ja-JP" dirty="0" smtClean="0"/>
              <a:t>analysis</a:t>
            </a:r>
          </a:p>
          <a:p>
            <a:pPr fontAlgn="auto">
              <a:lnSpc>
                <a:spcPct val="90000"/>
              </a:lnSpc>
              <a:spcAft>
                <a:spcPts val="1200"/>
              </a:spcAft>
              <a:buFont typeface="Arial"/>
              <a:buChar char="•"/>
              <a:defRPr/>
            </a:pPr>
            <a:r>
              <a:rPr lang="en-US" dirty="0" smtClean="0"/>
              <a:t>Requires </a:t>
            </a:r>
            <a:r>
              <a:rPr lang="en-US" dirty="0"/>
              <a:t>selection of critical market systems</a:t>
            </a:r>
            <a:endParaRPr lang="en-US" dirty="0" smtClean="0"/>
          </a:p>
          <a:p>
            <a:pPr fontAlgn="auto">
              <a:lnSpc>
                <a:spcPct val="90000"/>
              </a:lnSpc>
              <a:spcAft>
                <a:spcPts val="1200"/>
              </a:spcAft>
              <a:buFont typeface="Arial"/>
              <a:buChar char="•"/>
              <a:defRPr/>
            </a:pPr>
            <a:r>
              <a:rPr lang="en-US" dirty="0" smtClean="0"/>
              <a:t>Based </a:t>
            </a:r>
            <a:r>
              <a:rPr lang="en-US" dirty="0"/>
              <a:t>on creation, use of market </a:t>
            </a:r>
            <a:r>
              <a:rPr lang="en-US" dirty="0" smtClean="0"/>
              <a:t>maps: </a:t>
            </a:r>
            <a:r>
              <a:rPr lang="en-US" dirty="0"/>
              <a:t>visual and </a:t>
            </a:r>
            <a:r>
              <a:rPr lang="en-US" dirty="0" smtClean="0"/>
              <a:t>intuitive</a:t>
            </a:r>
          </a:p>
          <a:p>
            <a:pPr fontAlgn="auto">
              <a:lnSpc>
                <a:spcPct val="90000"/>
              </a:lnSpc>
              <a:spcAft>
                <a:spcPts val="1200"/>
              </a:spcAft>
              <a:buFont typeface="Arial"/>
              <a:buChar char="•"/>
              <a:defRPr/>
            </a:pPr>
            <a:r>
              <a:rPr lang="en-US" dirty="0" smtClean="0"/>
              <a:t>Relies on good needs and context analysis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b="1" smtClean="0">
                <a:solidFill>
                  <a:srgbClr val="009900"/>
                </a:solidFill>
                <a:latin typeface="Arial" pitchFamily="34" charset="0"/>
                <a:ea typeface="ＭＳ Ｐゴシック"/>
                <a:cs typeface="ＭＳ Ｐゴシック"/>
              </a:rPr>
              <a:t>The 3 strands of EMMA</a:t>
            </a:r>
          </a:p>
        </p:txBody>
      </p:sp>
      <p:sp>
        <p:nvSpPr>
          <p:cNvPr id="3" name="Content Placeholder 2"/>
          <p:cNvSpPr>
            <a:spLocks noGrp="1"/>
          </p:cNvSpPr>
          <p:nvPr>
            <p:ph idx="1"/>
          </p:nvPr>
        </p:nvSpPr>
        <p:spPr>
          <a:xfrm>
            <a:off x="179512" y="1268760"/>
            <a:ext cx="6552728" cy="4968552"/>
          </a:xfrm>
        </p:spPr>
        <p:txBody>
          <a:bodyPr rtlCol="0">
            <a:normAutofit lnSpcReduction="10000"/>
          </a:bodyPr>
          <a:lstStyle/>
          <a:p>
            <a:pPr fontAlgn="auto">
              <a:spcAft>
                <a:spcPts val="1800"/>
              </a:spcAft>
              <a:defRPr/>
            </a:pPr>
            <a:r>
              <a:rPr lang="en-US" b="1" dirty="0" smtClean="0">
                <a:cs typeface="Arial" pitchFamily="34" charset="0"/>
              </a:rPr>
              <a:t>Gap</a:t>
            </a:r>
            <a:r>
              <a:rPr lang="en-US" dirty="0" smtClean="0">
                <a:cs typeface="Arial" pitchFamily="34" charset="0"/>
              </a:rPr>
              <a:t>:</a:t>
            </a:r>
            <a:br>
              <a:rPr lang="en-US" dirty="0" smtClean="0">
                <a:cs typeface="Arial" pitchFamily="34" charset="0"/>
              </a:rPr>
            </a:br>
            <a:r>
              <a:rPr lang="en-US" dirty="0" smtClean="0">
                <a:cs typeface="Arial" pitchFamily="34" charset="0"/>
              </a:rPr>
              <a:t>People, priority needs and preferences of most affected</a:t>
            </a:r>
          </a:p>
          <a:p>
            <a:pPr fontAlgn="auto">
              <a:spcAft>
                <a:spcPts val="1800"/>
              </a:spcAft>
              <a:defRPr/>
            </a:pPr>
            <a:r>
              <a:rPr lang="en-US" b="1" dirty="0" smtClean="0">
                <a:cs typeface="Arial" pitchFamily="34" charset="0"/>
              </a:rPr>
              <a:t>Market</a:t>
            </a:r>
            <a:r>
              <a:rPr lang="en-US" dirty="0" smtClean="0">
                <a:cs typeface="Arial" pitchFamily="34" charset="0"/>
              </a:rPr>
              <a:t>:</a:t>
            </a:r>
            <a:br>
              <a:rPr lang="en-US" dirty="0" smtClean="0">
                <a:cs typeface="Arial" pitchFamily="34" charset="0"/>
              </a:rPr>
            </a:br>
            <a:r>
              <a:rPr lang="en-US" dirty="0" smtClean="0">
                <a:cs typeface="Arial" pitchFamily="34" charset="0"/>
              </a:rPr>
              <a:t>Market system, constraints and capabilities</a:t>
            </a:r>
          </a:p>
          <a:p>
            <a:pPr fontAlgn="auto">
              <a:spcAft>
                <a:spcPts val="0"/>
              </a:spcAft>
              <a:defRPr/>
            </a:pPr>
            <a:r>
              <a:rPr lang="en-US" b="1" dirty="0" smtClean="0">
                <a:cs typeface="Arial" pitchFamily="34" charset="0"/>
              </a:rPr>
              <a:t>Response</a:t>
            </a:r>
            <a:r>
              <a:rPr lang="en-US" dirty="0" smtClean="0">
                <a:cs typeface="Arial" pitchFamily="34" charset="0"/>
              </a:rPr>
              <a:t>:</a:t>
            </a:r>
            <a:br>
              <a:rPr lang="en-US" dirty="0" smtClean="0">
                <a:cs typeface="Arial" pitchFamily="34" charset="0"/>
              </a:rPr>
            </a:br>
            <a:r>
              <a:rPr lang="en-US" dirty="0" smtClean="0">
                <a:cs typeface="Arial" pitchFamily="34" charset="0"/>
              </a:rPr>
              <a:t>Emergency response, different options and opportunities</a:t>
            </a:r>
          </a:p>
        </p:txBody>
      </p:sp>
      <p:grpSp>
        <p:nvGrpSpPr>
          <p:cNvPr id="70660" name="Group 4"/>
          <p:cNvGrpSpPr>
            <a:grpSpLocks/>
          </p:cNvGrpSpPr>
          <p:nvPr/>
        </p:nvGrpSpPr>
        <p:grpSpPr bwMode="auto">
          <a:xfrm>
            <a:off x="6156325" y="1268413"/>
            <a:ext cx="2808288" cy="4752975"/>
            <a:chOff x="2039" y="2064"/>
            <a:chExt cx="3338" cy="5813"/>
          </a:xfrm>
        </p:grpSpPr>
        <p:sp>
          <p:nvSpPr>
            <p:cNvPr id="70661" name="Freeform 5"/>
            <p:cNvSpPr>
              <a:spLocks/>
            </p:cNvSpPr>
            <p:nvPr/>
          </p:nvSpPr>
          <p:spPr bwMode="auto">
            <a:xfrm>
              <a:off x="2039" y="6489"/>
              <a:ext cx="3265" cy="1388"/>
            </a:xfrm>
            <a:custGeom>
              <a:avLst/>
              <a:gdLst>
                <a:gd name="T0" fmla="*/ 2147483647 w 2350"/>
                <a:gd name="T1" fmla="*/ 71 h 1388"/>
                <a:gd name="T2" fmla="*/ 2147483647 w 2350"/>
                <a:gd name="T3" fmla="*/ 1194 h 1388"/>
                <a:gd name="T4" fmla="*/ 2147483647 w 2350"/>
                <a:gd name="T5" fmla="*/ 1221 h 1388"/>
                <a:gd name="T6" fmla="*/ 2147483647 w 2350"/>
                <a:gd name="T7" fmla="*/ 192 h 1388"/>
                <a:gd name="T8" fmla="*/ 2147483647 w 2350"/>
                <a:gd name="T9" fmla="*/ 71 h 1388"/>
                <a:gd name="T10" fmla="*/ 0 60000 65536"/>
                <a:gd name="T11" fmla="*/ 0 60000 65536"/>
                <a:gd name="T12" fmla="*/ 0 60000 65536"/>
                <a:gd name="T13" fmla="*/ 0 60000 65536"/>
                <a:gd name="T14" fmla="*/ 0 60000 65536"/>
                <a:gd name="T15" fmla="*/ 0 w 2350"/>
                <a:gd name="T16" fmla="*/ 0 h 1388"/>
                <a:gd name="T17" fmla="*/ 2350 w 2350"/>
                <a:gd name="T18" fmla="*/ 1388 h 1388"/>
              </a:gdLst>
              <a:ahLst/>
              <a:cxnLst>
                <a:cxn ang="T10">
                  <a:pos x="T0" y="T1"/>
                </a:cxn>
                <a:cxn ang="T11">
                  <a:pos x="T2" y="T3"/>
                </a:cxn>
                <a:cxn ang="T12">
                  <a:pos x="T4" y="T5"/>
                </a:cxn>
                <a:cxn ang="T13">
                  <a:pos x="T6" y="T7"/>
                </a:cxn>
                <a:cxn ang="T14">
                  <a:pos x="T8" y="T9"/>
                </a:cxn>
              </a:cxnLst>
              <a:rect l="T15" t="T16" r="T17" b="T18"/>
              <a:pathLst>
                <a:path w="2350" h="1388">
                  <a:moveTo>
                    <a:pt x="392" y="71"/>
                  </a:moveTo>
                  <a:cubicBezTo>
                    <a:pt x="196" y="536"/>
                    <a:pt x="0" y="1002"/>
                    <a:pt x="277" y="1194"/>
                  </a:cubicBezTo>
                  <a:cubicBezTo>
                    <a:pt x="554" y="1385"/>
                    <a:pt x="1756" y="1388"/>
                    <a:pt x="2053" y="1221"/>
                  </a:cubicBezTo>
                  <a:cubicBezTo>
                    <a:pt x="2350" y="1054"/>
                    <a:pt x="2161" y="450"/>
                    <a:pt x="2062" y="192"/>
                  </a:cubicBezTo>
                  <a:cubicBezTo>
                    <a:pt x="1785" y="0"/>
                    <a:pt x="740" y="96"/>
                    <a:pt x="392" y="71"/>
                  </a:cubicBezTo>
                  <a:close/>
                </a:path>
              </a:pathLst>
            </a:custGeom>
            <a:solidFill>
              <a:srgbClr val="FFCC99"/>
            </a:solidFill>
            <a:ln w="19050">
              <a:solidFill>
                <a:srgbClr val="333333"/>
              </a:solidFill>
              <a:round/>
              <a:headEnd/>
              <a:tailEnd/>
            </a:ln>
          </p:spPr>
          <p:txBody>
            <a:bodyPr/>
            <a:lstStyle/>
            <a:p>
              <a:endParaRPr lang="en-GB"/>
            </a:p>
          </p:txBody>
        </p:sp>
        <p:sp>
          <p:nvSpPr>
            <p:cNvPr id="70662" name="Oval 6"/>
            <p:cNvSpPr>
              <a:spLocks noChangeArrowheads="1"/>
            </p:cNvSpPr>
            <p:nvPr/>
          </p:nvSpPr>
          <p:spPr bwMode="auto">
            <a:xfrm rot="296049">
              <a:off x="2589" y="6501"/>
              <a:ext cx="2315" cy="277"/>
            </a:xfrm>
            <a:prstGeom prst="ellipse">
              <a:avLst/>
            </a:prstGeom>
            <a:solidFill>
              <a:srgbClr val="C0C0C0"/>
            </a:solidFill>
            <a:ln w="57150">
              <a:solidFill>
                <a:srgbClr val="333333"/>
              </a:solidFill>
              <a:round/>
              <a:headEnd/>
              <a:tailEnd/>
            </a:ln>
          </p:spPr>
          <p:txBody>
            <a:bodyPr/>
            <a:lstStyle/>
            <a:p>
              <a:pPr eaLnBrk="0" hangingPunct="0"/>
              <a:endParaRPr lang="en-GB">
                <a:latin typeface="Calibri" pitchFamily="34" charset="0"/>
              </a:endParaRPr>
            </a:p>
          </p:txBody>
        </p:sp>
        <p:sp>
          <p:nvSpPr>
            <p:cNvPr id="70663" name="Freeform 7"/>
            <p:cNvSpPr>
              <a:spLocks/>
            </p:cNvSpPr>
            <p:nvPr/>
          </p:nvSpPr>
          <p:spPr bwMode="auto">
            <a:xfrm>
              <a:off x="2766" y="5940"/>
              <a:ext cx="622" cy="663"/>
            </a:xfrm>
            <a:custGeom>
              <a:avLst/>
              <a:gdLst>
                <a:gd name="T0" fmla="*/ 622 w 622"/>
                <a:gd name="T1" fmla="*/ 0 h 663"/>
                <a:gd name="T2" fmla="*/ 0 w 622"/>
                <a:gd name="T3" fmla="*/ 663 h 663"/>
                <a:gd name="T4" fmla="*/ 0 60000 65536"/>
                <a:gd name="T5" fmla="*/ 0 60000 65536"/>
                <a:gd name="T6" fmla="*/ 0 w 622"/>
                <a:gd name="T7" fmla="*/ 0 h 663"/>
                <a:gd name="T8" fmla="*/ 622 w 622"/>
                <a:gd name="T9" fmla="*/ 663 h 663"/>
              </a:gdLst>
              <a:ahLst/>
              <a:cxnLst>
                <a:cxn ang="T4">
                  <a:pos x="T0" y="T1"/>
                </a:cxn>
                <a:cxn ang="T5">
                  <a:pos x="T2" y="T3"/>
                </a:cxn>
              </a:cxnLst>
              <a:rect l="T6" t="T7" r="T8" b="T9"/>
              <a:pathLst>
                <a:path w="622" h="663">
                  <a:moveTo>
                    <a:pt x="622" y="0"/>
                  </a:moveTo>
                  <a:cubicBezTo>
                    <a:pt x="543" y="100"/>
                    <a:pt x="44" y="554"/>
                    <a:pt x="0" y="663"/>
                  </a:cubicBezTo>
                </a:path>
              </a:pathLst>
            </a:custGeom>
            <a:noFill/>
            <a:ln w="152400">
              <a:solidFill>
                <a:srgbClr val="333333"/>
              </a:solidFill>
              <a:round/>
              <a:headEnd/>
              <a:tailEnd/>
            </a:ln>
          </p:spPr>
          <p:txBody>
            <a:bodyPr/>
            <a:lstStyle/>
            <a:p>
              <a:endParaRPr lang="en-GB"/>
            </a:p>
          </p:txBody>
        </p:sp>
        <p:sp>
          <p:nvSpPr>
            <p:cNvPr id="70664" name="Freeform 8"/>
            <p:cNvSpPr>
              <a:spLocks/>
            </p:cNvSpPr>
            <p:nvPr/>
          </p:nvSpPr>
          <p:spPr bwMode="auto">
            <a:xfrm rot="-1378931">
              <a:off x="2983" y="2064"/>
              <a:ext cx="1576" cy="1745"/>
            </a:xfrm>
            <a:custGeom>
              <a:avLst/>
              <a:gdLst>
                <a:gd name="T0" fmla="*/ 2147483647 w 963"/>
                <a:gd name="T1" fmla="*/ 2147483647 h 822"/>
                <a:gd name="T2" fmla="*/ 2147483647 w 963"/>
                <a:gd name="T3" fmla="*/ 2147483647 h 822"/>
                <a:gd name="T4" fmla="*/ 2147483647 w 963"/>
                <a:gd name="T5" fmla="*/ 2147483647 h 822"/>
                <a:gd name="T6" fmla="*/ 2147483647 w 963"/>
                <a:gd name="T7" fmla="*/ 0 h 822"/>
                <a:gd name="T8" fmla="*/ 2147483647 w 963"/>
                <a:gd name="T9" fmla="*/ 2147483647 h 822"/>
                <a:gd name="T10" fmla="*/ 2147483647 w 963"/>
                <a:gd name="T11" fmla="*/ 2147483647 h 822"/>
                <a:gd name="T12" fmla="*/ 2147483647 w 963"/>
                <a:gd name="T13" fmla="*/ 2147483647 h 822"/>
                <a:gd name="T14" fmla="*/ 2147483647 w 963"/>
                <a:gd name="T15" fmla="*/ 2147483647 h 822"/>
                <a:gd name="T16" fmla="*/ 0 60000 65536"/>
                <a:gd name="T17" fmla="*/ 0 60000 65536"/>
                <a:gd name="T18" fmla="*/ 0 60000 65536"/>
                <a:gd name="T19" fmla="*/ 0 60000 65536"/>
                <a:gd name="T20" fmla="*/ 0 60000 65536"/>
                <a:gd name="T21" fmla="*/ 0 60000 65536"/>
                <a:gd name="T22" fmla="*/ 0 60000 65536"/>
                <a:gd name="T23" fmla="*/ 0 60000 65536"/>
                <a:gd name="T24" fmla="*/ 0 w 963"/>
                <a:gd name="T25" fmla="*/ 0 h 822"/>
                <a:gd name="T26" fmla="*/ 963 w 963"/>
                <a:gd name="T27" fmla="*/ 822 h 8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3" h="822">
                  <a:moveTo>
                    <a:pt x="5" y="671"/>
                  </a:moveTo>
                  <a:cubicBezTo>
                    <a:pt x="67" y="635"/>
                    <a:pt x="54" y="640"/>
                    <a:pt x="127" y="580"/>
                  </a:cubicBezTo>
                  <a:cubicBezTo>
                    <a:pt x="202" y="520"/>
                    <a:pt x="332" y="410"/>
                    <a:pt x="448" y="313"/>
                  </a:cubicBezTo>
                  <a:cubicBezTo>
                    <a:pt x="559" y="226"/>
                    <a:pt x="799" y="6"/>
                    <a:pt x="826" y="0"/>
                  </a:cubicBezTo>
                  <a:cubicBezTo>
                    <a:pt x="859" y="96"/>
                    <a:pt x="963" y="49"/>
                    <a:pt x="961" y="75"/>
                  </a:cubicBezTo>
                  <a:cubicBezTo>
                    <a:pt x="902" y="118"/>
                    <a:pt x="673" y="318"/>
                    <a:pt x="528" y="436"/>
                  </a:cubicBezTo>
                  <a:cubicBezTo>
                    <a:pt x="383" y="554"/>
                    <a:pt x="176" y="744"/>
                    <a:pt x="89" y="783"/>
                  </a:cubicBezTo>
                  <a:cubicBezTo>
                    <a:pt x="2" y="822"/>
                    <a:pt x="0" y="733"/>
                    <a:pt x="5" y="671"/>
                  </a:cubicBezTo>
                  <a:close/>
                </a:path>
              </a:pathLst>
            </a:custGeom>
            <a:solidFill>
              <a:srgbClr val="FFFFFF"/>
            </a:solidFill>
            <a:ln w="9525">
              <a:solidFill>
                <a:srgbClr val="333333"/>
              </a:solidFill>
              <a:round/>
              <a:headEnd/>
              <a:tailEnd/>
            </a:ln>
          </p:spPr>
          <p:txBody>
            <a:bodyPr/>
            <a:lstStyle/>
            <a:p>
              <a:endParaRPr lang="en-GB"/>
            </a:p>
          </p:txBody>
        </p:sp>
        <p:sp>
          <p:nvSpPr>
            <p:cNvPr id="70665" name="Freeform 9"/>
            <p:cNvSpPr>
              <a:spLocks/>
            </p:cNvSpPr>
            <p:nvPr/>
          </p:nvSpPr>
          <p:spPr bwMode="auto">
            <a:xfrm rot="-5601387">
              <a:off x="2647" y="2700"/>
              <a:ext cx="1279" cy="2008"/>
            </a:xfrm>
            <a:custGeom>
              <a:avLst/>
              <a:gdLst>
                <a:gd name="T0" fmla="*/ 0 w 1018"/>
                <a:gd name="T1" fmla="*/ 2 h 2652"/>
                <a:gd name="T2" fmla="*/ 162178930 w 1018"/>
                <a:gd name="T3" fmla="*/ 2 h 2652"/>
                <a:gd name="T4" fmla="*/ 529790077 w 1018"/>
                <a:gd name="T5" fmla="*/ 2 h 2652"/>
                <a:gd name="T6" fmla="*/ 1690165499 w 1018"/>
                <a:gd name="T7" fmla="*/ 2 h 2652"/>
                <a:gd name="T8" fmla="*/ 2147483647 w 1018"/>
                <a:gd name="T9" fmla="*/ 2 h 2652"/>
                <a:gd name="T10" fmla="*/ 998439366 w 1018"/>
                <a:gd name="T11" fmla="*/ 2 h 2652"/>
                <a:gd name="T12" fmla="*/ 452985688 w 1018"/>
                <a:gd name="T13" fmla="*/ 2 h 2652"/>
                <a:gd name="T14" fmla="*/ 0 w 1018"/>
                <a:gd name="T15" fmla="*/ 2 h 2652"/>
                <a:gd name="T16" fmla="*/ 0 60000 65536"/>
                <a:gd name="T17" fmla="*/ 0 60000 65536"/>
                <a:gd name="T18" fmla="*/ 0 60000 65536"/>
                <a:gd name="T19" fmla="*/ 0 60000 65536"/>
                <a:gd name="T20" fmla="*/ 0 60000 65536"/>
                <a:gd name="T21" fmla="*/ 0 60000 65536"/>
                <a:gd name="T22" fmla="*/ 0 60000 65536"/>
                <a:gd name="T23" fmla="*/ 0 60000 65536"/>
                <a:gd name="T24" fmla="*/ 0 w 1018"/>
                <a:gd name="T25" fmla="*/ 0 h 2652"/>
                <a:gd name="T26" fmla="*/ 1018 w 1018"/>
                <a:gd name="T27" fmla="*/ 2652 h 26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8" h="2652">
                  <a:moveTo>
                    <a:pt x="0" y="2462"/>
                  </a:moveTo>
                  <a:cubicBezTo>
                    <a:pt x="46" y="2360"/>
                    <a:pt x="33" y="2378"/>
                    <a:pt x="73" y="2237"/>
                  </a:cubicBezTo>
                  <a:cubicBezTo>
                    <a:pt x="112" y="2096"/>
                    <a:pt x="125" y="1990"/>
                    <a:pt x="240" y="1619"/>
                  </a:cubicBezTo>
                  <a:cubicBezTo>
                    <a:pt x="304" y="1410"/>
                    <a:pt x="739" y="40"/>
                    <a:pt x="766" y="12"/>
                  </a:cubicBezTo>
                  <a:cubicBezTo>
                    <a:pt x="782" y="175"/>
                    <a:pt x="984" y="0"/>
                    <a:pt x="1018" y="10"/>
                  </a:cubicBezTo>
                  <a:cubicBezTo>
                    <a:pt x="982" y="116"/>
                    <a:pt x="587" y="1285"/>
                    <a:pt x="452" y="1704"/>
                  </a:cubicBezTo>
                  <a:cubicBezTo>
                    <a:pt x="317" y="2123"/>
                    <a:pt x="280" y="2399"/>
                    <a:pt x="205" y="2527"/>
                  </a:cubicBezTo>
                  <a:cubicBezTo>
                    <a:pt x="131" y="2652"/>
                    <a:pt x="47" y="2542"/>
                    <a:pt x="0" y="2462"/>
                  </a:cubicBezTo>
                  <a:close/>
                </a:path>
              </a:pathLst>
            </a:custGeom>
            <a:solidFill>
              <a:srgbClr val="C0C0C0"/>
            </a:solidFill>
            <a:ln w="9525">
              <a:solidFill>
                <a:srgbClr val="333333"/>
              </a:solidFill>
              <a:round/>
              <a:headEnd/>
              <a:tailEnd/>
            </a:ln>
          </p:spPr>
          <p:txBody>
            <a:bodyPr/>
            <a:lstStyle/>
            <a:p>
              <a:endParaRPr lang="en-GB"/>
            </a:p>
          </p:txBody>
        </p:sp>
        <p:sp>
          <p:nvSpPr>
            <p:cNvPr id="70666" name="Freeform 10"/>
            <p:cNvSpPr>
              <a:spLocks/>
            </p:cNvSpPr>
            <p:nvPr/>
          </p:nvSpPr>
          <p:spPr bwMode="auto">
            <a:xfrm>
              <a:off x="3590" y="4874"/>
              <a:ext cx="452" cy="1249"/>
            </a:xfrm>
            <a:custGeom>
              <a:avLst/>
              <a:gdLst>
                <a:gd name="T0" fmla="*/ 169 w 452"/>
                <a:gd name="T1" fmla="*/ 0 h 1249"/>
                <a:gd name="T2" fmla="*/ 433 w 452"/>
                <a:gd name="T3" fmla="*/ 542 h 1249"/>
                <a:gd name="T4" fmla="*/ 348 w 452"/>
                <a:gd name="T5" fmla="*/ 1030 h 1249"/>
                <a:gd name="T6" fmla="*/ 266 w 452"/>
                <a:gd name="T7" fmla="*/ 1199 h 1249"/>
                <a:gd name="T8" fmla="*/ 65 w 452"/>
                <a:gd name="T9" fmla="*/ 1206 h 1249"/>
                <a:gd name="T10" fmla="*/ 67 w 452"/>
                <a:gd name="T11" fmla="*/ 940 h 1249"/>
                <a:gd name="T12" fmla="*/ 269 w 452"/>
                <a:gd name="T13" fmla="*/ 651 h 1249"/>
                <a:gd name="T14" fmla="*/ 3 w 452"/>
                <a:gd name="T15" fmla="*/ 76 h 1249"/>
                <a:gd name="T16" fmla="*/ 0 60000 65536"/>
                <a:gd name="T17" fmla="*/ 0 60000 65536"/>
                <a:gd name="T18" fmla="*/ 0 60000 65536"/>
                <a:gd name="T19" fmla="*/ 0 60000 65536"/>
                <a:gd name="T20" fmla="*/ 0 60000 65536"/>
                <a:gd name="T21" fmla="*/ 0 60000 65536"/>
                <a:gd name="T22" fmla="*/ 0 60000 65536"/>
                <a:gd name="T23" fmla="*/ 0 60000 65536"/>
                <a:gd name="T24" fmla="*/ 0 w 452"/>
                <a:gd name="T25" fmla="*/ 0 h 1249"/>
                <a:gd name="T26" fmla="*/ 452 w 452"/>
                <a:gd name="T27" fmla="*/ 1249 h 1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2" h="1249">
                  <a:moveTo>
                    <a:pt x="169" y="0"/>
                  </a:moveTo>
                  <a:cubicBezTo>
                    <a:pt x="339" y="72"/>
                    <a:pt x="424" y="433"/>
                    <a:pt x="433" y="542"/>
                  </a:cubicBezTo>
                  <a:cubicBezTo>
                    <a:pt x="452" y="745"/>
                    <a:pt x="388" y="930"/>
                    <a:pt x="348" y="1030"/>
                  </a:cubicBezTo>
                  <a:cubicBezTo>
                    <a:pt x="314" y="1121"/>
                    <a:pt x="314" y="1169"/>
                    <a:pt x="266" y="1199"/>
                  </a:cubicBezTo>
                  <a:cubicBezTo>
                    <a:pt x="220" y="1227"/>
                    <a:pt x="98" y="1249"/>
                    <a:pt x="65" y="1206"/>
                  </a:cubicBezTo>
                  <a:cubicBezTo>
                    <a:pt x="32" y="1163"/>
                    <a:pt x="0" y="1006"/>
                    <a:pt x="67" y="940"/>
                  </a:cubicBezTo>
                  <a:cubicBezTo>
                    <a:pt x="119" y="889"/>
                    <a:pt x="270" y="854"/>
                    <a:pt x="269" y="651"/>
                  </a:cubicBezTo>
                  <a:cubicBezTo>
                    <a:pt x="268" y="411"/>
                    <a:pt x="26" y="152"/>
                    <a:pt x="3" y="76"/>
                  </a:cubicBezTo>
                </a:path>
              </a:pathLst>
            </a:custGeom>
            <a:solidFill>
              <a:srgbClr val="FFCC99"/>
            </a:solidFill>
            <a:ln w="9525">
              <a:solidFill>
                <a:srgbClr val="333333"/>
              </a:solidFill>
              <a:round/>
              <a:headEnd/>
              <a:tailEnd/>
            </a:ln>
          </p:spPr>
          <p:txBody>
            <a:bodyPr/>
            <a:lstStyle/>
            <a:p>
              <a:endParaRPr lang="en-GB"/>
            </a:p>
          </p:txBody>
        </p:sp>
        <p:sp>
          <p:nvSpPr>
            <p:cNvPr id="70667" name="Freeform 11"/>
            <p:cNvSpPr>
              <a:spLocks/>
            </p:cNvSpPr>
            <p:nvPr/>
          </p:nvSpPr>
          <p:spPr bwMode="auto">
            <a:xfrm>
              <a:off x="3124" y="4865"/>
              <a:ext cx="925" cy="1393"/>
            </a:xfrm>
            <a:custGeom>
              <a:avLst/>
              <a:gdLst>
                <a:gd name="T0" fmla="*/ 665 w 925"/>
                <a:gd name="T1" fmla="*/ 1349 h 1393"/>
                <a:gd name="T2" fmla="*/ 892 w 925"/>
                <a:gd name="T3" fmla="*/ 1182 h 1393"/>
                <a:gd name="T4" fmla="*/ 860 w 925"/>
                <a:gd name="T5" fmla="*/ 1063 h 1393"/>
                <a:gd name="T6" fmla="*/ 647 w 925"/>
                <a:gd name="T7" fmla="*/ 1158 h 1393"/>
                <a:gd name="T8" fmla="*/ 344 w 925"/>
                <a:gd name="T9" fmla="*/ 1003 h 1393"/>
                <a:gd name="T10" fmla="*/ 233 w 925"/>
                <a:gd name="T11" fmla="*/ 657 h 1393"/>
                <a:gd name="T12" fmla="*/ 301 w 925"/>
                <a:gd name="T13" fmla="*/ 231 h 1393"/>
                <a:gd name="T14" fmla="*/ 458 w 925"/>
                <a:gd name="T15" fmla="*/ 39 h 1393"/>
                <a:gd name="T16" fmla="*/ 225 w 925"/>
                <a:gd name="T17" fmla="*/ 0 h 1393"/>
                <a:gd name="T18" fmla="*/ 141 w 925"/>
                <a:gd name="T19" fmla="*/ 122 h 1393"/>
                <a:gd name="T20" fmla="*/ 64 w 925"/>
                <a:gd name="T21" fmla="*/ 835 h 1393"/>
                <a:gd name="T22" fmla="*/ 283 w 925"/>
                <a:gd name="T23" fmla="*/ 1263 h 1393"/>
                <a:gd name="T24" fmla="*/ 665 w 925"/>
                <a:gd name="T25" fmla="*/ 1349 h 13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5"/>
                <a:gd name="T40" fmla="*/ 0 h 1393"/>
                <a:gd name="T41" fmla="*/ 925 w 925"/>
                <a:gd name="T42" fmla="*/ 1393 h 13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5" h="1393">
                  <a:moveTo>
                    <a:pt x="665" y="1349"/>
                  </a:moveTo>
                  <a:cubicBezTo>
                    <a:pt x="711" y="1350"/>
                    <a:pt x="860" y="1230"/>
                    <a:pt x="892" y="1182"/>
                  </a:cubicBezTo>
                  <a:cubicBezTo>
                    <a:pt x="925" y="1135"/>
                    <a:pt x="901" y="1067"/>
                    <a:pt x="860" y="1063"/>
                  </a:cubicBezTo>
                  <a:cubicBezTo>
                    <a:pt x="827" y="1110"/>
                    <a:pt x="721" y="1149"/>
                    <a:pt x="647" y="1158"/>
                  </a:cubicBezTo>
                  <a:cubicBezTo>
                    <a:pt x="568" y="1162"/>
                    <a:pt x="448" y="1149"/>
                    <a:pt x="344" y="1003"/>
                  </a:cubicBezTo>
                  <a:cubicBezTo>
                    <a:pt x="240" y="857"/>
                    <a:pt x="247" y="804"/>
                    <a:pt x="233" y="657"/>
                  </a:cubicBezTo>
                  <a:cubicBezTo>
                    <a:pt x="225" y="444"/>
                    <a:pt x="244" y="358"/>
                    <a:pt x="301" y="231"/>
                  </a:cubicBezTo>
                  <a:cubicBezTo>
                    <a:pt x="355" y="129"/>
                    <a:pt x="386" y="95"/>
                    <a:pt x="458" y="39"/>
                  </a:cubicBezTo>
                  <a:cubicBezTo>
                    <a:pt x="322" y="19"/>
                    <a:pt x="253" y="11"/>
                    <a:pt x="225" y="0"/>
                  </a:cubicBezTo>
                  <a:cubicBezTo>
                    <a:pt x="157" y="95"/>
                    <a:pt x="187" y="40"/>
                    <a:pt x="141" y="122"/>
                  </a:cubicBezTo>
                  <a:cubicBezTo>
                    <a:pt x="75" y="239"/>
                    <a:pt x="0" y="568"/>
                    <a:pt x="64" y="835"/>
                  </a:cubicBezTo>
                  <a:cubicBezTo>
                    <a:pt x="130" y="1097"/>
                    <a:pt x="162" y="1164"/>
                    <a:pt x="283" y="1263"/>
                  </a:cubicBezTo>
                  <a:cubicBezTo>
                    <a:pt x="403" y="1361"/>
                    <a:pt x="553" y="1393"/>
                    <a:pt x="665" y="1349"/>
                  </a:cubicBezTo>
                  <a:close/>
                </a:path>
              </a:pathLst>
            </a:custGeom>
            <a:solidFill>
              <a:srgbClr val="FFCC99"/>
            </a:solidFill>
            <a:ln w="9525">
              <a:solidFill>
                <a:srgbClr val="333333"/>
              </a:solidFill>
              <a:round/>
              <a:headEnd/>
              <a:tailEnd/>
            </a:ln>
          </p:spPr>
          <p:txBody>
            <a:bodyPr/>
            <a:lstStyle/>
            <a:p>
              <a:endParaRPr lang="en-GB"/>
            </a:p>
          </p:txBody>
        </p:sp>
        <p:sp>
          <p:nvSpPr>
            <p:cNvPr id="70668" name="Freeform 12"/>
            <p:cNvSpPr>
              <a:spLocks/>
            </p:cNvSpPr>
            <p:nvPr/>
          </p:nvSpPr>
          <p:spPr bwMode="auto">
            <a:xfrm>
              <a:off x="3338" y="4913"/>
              <a:ext cx="742" cy="1157"/>
            </a:xfrm>
            <a:custGeom>
              <a:avLst/>
              <a:gdLst>
                <a:gd name="T0" fmla="*/ 182 w 742"/>
                <a:gd name="T1" fmla="*/ 0 h 1157"/>
                <a:gd name="T2" fmla="*/ 24 w 742"/>
                <a:gd name="T3" fmla="*/ 691 h 1157"/>
                <a:gd name="T4" fmla="*/ 181 w 742"/>
                <a:gd name="T5" fmla="*/ 1039 h 1157"/>
                <a:gd name="T6" fmla="*/ 348 w 742"/>
                <a:gd name="T7" fmla="*/ 1140 h 1157"/>
                <a:gd name="T8" fmla="*/ 376 w 742"/>
                <a:gd name="T9" fmla="*/ 1145 h 1157"/>
                <a:gd name="T10" fmla="*/ 536 w 742"/>
                <a:gd name="T11" fmla="*/ 1115 h 1157"/>
                <a:gd name="T12" fmla="*/ 670 w 742"/>
                <a:gd name="T13" fmla="*/ 977 h 1157"/>
                <a:gd name="T14" fmla="*/ 701 w 742"/>
                <a:gd name="T15" fmla="*/ 778 h 1157"/>
                <a:gd name="T16" fmla="*/ 424 w 742"/>
                <a:gd name="T17" fmla="*/ 963 h 1157"/>
                <a:gd name="T18" fmla="*/ 217 w 742"/>
                <a:gd name="T19" fmla="*/ 747 h 1157"/>
                <a:gd name="T20" fmla="*/ 216 w 742"/>
                <a:gd name="T21" fmla="*/ 324 h 1157"/>
                <a:gd name="T22" fmla="*/ 334 w 742"/>
                <a:gd name="T23" fmla="*/ 70 h 1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2"/>
                <a:gd name="T37" fmla="*/ 0 h 1157"/>
                <a:gd name="T38" fmla="*/ 742 w 742"/>
                <a:gd name="T39" fmla="*/ 1157 h 1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2" h="1157">
                  <a:moveTo>
                    <a:pt x="182" y="0"/>
                  </a:moveTo>
                  <a:cubicBezTo>
                    <a:pt x="0" y="172"/>
                    <a:pt x="2" y="593"/>
                    <a:pt x="24" y="691"/>
                  </a:cubicBezTo>
                  <a:cubicBezTo>
                    <a:pt x="63" y="882"/>
                    <a:pt x="101" y="977"/>
                    <a:pt x="181" y="1039"/>
                  </a:cubicBezTo>
                  <a:cubicBezTo>
                    <a:pt x="238" y="1114"/>
                    <a:pt x="316" y="1123"/>
                    <a:pt x="348" y="1140"/>
                  </a:cubicBezTo>
                  <a:cubicBezTo>
                    <a:pt x="381" y="1157"/>
                    <a:pt x="345" y="1149"/>
                    <a:pt x="376" y="1145"/>
                  </a:cubicBezTo>
                  <a:cubicBezTo>
                    <a:pt x="407" y="1142"/>
                    <a:pt x="487" y="1143"/>
                    <a:pt x="536" y="1115"/>
                  </a:cubicBezTo>
                  <a:cubicBezTo>
                    <a:pt x="585" y="1087"/>
                    <a:pt x="642" y="1033"/>
                    <a:pt x="670" y="977"/>
                  </a:cubicBezTo>
                  <a:cubicBezTo>
                    <a:pt x="697" y="921"/>
                    <a:pt x="742" y="780"/>
                    <a:pt x="701" y="778"/>
                  </a:cubicBezTo>
                  <a:cubicBezTo>
                    <a:pt x="662" y="833"/>
                    <a:pt x="549" y="974"/>
                    <a:pt x="424" y="963"/>
                  </a:cubicBezTo>
                  <a:cubicBezTo>
                    <a:pt x="338" y="956"/>
                    <a:pt x="283" y="950"/>
                    <a:pt x="217" y="747"/>
                  </a:cubicBezTo>
                  <a:cubicBezTo>
                    <a:pt x="151" y="544"/>
                    <a:pt x="181" y="448"/>
                    <a:pt x="216" y="324"/>
                  </a:cubicBezTo>
                  <a:cubicBezTo>
                    <a:pt x="235" y="212"/>
                    <a:pt x="290" y="135"/>
                    <a:pt x="334" y="70"/>
                  </a:cubicBezTo>
                </a:path>
              </a:pathLst>
            </a:custGeom>
            <a:solidFill>
              <a:srgbClr val="B2B2B2"/>
            </a:solidFill>
            <a:ln w="9525">
              <a:solidFill>
                <a:srgbClr val="333333"/>
              </a:solidFill>
              <a:round/>
              <a:headEnd/>
              <a:tailEnd/>
            </a:ln>
          </p:spPr>
          <p:txBody>
            <a:bodyPr/>
            <a:lstStyle/>
            <a:p>
              <a:endParaRPr lang="en-GB"/>
            </a:p>
          </p:txBody>
        </p:sp>
        <p:sp>
          <p:nvSpPr>
            <p:cNvPr id="70669" name="Freeform 13"/>
            <p:cNvSpPr>
              <a:spLocks/>
            </p:cNvSpPr>
            <p:nvPr/>
          </p:nvSpPr>
          <p:spPr bwMode="auto">
            <a:xfrm>
              <a:off x="3150" y="4801"/>
              <a:ext cx="1007" cy="1460"/>
            </a:xfrm>
            <a:custGeom>
              <a:avLst/>
              <a:gdLst>
                <a:gd name="T0" fmla="*/ 2 w 1257"/>
                <a:gd name="T1" fmla="*/ 4 h 1640"/>
                <a:gd name="T2" fmla="*/ 2 w 1257"/>
                <a:gd name="T3" fmla="*/ 4 h 1640"/>
                <a:gd name="T4" fmla="*/ 2 w 1257"/>
                <a:gd name="T5" fmla="*/ 4 h 1640"/>
                <a:gd name="T6" fmla="*/ 2 w 1257"/>
                <a:gd name="T7" fmla="*/ 4 h 1640"/>
                <a:gd name="T8" fmla="*/ 2 w 1257"/>
                <a:gd name="T9" fmla="*/ 4 h 1640"/>
                <a:gd name="T10" fmla="*/ 2 w 1257"/>
                <a:gd name="T11" fmla="*/ 4 h 1640"/>
                <a:gd name="T12" fmla="*/ 2 w 1257"/>
                <a:gd name="T13" fmla="*/ 0 h 1640"/>
                <a:gd name="T14" fmla="*/ 2 w 1257"/>
                <a:gd name="T15" fmla="*/ 4 h 1640"/>
                <a:gd name="T16" fmla="*/ 2 w 1257"/>
                <a:gd name="T17" fmla="*/ 4 h 1640"/>
                <a:gd name="T18" fmla="*/ 2 w 1257"/>
                <a:gd name="T19" fmla="*/ 4 h 1640"/>
                <a:gd name="T20" fmla="*/ 2 w 1257"/>
                <a:gd name="T21" fmla="*/ 4 h 1640"/>
                <a:gd name="T22" fmla="*/ 2 w 1257"/>
                <a:gd name="T23" fmla="*/ 4 h 1640"/>
                <a:gd name="T24" fmla="*/ 2 w 1257"/>
                <a:gd name="T25" fmla="*/ 4 h 16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7"/>
                <a:gd name="T40" fmla="*/ 0 h 1640"/>
                <a:gd name="T41" fmla="*/ 1257 w 1257"/>
                <a:gd name="T42" fmla="*/ 1640 h 16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7" h="1640">
                  <a:moveTo>
                    <a:pt x="548" y="1591"/>
                  </a:moveTo>
                  <a:cubicBezTo>
                    <a:pt x="795" y="1516"/>
                    <a:pt x="915" y="1413"/>
                    <a:pt x="986" y="1264"/>
                  </a:cubicBezTo>
                  <a:cubicBezTo>
                    <a:pt x="1062" y="1110"/>
                    <a:pt x="1058" y="871"/>
                    <a:pt x="1043" y="784"/>
                  </a:cubicBezTo>
                  <a:cubicBezTo>
                    <a:pt x="1028" y="697"/>
                    <a:pt x="1049" y="688"/>
                    <a:pt x="923" y="526"/>
                  </a:cubicBezTo>
                  <a:cubicBezTo>
                    <a:pt x="797" y="364"/>
                    <a:pt x="565" y="379"/>
                    <a:pt x="448" y="346"/>
                  </a:cubicBezTo>
                  <a:cubicBezTo>
                    <a:pt x="275" y="314"/>
                    <a:pt x="90" y="263"/>
                    <a:pt x="58" y="205"/>
                  </a:cubicBezTo>
                  <a:cubicBezTo>
                    <a:pt x="0" y="103"/>
                    <a:pt x="72" y="19"/>
                    <a:pt x="99" y="0"/>
                  </a:cubicBezTo>
                  <a:cubicBezTo>
                    <a:pt x="185" y="32"/>
                    <a:pt x="346" y="53"/>
                    <a:pt x="508" y="107"/>
                  </a:cubicBezTo>
                  <a:cubicBezTo>
                    <a:pt x="671" y="160"/>
                    <a:pt x="954" y="207"/>
                    <a:pt x="1076" y="321"/>
                  </a:cubicBezTo>
                  <a:cubicBezTo>
                    <a:pt x="1198" y="435"/>
                    <a:pt x="1225" y="633"/>
                    <a:pt x="1241" y="796"/>
                  </a:cubicBezTo>
                  <a:cubicBezTo>
                    <a:pt x="1257" y="959"/>
                    <a:pt x="1224" y="1167"/>
                    <a:pt x="1175" y="1295"/>
                  </a:cubicBezTo>
                  <a:cubicBezTo>
                    <a:pt x="1116" y="1452"/>
                    <a:pt x="1010" y="1510"/>
                    <a:pt x="947" y="1564"/>
                  </a:cubicBezTo>
                  <a:cubicBezTo>
                    <a:pt x="877" y="1619"/>
                    <a:pt x="633" y="1640"/>
                    <a:pt x="548" y="1591"/>
                  </a:cubicBezTo>
                  <a:close/>
                </a:path>
              </a:pathLst>
            </a:custGeom>
            <a:solidFill>
              <a:srgbClr val="FFFFFF"/>
            </a:solidFill>
            <a:ln w="9525">
              <a:solidFill>
                <a:srgbClr val="333333"/>
              </a:solidFill>
              <a:round/>
              <a:headEnd/>
              <a:tailEnd/>
            </a:ln>
          </p:spPr>
          <p:txBody>
            <a:bodyPr/>
            <a:lstStyle/>
            <a:p>
              <a:endParaRPr lang="en-GB"/>
            </a:p>
          </p:txBody>
        </p:sp>
        <p:sp>
          <p:nvSpPr>
            <p:cNvPr id="70670" name="Freeform 14"/>
            <p:cNvSpPr>
              <a:spLocks/>
            </p:cNvSpPr>
            <p:nvPr/>
          </p:nvSpPr>
          <p:spPr bwMode="auto">
            <a:xfrm>
              <a:off x="3441" y="2943"/>
              <a:ext cx="1936" cy="1361"/>
            </a:xfrm>
            <a:custGeom>
              <a:avLst/>
              <a:gdLst>
                <a:gd name="T0" fmla="*/ 125531430 w 1523"/>
                <a:gd name="T1" fmla="*/ 226723998 h 1121"/>
                <a:gd name="T2" fmla="*/ 923609570 w 1523"/>
                <a:gd name="T3" fmla="*/ 200873936 h 1121"/>
                <a:gd name="T4" fmla="*/ 2147483647 w 1523"/>
                <a:gd name="T5" fmla="*/ 124377970 h 1121"/>
                <a:gd name="T6" fmla="*/ 2147483647 w 1523"/>
                <a:gd name="T7" fmla="*/ 0 h 1121"/>
                <a:gd name="T8" fmla="*/ 2147483647 w 1523"/>
                <a:gd name="T9" fmla="*/ 36141744 h 1121"/>
                <a:gd name="T10" fmla="*/ 2147483647 w 1523"/>
                <a:gd name="T11" fmla="*/ 168281824 h 1121"/>
                <a:gd name="T12" fmla="*/ 553001029 w 1523"/>
                <a:gd name="T13" fmla="*/ 266793064 h 1121"/>
                <a:gd name="T14" fmla="*/ 125531430 w 1523"/>
                <a:gd name="T15" fmla="*/ 226723998 h 1121"/>
                <a:gd name="T16" fmla="*/ 0 60000 65536"/>
                <a:gd name="T17" fmla="*/ 0 60000 65536"/>
                <a:gd name="T18" fmla="*/ 0 60000 65536"/>
                <a:gd name="T19" fmla="*/ 0 60000 65536"/>
                <a:gd name="T20" fmla="*/ 0 60000 65536"/>
                <a:gd name="T21" fmla="*/ 0 60000 65536"/>
                <a:gd name="T22" fmla="*/ 0 60000 65536"/>
                <a:gd name="T23" fmla="*/ 0 60000 65536"/>
                <a:gd name="T24" fmla="*/ 0 w 1523"/>
                <a:gd name="T25" fmla="*/ 0 h 1121"/>
                <a:gd name="T26" fmla="*/ 1523 w 1523"/>
                <a:gd name="T27" fmla="*/ 1121 h 1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3" h="1121">
                  <a:moveTo>
                    <a:pt x="27" y="919"/>
                  </a:moveTo>
                  <a:cubicBezTo>
                    <a:pt x="111" y="879"/>
                    <a:pt x="94" y="883"/>
                    <a:pt x="198" y="814"/>
                  </a:cubicBezTo>
                  <a:cubicBezTo>
                    <a:pt x="303" y="745"/>
                    <a:pt x="451" y="640"/>
                    <a:pt x="649" y="504"/>
                  </a:cubicBezTo>
                  <a:cubicBezTo>
                    <a:pt x="805" y="404"/>
                    <a:pt x="1339" y="4"/>
                    <a:pt x="1389" y="0"/>
                  </a:cubicBezTo>
                  <a:cubicBezTo>
                    <a:pt x="1366" y="135"/>
                    <a:pt x="1523" y="112"/>
                    <a:pt x="1515" y="147"/>
                  </a:cubicBezTo>
                  <a:cubicBezTo>
                    <a:pt x="1434" y="196"/>
                    <a:pt x="967" y="527"/>
                    <a:pt x="734" y="683"/>
                  </a:cubicBezTo>
                  <a:cubicBezTo>
                    <a:pt x="501" y="839"/>
                    <a:pt x="235" y="1044"/>
                    <a:pt x="118" y="1082"/>
                  </a:cubicBezTo>
                  <a:cubicBezTo>
                    <a:pt x="0" y="1121"/>
                    <a:pt x="10" y="1001"/>
                    <a:pt x="27" y="919"/>
                  </a:cubicBezTo>
                  <a:close/>
                </a:path>
              </a:pathLst>
            </a:custGeom>
            <a:solidFill>
              <a:srgbClr val="FFCC99"/>
            </a:solidFill>
            <a:ln w="9525">
              <a:solidFill>
                <a:srgbClr val="333333"/>
              </a:solidFill>
              <a:round/>
              <a:headEnd/>
              <a:tailEnd/>
            </a:ln>
          </p:spPr>
          <p:txBody>
            <a:bodyPr/>
            <a:lstStyle/>
            <a:p>
              <a:endParaRPr lang="en-GB"/>
            </a:p>
          </p:txBody>
        </p:sp>
        <p:sp>
          <p:nvSpPr>
            <p:cNvPr id="70671" name="Freeform 15"/>
            <p:cNvSpPr>
              <a:spLocks/>
            </p:cNvSpPr>
            <p:nvPr/>
          </p:nvSpPr>
          <p:spPr bwMode="auto">
            <a:xfrm rot="-448451">
              <a:off x="3193" y="4459"/>
              <a:ext cx="1017" cy="755"/>
            </a:xfrm>
            <a:custGeom>
              <a:avLst/>
              <a:gdLst>
                <a:gd name="T0" fmla="*/ 2 w 1245"/>
                <a:gd name="T1" fmla="*/ 2147483647 h 536"/>
                <a:gd name="T2" fmla="*/ 2 w 1245"/>
                <a:gd name="T3" fmla="*/ 2147483647 h 536"/>
                <a:gd name="T4" fmla="*/ 2 w 1245"/>
                <a:gd name="T5" fmla="*/ 2147483647 h 536"/>
                <a:gd name="T6" fmla="*/ 2 w 1245"/>
                <a:gd name="T7" fmla="*/ 2147483647 h 536"/>
                <a:gd name="T8" fmla="*/ 2 w 1245"/>
                <a:gd name="T9" fmla="*/ 0 h 536"/>
                <a:gd name="T10" fmla="*/ 2 w 1245"/>
                <a:gd name="T11" fmla="*/ 2147483647 h 536"/>
                <a:gd name="T12" fmla="*/ 2 w 1245"/>
                <a:gd name="T13" fmla="*/ 2147483647 h 536"/>
                <a:gd name="T14" fmla="*/ 2 w 1245"/>
                <a:gd name="T15" fmla="*/ 2147483647 h 536"/>
                <a:gd name="T16" fmla="*/ 0 60000 65536"/>
                <a:gd name="T17" fmla="*/ 0 60000 65536"/>
                <a:gd name="T18" fmla="*/ 0 60000 65536"/>
                <a:gd name="T19" fmla="*/ 0 60000 65536"/>
                <a:gd name="T20" fmla="*/ 0 60000 65536"/>
                <a:gd name="T21" fmla="*/ 0 60000 65536"/>
                <a:gd name="T22" fmla="*/ 0 60000 65536"/>
                <a:gd name="T23" fmla="*/ 0 60000 65536"/>
                <a:gd name="T24" fmla="*/ 0 w 1245"/>
                <a:gd name="T25" fmla="*/ 0 h 536"/>
                <a:gd name="T26" fmla="*/ 1245 w 1245"/>
                <a:gd name="T27" fmla="*/ 536 h 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5" h="536">
                  <a:moveTo>
                    <a:pt x="1019" y="536"/>
                  </a:moveTo>
                  <a:cubicBezTo>
                    <a:pt x="922" y="492"/>
                    <a:pt x="971" y="475"/>
                    <a:pt x="842" y="428"/>
                  </a:cubicBezTo>
                  <a:cubicBezTo>
                    <a:pt x="713" y="381"/>
                    <a:pt x="382" y="306"/>
                    <a:pt x="242" y="254"/>
                  </a:cubicBezTo>
                  <a:cubicBezTo>
                    <a:pt x="40" y="191"/>
                    <a:pt x="11" y="163"/>
                    <a:pt x="5" y="120"/>
                  </a:cubicBezTo>
                  <a:cubicBezTo>
                    <a:pt x="0" y="56"/>
                    <a:pt x="93" y="17"/>
                    <a:pt x="127" y="0"/>
                  </a:cubicBezTo>
                  <a:cubicBezTo>
                    <a:pt x="229" y="37"/>
                    <a:pt x="165" y="13"/>
                    <a:pt x="333" y="67"/>
                  </a:cubicBezTo>
                  <a:cubicBezTo>
                    <a:pt x="500" y="120"/>
                    <a:pt x="1017" y="241"/>
                    <a:pt x="1131" y="319"/>
                  </a:cubicBezTo>
                  <a:cubicBezTo>
                    <a:pt x="1245" y="397"/>
                    <a:pt x="1102" y="496"/>
                    <a:pt x="1019" y="536"/>
                  </a:cubicBezTo>
                  <a:close/>
                </a:path>
              </a:pathLst>
            </a:custGeom>
            <a:solidFill>
              <a:srgbClr val="B2B2B2"/>
            </a:solidFill>
            <a:ln w="9525">
              <a:solidFill>
                <a:srgbClr val="333333"/>
              </a:solidFill>
              <a:round/>
              <a:headEnd/>
              <a:tailEnd/>
            </a:ln>
          </p:spPr>
          <p:txBody>
            <a:bodyPr/>
            <a:lstStyle/>
            <a:p>
              <a:endParaRPr lang="en-GB"/>
            </a:p>
          </p:txBody>
        </p:sp>
        <p:sp>
          <p:nvSpPr>
            <p:cNvPr id="70672" name="Freeform 16"/>
            <p:cNvSpPr>
              <a:spLocks/>
            </p:cNvSpPr>
            <p:nvPr/>
          </p:nvSpPr>
          <p:spPr bwMode="auto">
            <a:xfrm rot="4951549">
              <a:off x="3335" y="4010"/>
              <a:ext cx="729" cy="1022"/>
            </a:xfrm>
            <a:custGeom>
              <a:avLst/>
              <a:gdLst>
                <a:gd name="T0" fmla="*/ 0 w 1726"/>
                <a:gd name="T1" fmla="*/ 1 h 1378"/>
                <a:gd name="T2" fmla="*/ 0 w 1726"/>
                <a:gd name="T3" fmla="*/ 1 h 1378"/>
                <a:gd name="T4" fmla="*/ 0 w 1726"/>
                <a:gd name="T5" fmla="*/ 1 h 1378"/>
                <a:gd name="T6" fmla="*/ 0 w 1726"/>
                <a:gd name="T7" fmla="*/ 1 h 1378"/>
                <a:gd name="T8" fmla="*/ 0 w 1726"/>
                <a:gd name="T9" fmla="*/ 1 h 1378"/>
                <a:gd name="T10" fmla="*/ 0 w 1726"/>
                <a:gd name="T11" fmla="*/ 1 h 1378"/>
                <a:gd name="T12" fmla="*/ 0 w 1726"/>
                <a:gd name="T13" fmla="*/ 1 h 1378"/>
                <a:gd name="T14" fmla="*/ 0 w 1726"/>
                <a:gd name="T15" fmla="*/ 1 h 1378"/>
                <a:gd name="T16" fmla="*/ 0 60000 65536"/>
                <a:gd name="T17" fmla="*/ 0 60000 65536"/>
                <a:gd name="T18" fmla="*/ 0 60000 65536"/>
                <a:gd name="T19" fmla="*/ 0 60000 65536"/>
                <a:gd name="T20" fmla="*/ 0 60000 65536"/>
                <a:gd name="T21" fmla="*/ 0 60000 65536"/>
                <a:gd name="T22" fmla="*/ 0 60000 65536"/>
                <a:gd name="T23" fmla="*/ 0 60000 65536"/>
                <a:gd name="T24" fmla="*/ 0 w 1726"/>
                <a:gd name="T25" fmla="*/ 0 h 1378"/>
                <a:gd name="T26" fmla="*/ 1726 w 1726"/>
                <a:gd name="T27" fmla="*/ 1378 h 1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6" h="1378">
                  <a:moveTo>
                    <a:pt x="1726" y="212"/>
                  </a:moveTo>
                  <a:cubicBezTo>
                    <a:pt x="1573" y="319"/>
                    <a:pt x="1613" y="301"/>
                    <a:pt x="1471" y="451"/>
                  </a:cubicBezTo>
                  <a:cubicBezTo>
                    <a:pt x="1329" y="601"/>
                    <a:pt x="1051" y="958"/>
                    <a:pt x="875" y="1112"/>
                  </a:cubicBezTo>
                  <a:cubicBezTo>
                    <a:pt x="656" y="1334"/>
                    <a:pt x="559" y="1366"/>
                    <a:pt x="413" y="1373"/>
                  </a:cubicBezTo>
                  <a:cubicBezTo>
                    <a:pt x="193" y="1378"/>
                    <a:pt x="58" y="1276"/>
                    <a:pt x="0" y="1238"/>
                  </a:cubicBezTo>
                  <a:cubicBezTo>
                    <a:pt x="127" y="1126"/>
                    <a:pt x="46" y="1196"/>
                    <a:pt x="229" y="1012"/>
                  </a:cubicBezTo>
                  <a:cubicBezTo>
                    <a:pt x="412" y="828"/>
                    <a:pt x="847" y="266"/>
                    <a:pt x="1096" y="133"/>
                  </a:cubicBezTo>
                  <a:cubicBezTo>
                    <a:pt x="1345" y="0"/>
                    <a:pt x="1588" y="121"/>
                    <a:pt x="1726" y="212"/>
                  </a:cubicBezTo>
                  <a:close/>
                </a:path>
              </a:pathLst>
            </a:custGeom>
            <a:solidFill>
              <a:srgbClr val="FFCC99"/>
            </a:solidFill>
            <a:ln w="9525">
              <a:solidFill>
                <a:srgbClr val="333333"/>
              </a:solidFill>
              <a:round/>
              <a:headEnd/>
              <a:tailEnd/>
            </a:ln>
          </p:spPr>
          <p:txBody>
            <a:bodyPr/>
            <a:lstStyle/>
            <a:p>
              <a:endParaRPr lang="en-GB"/>
            </a:p>
          </p:txBody>
        </p:sp>
        <p:sp>
          <p:nvSpPr>
            <p:cNvPr id="70673" name="Freeform 17"/>
            <p:cNvSpPr>
              <a:spLocks/>
            </p:cNvSpPr>
            <p:nvPr/>
          </p:nvSpPr>
          <p:spPr bwMode="auto">
            <a:xfrm rot="-5848451">
              <a:off x="3341" y="3713"/>
              <a:ext cx="769" cy="1022"/>
            </a:xfrm>
            <a:custGeom>
              <a:avLst/>
              <a:gdLst>
                <a:gd name="T0" fmla="*/ 0 w 611"/>
                <a:gd name="T1" fmla="*/ 1 h 1531"/>
                <a:gd name="T2" fmla="*/ 211968717 w 611"/>
                <a:gd name="T3" fmla="*/ 1 h 1531"/>
                <a:gd name="T4" fmla="*/ 713407464 w 611"/>
                <a:gd name="T5" fmla="*/ 1 h 1531"/>
                <a:gd name="T6" fmla="*/ 1104868311 w 611"/>
                <a:gd name="T7" fmla="*/ 1 h 1531"/>
                <a:gd name="T8" fmla="*/ 1508827600 w 611"/>
                <a:gd name="T9" fmla="*/ 1 h 1531"/>
                <a:gd name="T10" fmla="*/ 1259895266 w 611"/>
                <a:gd name="T11" fmla="*/ 1 h 1531"/>
                <a:gd name="T12" fmla="*/ 531877824 w 611"/>
                <a:gd name="T13" fmla="*/ 1 h 1531"/>
                <a:gd name="T14" fmla="*/ 0 w 611"/>
                <a:gd name="T15" fmla="*/ 1 h 1531"/>
                <a:gd name="T16" fmla="*/ 0 60000 65536"/>
                <a:gd name="T17" fmla="*/ 0 60000 65536"/>
                <a:gd name="T18" fmla="*/ 0 60000 65536"/>
                <a:gd name="T19" fmla="*/ 0 60000 65536"/>
                <a:gd name="T20" fmla="*/ 0 60000 65536"/>
                <a:gd name="T21" fmla="*/ 0 60000 65536"/>
                <a:gd name="T22" fmla="*/ 0 60000 65536"/>
                <a:gd name="T23" fmla="*/ 0 60000 65536"/>
                <a:gd name="T24" fmla="*/ 0 w 611"/>
                <a:gd name="T25" fmla="*/ 0 h 1531"/>
                <a:gd name="T26" fmla="*/ 611 w 611"/>
                <a:gd name="T27" fmla="*/ 1531 h 1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1" h="1531">
                  <a:moveTo>
                    <a:pt x="0" y="1296"/>
                  </a:moveTo>
                  <a:cubicBezTo>
                    <a:pt x="53" y="1177"/>
                    <a:pt x="38" y="1197"/>
                    <a:pt x="86" y="1030"/>
                  </a:cubicBezTo>
                  <a:cubicBezTo>
                    <a:pt x="134" y="863"/>
                    <a:pt x="229" y="466"/>
                    <a:pt x="289" y="296"/>
                  </a:cubicBezTo>
                  <a:cubicBezTo>
                    <a:pt x="364" y="48"/>
                    <a:pt x="398" y="13"/>
                    <a:pt x="447" y="5"/>
                  </a:cubicBezTo>
                  <a:cubicBezTo>
                    <a:pt x="522" y="0"/>
                    <a:pt x="582" y="48"/>
                    <a:pt x="611" y="81"/>
                  </a:cubicBezTo>
                  <a:cubicBezTo>
                    <a:pt x="573" y="206"/>
                    <a:pt x="576" y="190"/>
                    <a:pt x="510" y="407"/>
                  </a:cubicBezTo>
                  <a:cubicBezTo>
                    <a:pt x="444" y="624"/>
                    <a:pt x="299" y="1235"/>
                    <a:pt x="215" y="1384"/>
                  </a:cubicBezTo>
                  <a:cubicBezTo>
                    <a:pt x="130" y="1531"/>
                    <a:pt x="47" y="1396"/>
                    <a:pt x="0" y="1296"/>
                  </a:cubicBezTo>
                  <a:close/>
                </a:path>
              </a:pathLst>
            </a:custGeom>
            <a:solidFill>
              <a:srgbClr val="FFFFFF"/>
            </a:solidFill>
            <a:ln w="9525">
              <a:solidFill>
                <a:srgbClr val="333333"/>
              </a:solidFill>
              <a:round/>
              <a:headEnd/>
              <a:tailEnd/>
            </a:ln>
          </p:spPr>
          <p:txBody>
            <a:bodyPr/>
            <a:lstStyle/>
            <a:p>
              <a:endParaRPr lang="en-GB"/>
            </a:p>
          </p:txBody>
        </p:sp>
        <p:sp>
          <p:nvSpPr>
            <p:cNvPr id="70674" name="WordArt 18"/>
            <p:cNvSpPr>
              <a:spLocks noChangeArrowheads="1" noChangeShapeType="1" noTextEdit="1"/>
            </p:cNvSpPr>
            <p:nvPr/>
          </p:nvSpPr>
          <p:spPr bwMode="auto">
            <a:xfrm rot="-2006246">
              <a:off x="3846" y="3431"/>
              <a:ext cx="1411" cy="188"/>
            </a:xfrm>
            <a:prstGeom prst="rect">
              <a:avLst/>
            </a:prstGeom>
          </p:spPr>
          <p:txBody>
            <a:bodyPr wrap="none" fromWordArt="1">
              <a:prstTxWarp prst="textSlantUp">
                <a:avLst>
                  <a:gd name="adj" fmla="val 0"/>
                </a:avLst>
              </a:prstTxWarp>
            </a:bodyPr>
            <a:lstStyle/>
            <a:p>
              <a:pPr algn="ctr"/>
              <a:r>
                <a:rPr lang="en-GB" sz="1000" kern="10">
                  <a:ln w="9525">
                    <a:solidFill>
                      <a:srgbClr val="333333"/>
                    </a:solidFill>
                    <a:round/>
                    <a:headEnd/>
                    <a:tailEnd/>
                  </a:ln>
                  <a:solidFill>
                    <a:srgbClr val="000000"/>
                  </a:solidFill>
                  <a:latin typeface="Arial"/>
                  <a:cs typeface="Arial"/>
                </a:rPr>
                <a:t>Responses</a:t>
              </a:r>
            </a:p>
          </p:txBody>
        </p:sp>
        <p:sp>
          <p:nvSpPr>
            <p:cNvPr id="70675" name="WordArt 19"/>
            <p:cNvSpPr>
              <a:spLocks noChangeArrowheads="1" noChangeShapeType="1" noTextEdit="1"/>
            </p:cNvSpPr>
            <p:nvPr/>
          </p:nvSpPr>
          <p:spPr bwMode="auto">
            <a:xfrm rot="1284045">
              <a:off x="2450" y="3442"/>
              <a:ext cx="719" cy="228"/>
            </a:xfrm>
            <a:prstGeom prst="rect">
              <a:avLst/>
            </a:prstGeom>
          </p:spPr>
          <p:txBody>
            <a:bodyPr wrap="none" fromWordArt="1">
              <a:prstTxWarp prst="textSlantUp">
                <a:avLst>
                  <a:gd name="adj" fmla="val 0"/>
                </a:avLst>
              </a:prstTxWarp>
            </a:bodyPr>
            <a:lstStyle/>
            <a:p>
              <a:pPr algn="ctr"/>
              <a:r>
                <a:rPr lang="en-GB" sz="1000" kern="10">
                  <a:ln w="9525">
                    <a:solidFill>
                      <a:srgbClr val="333333"/>
                    </a:solidFill>
                    <a:round/>
                    <a:headEnd/>
                    <a:tailEnd/>
                  </a:ln>
                  <a:solidFill>
                    <a:srgbClr val="000000"/>
                  </a:solidFill>
                  <a:latin typeface="Arial"/>
                  <a:cs typeface="Arial"/>
                </a:rPr>
                <a:t>Gaps</a:t>
              </a:r>
            </a:p>
          </p:txBody>
        </p:sp>
        <p:sp>
          <p:nvSpPr>
            <p:cNvPr id="70676" name="WordArt 20"/>
            <p:cNvSpPr>
              <a:spLocks noChangeArrowheads="1" noChangeShapeType="1" noTextEdit="1"/>
            </p:cNvSpPr>
            <p:nvPr/>
          </p:nvSpPr>
          <p:spPr bwMode="auto">
            <a:xfrm rot="-4335817">
              <a:off x="3149" y="2682"/>
              <a:ext cx="1242" cy="172"/>
            </a:xfrm>
            <a:prstGeom prst="rect">
              <a:avLst/>
            </a:prstGeom>
          </p:spPr>
          <p:txBody>
            <a:bodyPr wrap="none" fromWordArt="1">
              <a:prstTxWarp prst="textSlantUp">
                <a:avLst>
                  <a:gd name="adj" fmla="val 0"/>
                </a:avLst>
              </a:prstTxWarp>
            </a:bodyPr>
            <a:lstStyle/>
            <a:p>
              <a:pPr algn="ctr"/>
              <a:r>
                <a:rPr lang="en-GB" sz="1000" kern="10">
                  <a:ln w="9525">
                    <a:solidFill>
                      <a:srgbClr val="333333"/>
                    </a:solidFill>
                    <a:round/>
                    <a:headEnd/>
                    <a:tailEnd/>
                  </a:ln>
                  <a:solidFill>
                    <a:srgbClr val="000000"/>
                  </a:solidFill>
                  <a:latin typeface="Arial"/>
                  <a:cs typeface="Arial"/>
                </a:rPr>
                <a:t>Markets</a:t>
              </a:r>
            </a:p>
          </p:txBody>
        </p:sp>
        <p:sp>
          <p:nvSpPr>
            <p:cNvPr id="70677" name="WordArt 21"/>
            <p:cNvSpPr>
              <a:spLocks noChangeArrowheads="1" noChangeShapeType="1" noTextEdit="1"/>
            </p:cNvSpPr>
            <p:nvPr/>
          </p:nvSpPr>
          <p:spPr bwMode="auto">
            <a:xfrm>
              <a:off x="2503" y="6832"/>
              <a:ext cx="2418" cy="894"/>
            </a:xfrm>
            <a:prstGeom prst="rect">
              <a:avLst/>
            </a:prstGeom>
          </p:spPr>
          <p:txBody>
            <a:bodyPr wrap="none" fromWordArt="1">
              <a:prstTxWarp prst="textCanDown">
                <a:avLst>
                  <a:gd name="adj" fmla="val 19046"/>
                </a:avLst>
              </a:prstTxWarp>
            </a:bodyPr>
            <a:lstStyle/>
            <a:p>
              <a:pPr algn="ctr"/>
              <a:r>
                <a:rPr lang="en-GB" sz="1000" kern="10">
                  <a:ln w="9525">
                    <a:solidFill>
                      <a:srgbClr val="000000"/>
                    </a:solidFill>
                    <a:round/>
                    <a:headEnd/>
                    <a:tailEnd/>
                  </a:ln>
                  <a:solidFill>
                    <a:srgbClr val="000000"/>
                  </a:solidFill>
                  <a:latin typeface="Arial"/>
                  <a:cs typeface="Arial"/>
                </a:rPr>
                <a:t>Response Options</a:t>
              </a:r>
            </a:p>
            <a:p>
              <a:pPr algn="ctr"/>
              <a:r>
                <a:rPr lang="en-GB" sz="1000" kern="10">
                  <a:ln w="9525">
                    <a:solidFill>
                      <a:srgbClr val="000000"/>
                    </a:solidFill>
                    <a:round/>
                    <a:headEnd/>
                    <a:tailEnd/>
                  </a:ln>
                  <a:solidFill>
                    <a:srgbClr val="000000"/>
                  </a:solidFill>
                  <a:latin typeface="Arial"/>
                  <a:cs typeface="Arial"/>
                </a:rPr>
                <a:t>and</a:t>
              </a:r>
            </a:p>
            <a:p>
              <a:pPr algn="ctr"/>
              <a:r>
                <a:rPr lang="en-GB" sz="1000" kern="10">
                  <a:ln w="9525">
                    <a:solidFill>
                      <a:srgbClr val="000000"/>
                    </a:solidFill>
                    <a:round/>
                    <a:headEnd/>
                    <a:tailEnd/>
                  </a:ln>
                  <a:solidFill>
                    <a:srgbClr val="000000"/>
                  </a:solidFill>
                  <a:latin typeface="Arial"/>
                  <a:cs typeface="Arial"/>
                </a:rPr>
                <a:t>Recommendations</a:t>
              </a:r>
            </a:p>
          </p:txBody>
        </p:sp>
        <p:sp>
          <p:nvSpPr>
            <p:cNvPr id="70678" name="Freeform 22"/>
            <p:cNvSpPr>
              <a:spLocks/>
            </p:cNvSpPr>
            <p:nvPr/>
          </p:nvSpPr>
          <p:spPr bwMode="auto">
            <a:xfrm>
              <a:off x="3594" y="5668"/>
              <a:ext cx="1116" cy="1103"/>
            </a:xfrm>
            <a:custGeom>
              <a:avLst/>
              <a:gdLst>
                <a:gd name="T0" fmla="*/ 0 w 1116"/>
                <a:gd name="T1" fmla="*/ 83 h 1103"/>
                <a:gd name="T2" fmla="*/ 465 w 1116"/>
                <a:gd name="T3" fmla="*/ 170 h 1103"/>
                <a:gd name="T4" fmla="*/ 1116 w 1116"/>
                <a:gd name="T5" fmla="*/ 1103 h 1103"/>
                <a:gd name="T6" fmla="*/ 0 60000 65536"/>
                <a:gd name="T7" fmla="*/ 0 60000 65536"/>
                <a:gd name="T8" fmla="*/ 0 60000 65536"/>
                <a:gd name="T9" fmla="*/ 0 w 1116"/>
                <a:gd name="T10" fmla="*/ 0 h 1103"/>
                <a:gd name="T11" fmla="*/ 1116 w 1116"/>
                <a:gd name="T12" fmla="*/ 1103 h 1103"/>
              </a:gdLst>
              <a:ahLst/>
              <a:cxnLst>
                <a:cxn ang="T6">
                  <a:pos x="T0" y="T1"/>
                </a:cxn>
                <a:cxn ang="T7">
                  <a:pos x="T2" y="T3"/>
                </a:cxn>
                <a:cxn ang="T8">
                  <a:pos x="T4" y="T5"/>
                </a:cxn>
              </a:cxnLst>
              <a:rect l="T9" t="T10" r="T11" b="T12"/>
              <a:pathLst>
                <a:path w="1116" h="1103">
                  <a:moveTo>
                    <a:pt x="0" y="83"/>
                  </a:moveTo>
                  <a:cubicBezTo>
                    <a:pt x="95" y="14"/>
                    <a:pt x="279" y="0"/>
                    <a:pt x="465" y="170"/>
                  </a:cubicBezTo>
                  <a:cubicBezTo>
                    <a:pt x="651" y="340"/>
                    <a:pt x="1047" y="896"/>
                    <a:pt x="1116" y="1103"/>
                  </a:cubicBezTo>
                </a:path>
              </a:pathLst>
            </a:custGeom>
            <a:noFill/>
            <a:ln w="152400">
              <a:solidFill>
                <a:srgbClr val="333333"/>
              </a:solidFill>
              <a:round/>
              <a:headEnd/>
              <a:tailEnd/>
            </a:ln>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s://i.ytimg.com/vi/n2ifo-4uOXo/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533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52730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34938" y="-4763"/>
            <a:ext cx="8910637" cy="990601"/>
          </a:xfrm>
        </p:spPr>
        <p:txBody>
          <a:bodyPr/>
          <a:lstStyle/>
          <a:p>
            <a:r>
              <a:rPr lang="en-US" b="1" smtClean="0">
                <a:solidFill>
                  <a:srgbClr val="009900"/>
                </a:solidFill>
                <a:latin typeface="Arial" pitchFamily="34" charset="0"/>
                <a:cs typeface="Arial" pitchFamily="34" charset="0"/>
              </a:rPr>
              <a:t>EMMA’s core logic</a:t>
            </a:r>
          </a:p>
        </p:txBody>
      </p:sp>
      <p:sp>
        <p:nvSpPr>
          <p:cNvPr id="146435" name="Rectangle 3"/>
          <p:cNvSpPr>
            <a:spLocks noGrp="1" noChangeArrowheads="1"/>
          </p:cNvSpPr>
          <p:nvPr>
            <p:ph type="body" idx="4294967295"/>
          </p:nvPr>
        </p:nvSpPr>
        <p:spPr>
          <a:xfrm>
            <a:off x="98425" y="1023938"/>
            <a:ext cx="8947150" cy="5784850"/>
          </a:xfrm>
        </p:spPr>
        <p:txBody>
          <a:bodyPr/>
          <a:lstStyle/>
          <a:p>
            <a:pPr marL="590550" indent="-533400">
              <a:spcBef>
                <a:spcPct val="0"/>
              </a:spcBef>
              <a:spcAft>
                <a:spcPts val="1200"/>
              </a:spcAft>
              <a:buSzPct val="120000"/>
              <a:buFont typeface="Arial" pitchFamily="34" charset="0"/>
              <a:buAutoNum type="arabicPeriod"/>
            </a:pPr>
            <a:r>
              <a:rPr lang="en-GB" sz="2800" b="1" dirty="0" smtClean="0">
                <a:latin typeface="Arial" pitchFamily="34" charset="0"/>
                <a:cs typeface="Arial" pitchFamily="34" charset="0"/>
              </a:rPr>
              <a:t>Baseline: </a:t>
            </a:r>
            <a:r>
              <a:rPr lang="en-GB" sz="2800" dirty="0" smtClean="0">
                <a:latin typeface="Arial" pitchFamily="34" charset="0"/>
                <a:cs typeface="Arial" pitchFamily="34" charset="0"/>
              </a:rPr>
              <a:t>How was the market system functioning before the emergency?</a:t>
            </a:r>
          </a:p>
          <a:p>
            <a:pPr marL="590550" indent="-533400">
              <a:spcBef>
                <a:spcPct val="0"/>
              </a:spcBef>
              <a:spcAft>
                <a:spcPts val="1200"/>
              </a:spcAft>
              <a:buSzPct val="120000"/>
              <a:buFont typeface="Arial" pitchFamily="34" charset="0"/>
              <a:buAutoNum type="arabicPeriod"/>
            </a:pPr>
            <a:r>
              <a:rPr lang="en-GB" sz="2800" b="1" dirty="0" smtClean="0">
                <a:latin typeface="Arial" pitchFamily="34" charset="0"/>
                <a:cs typeface="Arial" pitchFamily="34" charset="0"/>
              </a:rPr>
              <a:t>Emergency: </a:t>
            </a:r>
            <a:r>
              <a:rPr lang="en-GB" sz="2800" dirty="0" smtClean="0">
                <a:latin typeface="Arial" pitchFamily="34" charset="0"/>
                <a:cs typeface="Arial" pitchFamily="34" charset="0"/>
              </a:rPr>
              <a:t>How has the market system been affected by the emergency? How does it function now? What are the major </a:t>
            </a:r>
            <a:r>
              <a:rPr lang="en-GB" sz="2800" b="1" dirty="0" smtClean="0">
                <a:latin typeface="Arial" pitchFamily="34" charset="0"/>
                <a:cs typeface="Arial" pitchFamily="34" charset="0"/>
              </a:rPr>
              <a:t>constraints </a:t>
            </a:r>
            <a:r>
              <a:rPr lang="en-GB" sz="2800" dirty="0" smtClean="0">
                <a:latin typeface="Arial" pitchFamily="34" charset="0"/>
                <a:cs typeface="Arial" pitchFamily="34" charset="0"/>
              </a:rPr>
              <a:t>affecting the market? How can they be mitigated? </a:t>
            </a:r>
          </a:p>
          <a:p>
            <a:pPr marL="590550" indent="-533400">
              <a:spcBef>
                <a:spcPct val="0"/>
              </a:spcBef>
              <a:spcAft>
                <a:spcPts val="600"/>
              </a:spcAft>
              <a:buSzPct val="120000"/>
              <a:buFont typeface="Arial" pitchFamily="34" charset="0"/>
              <a:buAutoNum type="arabicPeriod"/>
            </a:pPr>
            <a:r>
              <a:rPr lang="en-GB" sz="2800" b="1" dirty="0" smtClean="0">
                <a:latin typeface="Arial" pitchFamily="34" charset="0"/>
                <a:cs typeface="Arial" pitchFamily="34" charset="0"/>
              </a:rPr>
              <a:t>Expandability: </a:t>
            </a:r>
            <a:r>
              <a:rPr lang="en-GB" sz="2800" dirty="0" smtClean="0">
                <a:latin typeface="Arial" pitchFamily="34" charset="0"/>
                <a:cs typeface="Arial" pitchFamily="34" charset="0"/>
              </a:rPr>
              <a:t>What is the expandability of the market capacity? How could it be reached?</a:t>
            </a:r>
            <a:endParaRPr lang="en-GB" sz="2800" b="1" dirty="0" smtClean="0">
              <a:latin typeface="Arial" pitchFamily="34" charset="0"/>
              <a:cs typeface="Arial" pitchFamily="34" charset="0"/>
            </a:endParaRPr>
          </a:p>
          <a:p>
            <a:pPr marL="590550" indent="-533400">
              <a:spcBef>
                <a:spcPct val="0"/>
              </a:spcBef>
              <a:spcAft>
                <a:spcPts val="600"/>
              </a:spcAft>
              <a:buSzPct val="120000"/>
              <a:buFont typeface="Symbol" pitchFamily="18" charset="2"/>
              <a:buChar char="Þ"/>
            </a:pPr>
            <a:endParaRPr lang="en-GB" sz="2800" b="1" dirty="0" smtClean="0">
              <a:latin typeface="Arial" pitchFamily="34" charset="0"/>
              <a:cs typeface="Arial" pitchFamily="34" charset="0"/>
            </a:endParaRPr>
          </a:p>
          <a:p>
            <a:pPr marL="590550" indent="-533400">
              <a:spcBef>
                <a:spcPct val="0"/>
              </a:spcBef>
              <a:spcAft>
                <a:spcPts val="600"/>
              </a:spcAft>
              <a:buSzPct val="120000"/>
              <a:buFont typeface="Symbol" pitchFamily="18" charset="2"/>
              <a:buChar char="Þ"/>
            </a:pPr>
            <a:r>
              <a:rPr lang="en-GB" sz="2800" b="1" dirty="0" smtClean="0">
                <a:solidFill>
                  <a:srgbClr val="FF0000"/>
                </a:solidFill>
                <a:latin typeface="Arial" pitchFamily="34" charset="0"/>
                <a:cs typeface="Arial" pitchFamily="34" charset="0"/>
              </a:rPr>
              <a:t>Capacity of market to cover HH gap: </a:t>
            </a:r>
            <a:r>
              <a:rPr lang="en-GB" sz="2800" dirty="0" smtClean="0">
                <a:solidFill>
                  <a:srgbClr val="FF0000"/>
                </a:solidFill>
                <a:latin typeface="Arial" pitchFamily="34" charset="0"/>
                <a:cs typeface="Arial" pitchFamily="34" charset="0"/>
              </a:rPr>
              <a:t>Can market meet the current needs? And under which conditions?</a:t>
            </a:r>
          </a:p>
          <a:p>
            <a:pPr marL="590550" indent="-533400">
              <a:spcBef>
                <a:spcPct val="0"/>
              </a:spcBef>
              <a:buSzPct val="120000"/>
              <a:buFont typeface="Symbol" pitchFamily="18" charset="2"/>
              <a:buChar char="Þ"/>
            </a:pPr>
            <a:endParaRPr lang="en-GB"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US" dirty="0" err="1" smtClean="0"/>
              <a:t>EMMA’s</a:t>
            </a:r>
            <a:r>
              <a:rPr lang="en-US" dirty="0" smtClean="0"/>
              <a:t> core logic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3779502"/>
              </p:ext>
            </p:extLst>
          </p:nvPr>
        </p:nvGraphicFramePr>
        <p:xfrm>
          <a:off x="355600" y="742257"/>
          <a:ext cx="8229600" cy="4270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83568" y="5301208"/>
            <a:ext cx="7776864" cy="1200328"/>
          </a:xfrm>
          <a:prstGeom prst="rect">
            <a:avLst/>
          </a:prstGeom>
        </p:spPr>
        <p:txBody>
          <a:bodyPr wrap="square">
            <a:spAutoFit/>
          </a:bodyPr>
          <a:lstStyle/>
          <a:p>
            <a:pPr marL="590550" indent="-533400">
              <a:spcAft>
                <a:spcPts val="600"/>
              </a:spcAft>
              <a:buSzPct val="120000"/>
              <a:buFont typeface="Symbol" pitchFamily="18" charset="2"/>
              <a:buChar char="Þ"/>
            </a:pPr>
            <a:r>
              <a:rPr lang="en-GB" sz="2400" b="1" dirty="0">
                <a:solidFill>
                  <a:srgbClr val="FF0000"/>
                </a:solidFill>
                <a:cs typeface="Arial" pitchFamily="34" charset="0"/>
              </a:rPr>
              <a:t>Capacity of market to cover HH gap: </a:t>
            </a:r>
            <a:r>
              <a:rPr lang="en-GB" sz="2400" dirty="0">
                <a:solidFill>
                  <a:srgbClr val="FF0000"/>
                </a:solidFill>
                <a:cs typeface="Arial" pitchFamily="34" charset="0"/>
              </a:rPr>
              <a:t>Can market meet the current needs? And under which conditions?</a:t>
            </a:r>
          </a:p>
        </p:txBody>
      </p:sp>
    </p:spTree>
    <p:extLst>
      <p:ext uri="{BB962C8B-B14F-4D97-AF65-F5344CB8AC3E}">
        <p14:creationId xmlns:p14="http://schemas.microsoft.com/office/powerpoint/2010/main" val="1180196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3924300" y="3716338"/>
            <a:ext cx="1511300" cy="1003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400" dirty="0"/>
              <a:t>Market assessment</a:t>
            </a:r>
          </a:p>
        </p:txBody>
      </p:sp>
      <p:pic>
        <p:nvPicPr>
          <p:cNvPr id="72708" name="Picture 7" descr="O:\INT HD\2) HD EFS&amp;L\Team\CB CaLP\Communications\Logos\CaLP\CaLP Logo files\CaLP_reverse_logo_RGB.jpg"/>
          <p:cNvPicPr>
            <a:picLocks noChangeAspect="1" noChangeArrowheads="1"/>
          </p:cNvPicPr>
          <p:nvPr/>
        </p:nvPicPr>
        <p:blipFill>
          <a:blip r:embed="rId4" cstate="print"/>
          <a:srcRect/>
          <a:stretch>
            <a:fillRect/>
          </a:stretch>
        </p:blipFill>
        <p:spPr bwMode="auto">
          <a:xfrm>
            <a:off x="6599238" y="6121400"/>
            <a:ext cx="768350" cy="692150"/>
          </a:xfrm>
          <a:prstGeom prst="rect">
            <a:avLst/>
          </a:prstGeom>
          <a:noFill/>
          <a:ln w="9525">
            <a:noFill/>
            <a:miter lim="800000"/>
            <a:headEnd/>
            <a:tailEnd/>
          </a:ln>
        </p:spPr>
      </p:pic>
      <p:sp>
        <p:nvSpPr>
          <p:cNvPr id="7" name="Left Arrow 6"/>
          <p:cNvSpPr/>
          <p:nvPr/>
        </p:nvSpPr>
        <p:spPr>
          <a:xfrm>
            <a:off x="3635375" y="4149725"/>
            <a:ext cx="504825"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1475656" y="1772816"/>
            <a:ext cx="1511300" cy="10033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GB" sz="1400" dirty="0"/>
              <a:t>Market assessment</a:t>
            </a:r>
          </a:p>
        </p:txBody>
      </p:sp>
      <p:sp>
        <p:nvSpPr>
          <p:cNvPr id="8" name="Left Arrow 7"/>
          <p:cNvSpPr/>
          <p:nvPr/>
        </p:nvSpPr>
        <p:spPr>
          <a:xfrm rot="18370810">
            <a:off x="1819422" y="2796426"/>
            <a:ext cx="504825"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Left Arrow 8"/>
          <p:cNvSpPr/>
          <p:nvPr/>
        </p:nvSpPr>
        <p:spPr>
          <a:xfrm rot="339845">
            <a:off x="1298613" y="2191739"/>
            <a:ext cx="258992"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6" grpId="0" animBg="1"/>
      <p:bldP spid="6" grpId="1"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107504" y="692696"/>
            <a:ext cx="9036496" cy="5533583"/>
            <a:chOff x="107504" y="332656"/>
            <a:chExt cx="9036496" cy="5533583"/>
          </a:xfrm>
        </p:grpSpPr>
        <p:graphicFrame>
          <p:nvGraphicFramePr>
            <p:cNvPr id="4" name="Diagram 3"/>
            <p:cNvGraphicFramePr/>
            <p:nvPr/>
          </p:nvGraphicFramePr>
          <p:xfrm>
            <a:off x="971600" y="692696"/>
            <a:ext cx="72008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347864" y="476672"/>
              <a:ext cx="2952328" cy="369332"/>
            </a:xfrm>
            <a:prstGeom prst="rect">
              <a:avLst/>
            </a:prstGeom>
            <a:noFill/>
          </p:spPr>
          <p:txBody>
            <a:bodyPr wrap="square" rtlCol="0">
              <a:spAutoFit/>
            </a:bodyPr>
            <a:lstStyle/>
            <a:p>
              <a:endParaRPr lang="en-GB" dirty="0"/>
            </a:p>
          </p:txBody>
        </p:sp>
        <p:sp>
          <p:nvSpPr>
            <p:cNvPr id="9" name="TextBox 8"/>
            <p:cNvSpPr txBox="1"/>
            <p:nvPr/>
          </p:nvSpPr>
          <p:spPr>
            <a:xfrm>
              <a:off x="6012160" y="1340768"/>
              <a:ext cx="2952328" cy="369332"/>
            </a:xfrm>
            <a:prstGeom prst="rect">
              <a:avLst/>
            </a:prstGeom>
            <a:noFill/>
          </p:spPr>
          <p:txBody>
            <a:bodyPr wrap="square" rtlCol="0">
              <a:spAutoFit/>
            </a:bodyPr>
            <a:lstStyle/>
            <a:p>
              <a:pPr lvl="0"/>
              <a:endParaRPr lang="en-GB" dirty="0"/>
            </a:p>
          </p:txBody>
        </p:sp>
        <p:sp>
          <p:nvSpPr>
            <p:cNvPr id="10" name="TextBox 9"/>
            <p:cNvSpPr txBox="1"/>
            <p:nvPr/>
          </p:nvSpPr>
          <p:spPr>
            <a:xfrm>
              <a:off x="6372200" y="3501008"/>
              <a:ext cx="2771800" cy="276999"/>
            </a:xfrm>
            <a:prstGeom prst="rect">
              <a:avLst/>
            </a:prstGeom>
            <a:noFill/>
          </p:spPr>
          <p:txBody>
            <a:bodyPr wrap="square" rtlCol="0">
              <a:spAutoFit/>
            </a:bodyPr>
            <a:lstStyle/>
            <a:p>
              <a:pPr lvl="0"/>
              <a:endParaRPr lang="en-GB" sz="1200" dirty="0"/>
            </a:p>
          </p:txBody>
        </p:sp>
        <p:sp>
          <p:nvSpPr>
            <p:cNvPr id="11" name="TextBox 10"/>
            <p:cNvSpPr txBox="1"/>
            <p:nvPr/>
          </p:nvSpPr>
          <p:spPr>
            <a:xfrm>
              <a:off x="2987824" y="5589240"/>
              <a:ext cx="3096344" cy="276999"/>
            </a:xfrm>
            <a:prstGeom prst="rect">
              <a:avLst/>
            </a:prstGeom>
            <a:noFill/>
          </p:spPr>
          <p:txBody>
            <a:bodyPr wrap="square" rtlCol="0">
              <a:spAutoFit/>
            </a:bodyPr>
            <a:lstStyle/>
            <a:p>
              <a:pPr lvl="0"/>
              <a:endParaRPr lang="en-GB" sz="1200" dirty="0"/>
            </a:p>
          </p:txBody>
        </p:sp>
        <p:sp>
          <p:nvSpPr>
            <p:cNvPr id="12" name="TextBox 11"/>
            <p:cNvSpPr txBox="1"/>
            <p:nvPr/>
          </p:nvSpPr>
          <p:spPr>
            <a:xfrm>
              <a:off x="179512" y="3861048"/>
              <a:ext cx="2520280" cy="276999"/>
            </a:xfrm>
            <a:prstGeom prst="rect">
              <a:avLst/>
            </a:prstGeom>
            <a:noFill/>
          </p:spPr>
          <p:txBody>
            <a:bodyPr wrap="square" rtlCol="0">
              <a:spAutoFit/>
            </a:bodyPr>
            <a:lstStyle/>
            <a:p>
              <a:pPr lvl="0"/>
              <a:endParaRPr lang="en-GB" sz="1200" dirty="0"/>
            </a:p>
          </p:txBody>
        </p:sp>
        <p:sp>
          <p:nvSpPr>
            <p:cNvPr id="13" name="TextBox 12"/>
            <p:cNvSpPr txBox="1"/>
            <p:nvPr/>
          </p:nvSpPr>
          <p:spPr>
            <a:xfrm>
              <a:off x="107504" y="332656"/>
              <a:ext cx="2592288" cy="276999"/>
            </a:xfrm>
            <a:prstGeom prst="rect">
              <a:avLst/>
            </a:prstGeom>
            <a:noFill/>
          </p:spPr>
          <p:txBody>
            <a:bodyPr wrap="square" rtlCol="0">
              <a:spAutoFit/>
            </a:bodyPr>
            <a:lstStyle/>
            <a:p>
              <a:pPr lvl="0"/>
              <a:endParaRPr lang="en-GB" sz="1200" dirty="0"/>
            </a:p>
          </p:txBody>
        </p:sp>
      </p:grpSp>
      <p:sp>
        <p:nvSpPr>
          <p:cNvPr id="15" name="Rectangle 2"/>
          <p:cNvSpPr txBox="1">
            <a:spLocks noChangeArrowheads="1"/>
          </p:cNvSpPr>
          <p:nvPr/>
        </p:nvSpPr>
        <p:spPr bwMode="auto">
          <a:xfrm>
            <a:off x="0" y="239713"/>
            <a:ext cx="9144000"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Pre-crisis assessment objectives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239713"/>
            <a:ext cx="9144000"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009900"/>
                </a:solidFill>
                <a:effectLst/>
                <a:uLnTx/>
                <a:uFillTx/>
                <a:latin typeface="Arial" pitchFamily="34" charset="0"/>
                <a:ea typeface="+mj-ea"/>
                <a:cs typeface="Arial" pitchFamily="34" charset="0"/>
              </a:rPr>
              <a:t>Pre-crisis assessment process</a:t>
            </a:r>
          </a:p>
        </p:txBody>
      </p:sp>
      <p:pic>
        <p:nvPicPr>
          <p:cNvPr id="3" name="Picture 2"/>
          <p:cNvPicPr>
            <a:picLocks noChangeAspect="1"/>
          </p:cNvPicPr>
          <p:nvPr/>
        </p:nvPicPr>
        <p:blipFill>
          <a:blip r:embed="rId3" cstate="print"/>
          <a:stretch>
            <a:fillRect/>
          </a:stretch>
        </p:blipFill>
        <p:spPr>
          <a:xfrm>
            <a:off x="0" y="1227667"/>
            <a:ext cx="9144000" cy="5630333"/>
          </a:xfrm>
          <a:prstGeom prst="rect">
            <a:avLst/>
          </a:prstGeom>
        </p:spPr>
      </p:pic>
    </p:spTree>
    <p:extLst>
      <p:ext uri="{BB962C8B-B14F-4D97-AF65-F5344CB8AC3E}">
        <p14:creationId xmlns:p14="http://schemas.microsoft.com/office/powerpoint/2010/main" val="2407468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NEEDS TO BE DONE BY 11.15</a:t>
            </a:r>
            <a:endParaRPr lang="en-GB" dirty="0"/>
          </a:p>
        </p:txBody>
      </p:sp>
    </p:spTree>
    <p:extLst>
      <p:ext uri="{BB962C8B-B14F-4D97-AF65-F5344CB8AC3E}">
        <p14:creationId xmlns:p14="http://schemas.microsoft.com/office/powerpoint/2010/main" val="9584311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685800"/>
            <a:ext cx="8839200" cy="4648200"/>
          </a:xfrm>
        </p:spPr>
        <p:txBody>
          <a:bodyPr rtlCol="0" anchor="ctr">
            <a:normAutofit fontScale="92500" lnSpcReduction="10000"/>
          </a:bodyPr>
          <a:lstStyle/>
          <a:p>
            <a:pPr marL="0" indent="0" algn="ctr" fontAlgn="auto">
              <a:spcAft>
                <a:spcPts val="0"/>
              </a:spcAft>
              <a:buFont typeface="Arial" pitchFamily="34" charset="0"/>
              <a:buNone/>
              <a:defRPr/>
            </a:pPr>
            <a:r>
              <a:rPr lang="en-GB" sz="8800" b="1" dirty="0" smtClean="0">
                <a:solidFill>
                  <a:srgbClr val="FFFFFF"/>
                </a:solidFill>
                <a:ea typeface="ＭＳ Ｐゴシック"/>
                <a:cs typeface="ＭＳ Ｐゴシック"/>
              </a:rPr>
              <a:t>Introduction to Humanitarian Market System Analysis 2</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74755" name="Content Placeholder 2"/>
          <p:cNvSpPr>
            <a:spLocks noGrp="1"/>
          </p:cNvSpPr>
          <p:nvPr>
            <p:ph idx="1"/>
          </p:nvPr>
        </p:nvSpPr>
        <p:spPr>
          <a:xfrm>
            <a:off x="250825" y="1447800"/>
            <a:ext cx="8534400" cy="5029200"/>
          </a:xfrm>
        </p:spPr>
        <p:txBody>
          <a:bodyPr/>
          <a:lstStyle/>
          <a:p>
            <a:pPr>
              <a:buFont typeface="Arial" pitchFamily="34" charset="0"/>
              <a:buNone/>
            </a:pPr>
            <a:r>
              <a:rPr lang="en-GB" smtClean="0"/>
              <a:t>By the end of the session, participants will be able to:</a:t>
            </a:r>
          </a:p>
          <a:p>
            <a:r>
              <a:rPr lang="en-GB" smtClean="0"/>
              <a:t>Create a basic baseline market map and describe its function</a:t>
            </a:r>
          </a:p>
          <a:p>
            <a:r>
              <a:rPr lang="en-GB" smtClean="0"/>
              <a:t>Differentiate between markets and market systems</a:t>
            </a:r>
          </a:p>
          <a:p>
            <a:r>
              <a:rPr lang="en-GB" smtClean="0"/>
              <a:t>Understand that the needs of the target group is the starting point for analysis</a:t>
            </a:r>
          </a:p>
          <a:p>
            <a:pPr>
              <a:buFont typeface="Arial" pitchFamily="34" charset="0"/>
              <a:buNone/>
            </a:pPr>
            <a:endParaRPr lang="en-GB"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bush-taxi"/>
          <p:cNvPicPr>
            <a:picLocks noChangeAspect="1" noChangeArrowheads="1"/>
          </p:cNvPicPr>
          <p:nvPr/>
        </p:nvPicPr>
        <p:blipFill>
          <a:blip r:embed="rId3" cstate="print"/>
          <a:srcRect/>
          <a:stretch>
            <a:fillRect/>
          </a:stretch>
        </p:blipFill>
        <p:spPr bwMode="auto">
          <a:xfrm>
            <a:off x="430213" y="-14288"/>
            <a:ext cx="8308975" cy="64516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504_taxi"/>
          <p:cNvPicPr>
            <a:picLocks noChangeAspect="1" noChangeArrowheads="1"/>
          </p:cNvPicPr>
          <p:nvPr/>
        </p:nvPicPr>
        <p:blipFill>
          <a:blip r:embed="rId3" cstate="print"/>
          <a:srcRect/>
          <a:stretch>
            <a:fillRect/>
          </a:stretch>
        </p:blipFill>
        <p:spPr bwMode="auto">
          <a:xfrm>
            <a:off x="1633538" y="0"/>
            <a:ext cx="583406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98" y="69495"/>
            <a:ext cx="8674470" cy="1143000"/>
          </a:xfrm>
        </p:spPr>
        <p:txBody>
          <a:bodyPr/>
          <a:lstStyle/>
          <a:p>
            <a:pPr>
              <a:defRPr/>
            </a:pPr>
            <a:r>
              <a:rPr lang="en-US" b="1" dirty="0">
                <a:solidFill>
                  <a:srgbClr val="009900"/>
                </a:solidFill>
                <a:latin typeface="Arial" pitchFamily="34" charset="0"/>
                <a:ea typeface="ＭＳ Ｐゴシック"/>
                <a:cs typeface="ＭＳ Ｐゴシック"/>
              </a:rPr>
              <a:t>Market system: Definition</a:t>
            </a:r>
          </a:p>
        </p:txBody>
      </p:sp>
      <p:sp>
        <p:nvSpPr>
          <p:cNvPr id="60418" name="Content Placeholder 2"/>
          <p:cNvSpPr>
            <a:spLocks noGrp="1"/>
          </p:cNvSpPr>
          <p:nvPr>
            <p:ph idx="1"/>
          </p:nvPr>
        </p:nvSpPr>
        <p:spPr>
          <a:xfrm>
            <a:off x="229698" y="1536700"/>
            <a:ext cx="8674470" cy="4979810"/>
          </a:xfrm>
        </p:spPr>
        <p:txBody>
          <a:bodyPr>
            <a:normAutofit lnSpcReduction="10000"/>
          </a:bodyPr>
          <a:lstStyle/>
          <a:p>
            <a:pPr marL="395288" indent="-395288">
              <a:spcAft>
                <a:spcPts val="600"/>
              </a:spcAft>
            </a:pPr>
            <a:r>
              <a:rPr lang="en-US" dirty="0" smtClean="0"/>
              <a:t>A  </a:t>
            </a:r>
            <a:r>
              <a:rPr lang="en-US" dirty="0"/>
              <a:t>market system is a network of producers, suppliers, traders, </a:t>
            </a:r>
            <a:r>
              <a:rPr lang="en-US" dirty="0" smtClean="0"/>
              <a:t>buyers, </a:t>
            </a:r>
            <a:r>
              <a:rPr lang="en-US" dirty="0"/>
              <a:t>and </a:t>
            </a:r>
            <a:r>
              <a:rPr lang="en-US" dirty="0" smtClean="0"/>
              <a:t>consumers</a:t>
            </a:r>
          </a:p>
          <a:p>
            <a:pPr marL="395288" indent="-395288">
              <a:spcAft>
                <a:spcPts val="600"/>
              </a:spcAft>
            </a:pPr>
            <a:r>
              <a:rPr lang="en-US" dirty="0" smtClean="0"/>
              <a:t>All are involved </a:t>
            </a:r>
            <a:r>
              <a:rPr lang="en-US" dirty="0"/>
              <a:t>in producing, </a:t>
            </a:r>
            <a:r>
              <a:rPr lang="en-US" dirty="0" smtClean="0"/>
              <a:t>exchanging, </a:t>
            </a:r>
            <a:r>
              <a:rPr lang="en-US" dirty="0"/>
              <a:t>and consuming a particular item or </a:t>
            </a:r>
            <a:r>
              <a:rPr lang="en-US" dirty="0" smtClean="0"/>
              <a:t>service</a:t>
            </a:r>
            <a:endParaRPr lang="en-US" dirty="0"/>
          </a:p>
          <a:p>
            <a:pPr marL="395288" indent="-395288">
              <a:spcAft>
                <a:spcPts val="600"/>
              </a:spcAft>
            </a:pPr>
            <a:r>
              <a:rPr lang="en-US" dirty="0"/>
              <a:t>The system includes various forms of infrastructure, input </a:t>
            </a:r>
            <a:r>
              <a:rPr lang="en-US" dirty="0" smtClean="0"/>
              <a:t>providers, </a:t>
            </a:r>
            <a:r>
              <a:rPr lang="en-US" dirty="0"/>
              <a:t>and </a:t>
            </a:r>
            <a:r>
              <a:rPr lang="en-US" dirty="0" smtClean="0"/>
              <a:t>services</a:t>
            </a:r>
          </a:p>
          <a:p>
            <a:pPr marL="395288" indent="-395288">
              <a:spcAft>
                <a:spcPts val="600"/>
              </a:spcAft>
            </a:pPr>
            <a:r>
              <a:rPr lang="en-US" dirty="0" smtClean="0"/>
              <a:t>It </a:t>
            </a:r>
            <a:r>
              <a:rPr lang="en-US" dirty="0"/>
              <a:t>operates within the context of the rules and norms that shape this system’s particular business </a:t>
            </a:r>
            <a:r>
              <a:rPr lang="en-US" dirty="0" smtClean="0"/>
              <a:t>environment</a:t>
            </a:r>
            <a:endParaRPr lang="en-US" dirty="0"/>
          </a:p>
        </p:txBody>
      </p:sp>
    </p:spTree>
    <p:extLst>
      <p:ext uri="{BB962C8B-B14F-4D97-AF65-F5344CB8AC3E}">
        <p14:creationId xmlns:p14="http://schemas.microsoft.com/office/powerpoint/2010/main" val="1951924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picture"/>
          <p:cNvPicPr>
            <a:picLocks noChangeAspect="1" noChangeArrowheads="1"/>
          </p:cNvPicPr>
          <p:nvPr/>
        </p:nvPicPr>
        <p:blipFill>
          <a:blip r:embed="rId3" cstate="print"/>
          <a:srcRect/>
          <a:stretch>
            <a:fillRect/>
          </a:stretch>
        </p:blipFill>
        <p:spPr bwMode="auto">
          <a:xfrm>
            <a:off x="523875" y="0"/>
            <a:ext cx="8042275" cy="6735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30188" y="-1588"/>
            <a:ext cx="8674100" cy="1143001"/>
          </a:xfrm>
        </p:spPr>
        <p:txBody>
          <a:bodyPr/>
          <a:lstStyle/>
          <a:p>
            <a:r>
              <a:rPr lang="en-US" b="1" smtClean="0">
                <a:solidFill>
                  <a:srgbClr val="009900"/>
                </a:solidFill>
                <a:latin typeface="Arial" pitchFamily="34" charset="0"/>
                <a:ea typeface="ＭＳ Ｐゴシック"/>
                <a:cs typeface="ＭＳ Ｐゴシック"/>
              </a:rPr>
              <a:t>The taxi vehicle market</a:t>
            </a:r>
          </a:p>
        </p:txBody>
      </p:sp>
      <p:sp>
        <p:nvSpPr>
          <p:cNvPr id="10243" name="Rectangle 3"/>
          <p:cNvSpPr>
            <a:spLocks noGrp="1" noChangeArrowheads="1"/>
          </p:cNvSpPr>
          <p:nvPr>
            <p:ph type="body" idx="1"/>
          </p:nvPr>
        </p:nvSpPr>
        <p:spPr>
          <a:xfrm>
            <a:off x="230188" y="1081088"/>
            <a:ext cx="8674100" cy="5522912"/>
          </a:xfrm>
        </p:spPr>
        <p:txBody>
          <a:bodyPr/>
          <a:lstStyle/>
          <a:p>
            <a:pPr marL="342900" lvl="1" indent="-342900">
              <a:spcAft>
                <a:spcPts val="200"/>
              </a:spcAft>
              <a:buFont typeface="Arial" pitchFamily="34" charset="0"/>
              <a:buNone/>
            </a:pPr>
            <a:r>
              <a:rPr lang="en-GB" sz="3200" b="1" smtClean="0">
                <a:solidFill>
                  <a:srgbClr val="000000"/>
                </a:solidFill>
                <a:latin typeface="Arial" pitchFamily="34" charset="0"/>
                <a:cs typeface="Arial" pitchFamily="34" charset="0"/>
              </a:rPr>
              <a:t>Market chain</a:t>
            </a:r>
          </a:p>
          <a:p>
            <a:pPr marL="342900" lvl="1" indent="-342900">
              <a:spcAft>
                <a:spcPts val="1400"/>
              </a:spcAft>
              <a:buFont typeface="Arial" pitchFamily="34" charset="0"/>
              <a:buChar char="•"/>
            </a:pPr>
            <a:r>
              <a:rPr lang="en-GB" sz="3200" smtClean="0">
                <a:solidFill>
                  <a:srgbClr val="000000"/>
                </a:solidFill>
                <a:latin typeface="Arial" pitchFamily="34" charset="0"/>
                <a:cs typeface="Arial" pitchFamily="34" charset="0"/>
              </a:rPr>
              <a:t>Where does the vehicle come from; who else is concerned with it? </a:t>
            </a:r>
          </a:p>
          <a:p>
            <a:pPr marL="342900" lvl="1" indent="-342900">
              <a:spcAft>
                <a:spcPts val="200"/>
              </a:spcAft>
              <a:buFont typeface="Arial" pitchFamily="34" charset="0"/>
              <a:buNone/>
            </a:pPr>
            <a:r>
              <a:rPr lang="en-GB" sz="3200" b="1" smtClean="0">
                <a:solidFill>
                  <a:srgbClr val="000000"/>
                </a:solidFill>
                <a:latin typeface="Arial" pitchFamily="34" charset="0"/>
                <a:cs typeface="Arial" pitchFamily="34" charset="0"/>
              </a:rPr>
              <a:t>Infrastructure, services, inputs</a:t>
            </a:r>
          </a:p>
          <a:p>
            <a:pPr marL="342900" lvl="1" indent="-342900">
              <a:spcAft>
                <a:spcPts val="1400"/>
              </a:spcAft>
              <a:buFont typeface="Arial" pitchFamily="34" charset="0"/>
              <a:buChar char="•"/>
            </a:pPr>
            <a:r>
              <a:rPr lang="en-GB" sz="3200" smtClean="0">
                <a:solidFill>
                  <a:srgbClr val="000000"/>
                </a:solidFill>
                <a:latin typeface="Arial" pitchFamily="34" charset="0"/>
                <a:cs typeface="Arial" pitchFamily="34" charset="0"/>
              </a:rPr>
              <a:t>What does the vehicle and its operator need to operate effectively? </a:t>
            </a:r>
          </a:p>
          <a:p>
            <a:pPr marL="342900" lvl="1" indent="-342900">
              <a:spcAft>
                <a:spcPts val="200"/>
              </a:spcAft>
              <a:buFont typeface="Arial" pitchFamily="34" charset="0"/>
              <a:buNone/>
            </a:pPr>
            <a:r>
              <a:rPr lang="en-GB" sz="3200" b="1" smtClean="0">
                <a:solidFill>
                  <a:srgbClr val="000000"/>
                </a:solidFill>
                <a:latin typeface="Arial" pitchFamily="34" charset="0"/>
                <a:cs typeface="Arial" pitchFamily="34" charset="0"/>
              </a:rPr>
              <a:t>Institutions, rules, norms, trends</a:t>
            </a:r>
            <a:endParaRPr lang="en-US" sz="3200" b="1" smtClean="0">
              <a:latin typeface="Arial" pitchFamily="34" charset="0"/>
              <a:cs typeface="Arial" pitchFamily="34" charset="0"/>
            </a:endParaRPr>
          </a:p>
          <a:p>
            <a:pPr marL="342900" lvl="1" indent="-342900">
              <a:spcAft>
                <a:spcPts val="800"/>
              </a:spcAft>
              <a:buFont typeface="Arial" pitchFamily="34" charset="0"/>
              <a:buChar char="•"/>
            </a:pPr>
            <a:r>
              <a:rPr lang="en-GB" sz="3200" smtClean="0">
                <a:solidFill>
                  <a:srgbClr val="000000"/>
                </a:solidFill>
                <a:latin typeface="Arial" pitchFamily="34" charset="0"/>
                <a:cs typeface="Arial" pitchFamily="34" charset="0"/>
              </a:rPr>
              <a:t>What laws, rules, etc. govern </a:t>
            </a:r>
            <a:r>
              <a:rPr lang="en-US" sz="3200" smtClean="0">
                <a:solidFill>
                  <a:srgbClr val="000000"/>
                </a:solidFill>
                <a:latin typeface="Arial" pitchFamily="34" charset="0"/>
                <a:cs typeface="Arial" pitchFamily="34" charset="0"/>
              </a:rPr>
              <a:t>the</a:t>
            </a:r>
            <a:r>
              <a:rPr lang="en-GB" sz="3200" smtClean="0">
                <a:solidFill>
                  <a:srgbClr val="000000"/>
                </a:solidFill>
                <a:latin typeface="Arial" pitchFamily="34" charset="0"/>
                <a:cs typeface="Arial" pitchFamily="34" charset="0"/>
              </a:rPr>
              <a:t> use of the vehicle?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10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1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1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10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30188" y="-1588"/>
            <a:ext cx="8674100" cy="1143001"/>
          </a:xfrm>
        </p:spPr>
        <p:txBody>
          <a:bodyPr/>
          <a:lstStyle/>
          <a:p>
            <a:r>
              <a:rPr lang="en-US" b="1" smtClean="0">
                <a:solidFill>
                  <a:srgbClr val="009900"/>
                </a:solidFill>
                <a:latin typeface="Arial" pitchFamily="34" charset="0"/>
                <a:ea typeface="ＭＳ Ｐゴシック"/>
                <a:cs typeface="ＭＳ Ｐゴシック"/>
              </a:rPr>
              <a:t>Mapping the taxi vehicle market</a:t>
            </a:r>
          </a:p>
        </p:txBody>
      </p:sp>
      <p:sp>
        <p:nvSpPr>
          <p:cNvPr id="10243" name="Rectangle 3"/>
          <p:cNvSpPr>
            <a:spLocks noGrp="1" noChangeArrowheads="1"/>
          </p:cNvSpPr>
          <p:nvPr>
            <p:ph type="body" idx="1"/>
          </p:nvPr>
        </p:nvSpPr>
        <p:spPr>
          <a:xfrm>
            <a:off x="230188" y="1081088"/>
            <a:ext cx="8674100" cy="5522912"/>
          </a:xfrm>
        </p:spPr>
        <p:txBody>
          <a:bodyPr/>
          <a:lstStyle/>
          <a:p>
            <a:pPr>
              <a:spcAft>
                <a:spcPts val="1800"/>
              </a:spcAft>
            </a:pPr>
            <a:r>
              <a:rPr lang="en-US" sz="2200" smtClean="0">
                <a:ea typeface="ＭＳ Ｐゴシック"/>
                <a:cs typeface="ＭＳ Ｐゴシック"/>
              </a:rPr>
              <a:t>Your groups represent </a:t>
            </a:r>
            <a:r>
              <a:rPr lang="ja-JP" altLang="en-US" sz="2200" smtClean="0">
                <a:cs typeface="ＭＳ Ｐゴシック"/>
              </a:rPr>
              <a:t>“</a:t>
            </a:r>
            <a:r>
              <a:rPr lang="en-US" altLang="ja-JP" sz="2200" smtClean="0">
                <a:cs typeface="ＭＳ Ｐゴシック"/>
              </a:rPr>
              <a:t>TaxiHelp</a:t>
            </a:r>
            <a:r>
              <a:rPr lang="ja-JP" altLang="en-US" sz="2200" smtClean="0">
                <a:cs typeface="ＭＳ Ｐゴシック"/>
              </a:rPr>
              <a:t>”</a:t>
            </a:r>
            <a:r>
              <a:rPr lang="en-US" altLang="ja-JP" sz="2200" smtClean="0">
                <a:cs typeface="ＭＳ Ｐゴシック"/>
              </a:rPr>
              <a:t>, an aid NGO that supports the livelihoods of the urban poor through interventions aimed at local public taxi services;</a:t>
            </a:r>
          </a:p>
          <a:p>
            <a:pPr>
              <a:spcAft>
                <a:spcPts val="1800"/>
              </a:spcAft>
            </a:pPr>
            <a:r>
              <a:rPr lang="en-US" sz="2200" smtClean="0">
                <a:ea typeface="ＭＳ Ｐゴシック"/>
                <a:cs typeface="ＭＳ Ｐゴシック"/>
              </a:rPr>
              <a:t>Draw a map of the </a:t>
            </a:r>
            <a:r>
              <a:rPr lang="en-US" sz="2200" u="sng" smtClean="0">
                <a:ea typeface="ＭＳ Ｐゴシック"/>
                <a:cs typeface="ＭＳ Ｐゴシック"/>
              </a:rPr>
              <a:t>taxi vehicle </a:t>
            </a:r>
            <a:r>
              <a:rPr lang="en-US" sz="2200" smtClean="0">
                <a:ea typeface="ＭＳ Ｐゴシック"/>
                <a:cs typeface="ＭＳ Ｐゴシック"/>
              </a:rPr>
              <a:t>market system: all the market actors that enable the vehicle  to be operated effectively, providing support for the urban poor users;</a:t>
            </a:r>
          </a:p>
          <a:p>
            <a:pPr>
              <a:spcAft>
                <a:spcPts val="1800"/>
              </a:spcAft>
            </a:pPr>
            <a:r>
              <a:rPr lang="en-US" sz="2200" smtClean="0">
                <a:ea typeface="ＭＳ Ｐゴシック"/>
                <a:cs typeface="ＭＳ Ｐゴシック"/>
              </a:rPr>
              <a:t>Show all the actors in that system, and any links between them;</a:t>
            </a:r>
          </a:p>
          <a:p>
            <a:pPr>
              <a:spcAft>
                <a:spcPts val="1800"/>
              </a:spcAft>
            </a:pPr>
            <a:r>
              <a:rPr lang="en-US" sz="2200" smtClean="0">
                <a:ea typeface="ＭＳ Ｐゴシック"/>
                <a:cs typeface="ＭＳ Ｐゴシック"/>
              </a:rPr>
              <a:t>Think about the market chain, the infrastructure, and the rules, institutions etc. that affect the market;</a:t>
            </a:r>
          </a:p>
          <a:p>
            <a:pPr>
              <a:spcAft>
                <a:spcPts val="1800"/>
              </a:spcAft>
            </a:pPr>
            <a:r>
              <a:rPr lang="en-US" sz="2200" smtClean="0">
                <a:ea typeface="ＭＳ Ｐゴシック"/>
                <a:cs typeface="ＭＳ Ｐゴシック"/>
              </a:rPr>
              <a:t>No </a:t>
            </a:r>
            <a:r>
              <a:rPr lang="ja-JP" altLang="en-US" sz="2200" smtClean="0">
                <a:cs typeface="ＭＳ Ｐゴシック"/>
              </a:rPr>
              <a:t>‘</a:t>
            </a:r>
            <a:r>
              <a:rPr lang="en-US" altLang="ja-JP" sz="2200" smtClean="0">
                <a:cs typeface="ＭＳ Ｐゴシック"/>
              </a:rPr>
              <a:t>right answer</a:t>
            </a:r>
            <a:r>
              <a:rPr lang="en-GB" altLang="en-US" sz="2200" smtClean="0">
                <a:ea typeface="ＭＳ Ｐゴシック"/>
                <a:cs typeface="ＭＳ Ｐゴシック"/>
              </a:rPr>
              <a:t>’</a:t>
            </a:r>
            <a:r>
              <a:rPr lang="en-GB" altLang="ja-JP" sz="2200" smtClean="0">
                <a:cs typeface="ＭＳ Ｐゴシック"/>
              </a:rPr>
              <a:t>, </a:t>
            </a:r>
            <a:r>
              <a:rPr lang="en-US" altLang="ja-JP" sz="2200" smtClean="0">
                <a:cs typeface="ＭＳ Ｐゴシック"/>
              </a:rPr>
              <a:t> just start and make a basic map;</a:t>
            </a:r>
          </a:p>
          <a:p>
            <a:r>
              <a:rPr lang="en-US" sz="2200" smtClean="0">
                <a:ea typeface="ＭＳ Ｐゴシック"/>
                <a:cs typeface="ＭＳ Ｐゴシック"/>
              </a:rPr>
              <a:t>Make any appropriate assumptions.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10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1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1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10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63513" y="171450"/>
            <a:ext cx="7772400" cy="533400"/>
          </a:xfrm>
        </p:spPr>
        <p:txBody>
          <a:bodyPr rtlCol="0">
            <a:normAutofit fontScale="90000"/>
          </a:bodyPr>
          <a:lstStyle/>
          <a:p>
            <a:pPr fontAlgn="auto">
              <a:spcAft>
                <a:spcPts val="0"/>
              </a:spcAft>
              <a:defRPr/>
            </a:pPr>
            <a:r>
              <a:rPr lang="en-US" smtClean="0">
                <a:solidFill>
                  <a:srgbClr val="008000"/>
                </a:solidFill>
                <a:latin typeface="Arial" pitchFamily="34" charset="0"/>
                <a:ea typeface="ＭＳ Ｐゴシック"/>
                <a:cs typeface="ＭＳ Ｐゴシック"/>
              </a:rPr>
              <a:t>Mapping: just start!</a:t>
            </a:r>
          </a:p>
        </p:txBody>
      </p:sp>
      <p:pic>
        <p:nvPicPr>
          <p:cNvPr id="80899" name="Content Placeholder 7" descr="EMMA 2.jpg"/>
          <p:cNvPicPr>
            <a:picLocks noGrp="1" noChangeAspect="1"/>
          </p:cNvPicPr>
          <p:nvPr>
            <p:ph idx="1"/>
          </p:nvPr>
        </p:nvPicPr>
        <p:blipFill>
          <a:blip r:embed="rId3" cstate="print"/>
          <a:srcRect/>
          <a:stretch>
            <a:fillRect/>
          </a:stretch>
        </p:blipFill>
        <p:spPr>
          <a:xfrm>
            <a:off x="273050" y="914400"/>
            <a:ext cx="8585200" cy="5943600"/>
          </a:xfr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ChangeAspect="1" noChangeArrowheads="1"/>
          </p:cNvPicPr>
          <p:nvPr/>
        </p:nvPicPr>
        <p:blipFill>
          <a:blip r:embed="rId3" cstate="print"/>
          <a:srcRect/>
          <a:stretch>
            <a:fillRect/>
          </a:stretch>
        </p:blipFill>
        <p:spPr bwMode="auto">
          <a:xfrm>
            <a:off x="611188" y="404813"/>
            <a:ext cx="7620000" cy="5715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684213" y="620713"/>
            <a:ext cx="7620000" cy="571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755650" y="476250"/>
            <a:ext cx="7620000" cy="5715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01" name="Text Box 45"/>
          <p:cNvSpPr txBox="1">
            <a:spLocks noChangeArrowheads="1"/>
          </p:cNvSpPr>
          <p:nvPr/>
        </p:nvSpPr>
        <p:spPr bwMode="auto">
          <a:xfrm>
            <a:off x="179388" y="76200"/>
            <a:ext cx="8716962" cy="769938"/>
          </a:xfrm>
          <a:prstGeom prst="rect">
            <a:avLst/>
          </a:prstGeom>
          <a:noFill/>
          <a:ln w="9525">
            <a:noFill/>
            <a:miter lim="800000"/>
            <a:headEnd/>
            <a:tailEnd/>
          </a:ln>
        </p:spPr>
        <p:txBody>
          <a:bodyPr>
            <a:spAutoFit/>
          </a:bodyPr>
          <a:lstStyle/>
          <a:p>
            <a:pPr>
              <a:spcBef>
                <a:spcPct val="50000"/>
              </a:spcBef>
            </a:pPr>
            <a:r>
              <a:rPr lang="en-GB" sz="4400" b="1">
                <a:solidFill>
                  <a:srgbClr val="009600"/>
                </a:solidFill>
                <a:latin typeface="Calibri" pitchFamily="34" charset="0"/>
              </a:rPr>
              <a:t>Market system for taxi vehicles</a:t>
            </a:r>
          </a:p>
        </p:txBody>
      </p:sp>
      <p:grpSp>
        <p:nvGrpSpPr>
          <p:cNvPr id="1028" name="Group 51"/>
          <p:cNvGrpSpPr>
            <a:grpSpLocks/>
          </p:cNvGrpSpPr>
          <p:nvPr/>
        </p:nvGrpSpPr>
        <p:grpSpPr bwMode="auto">
          <a:xfrm>
            <a:off x="0" y="911225"/>
            <a:ext cx="9110663" cy="6845300"/>
            <a:chOff x="0" y="503238"/>
            <a:chExt cx="9110663" cy="6845300"/>
          </a:xfrm>
        </p:grpSpPr>
        <p:sp>
          <p:nvSpPr>
            <p:cNvPr id="1029" name="Text Box 17"/>
            <p:cNvSpPr txBox="1">
              <a:spLocks noChangeArrowheads="1"/>
            </p:cNvSpPr>
            <p:nvPr/>
          </p:nvSpPr>
          <p:spPr bwMode="auto">
            <a:xfrm>
              <a:off x="179388" y="503238"/>
              <a:ext cx="2654300" cy="693737"/>
            </a:xfrm>
            <a:prstGeom prst="rect">
              <a:avLst/>
            </a:prstGeom>
            <a:noFill/>
            <a:ln w="9525">
              <a:noFill/>
              <a:miter lim="800000"/>
              <a:headEnd/>
              <a:tailEnd/>
            </a:ln>
          </p:spPr>
          <p:txBody>
            <a:bodyPr lIns="54000" tIns="36000" rIns="54000" bIns="0">
              <a:spAutoFit/>
            </a:bodyPr>
            <a:lstStyle/>
            <a:p>
              <a:pPr eaLnBrk="0" hangingPunct="0">
                <a:lnSpc>
                  <a:spcPct val="120000"/>
                </a:lnSpc>
                <a:spcBef>
                  <a:spcPct val="50000"/>
                </a:spcBef>
              </a:pPr>
              <a:r>
                <a:rPr lang="en-GB" sz="1200" b="1" i="1">
                  <a:latin typeface="Calibri" pitchFamily="34" charset="0"/>
                </a:rPr>
                <a:t>The Market Environment: Institutions, Rules, </a:t>
              </a:r>
              <a:br>
                <a:rPr lang="en-GB" sz="1200" b="1" i="1">
                  <a:latin typeface="Calibri" pitchFamily="34" charset="0"/>
                </a:rPr>
              </a:br>
              <a:r>
                <a:rPr lang="en-GB" sz="1200" b="1" i="1">
                  <a:latin typeface="Calibri" pitchFamily="34" charset="0"/>
                </a:rPr>
                <a:t>Norms &amp; Trends</a:t>
              </a:r>
            </a:p>
          </p:txBody>
        </p:sp>
        <p:sp>
          <p:nvSpPr>
            <p:cNvPr id="1030" name="Text Box 19"/>
            <p:cNvSpPr txBox="1">
              <a:spLocks noChangeArrowheads="1"/>
            </p:cNvSpPr>
            <p:nvPr/>
          </p:nvSpPr>
          <p:spPr bwMode="auto">
            <a:xfrm>
              <a:off x="179388" y="4724400"/>
              <a:ext cx="1584325" cy="693738"/>
            </a:xfrm>
            <a:prstGeom prst="rect">
              <a:avLst/>
            </a:prstGeom>
            <a:noFill/>
            <a:ln w="9525">
              <a:noFill/>
              <a:miter lim="800000"/>
              <a:headEnd/>
              <a:tailEnd/>
            </a:ln>
          </p:spPr>
          <p:txBody>
            <a:bodyPr lIns="54000" tIns="36000" rIns="54000" bIns="0">
              <a:spAutoFit/>
            </a:bodyPr>
            <a:lstStyle/>
            <a:p>
              <a:pPr eaLnBrk="0" hangingPunct="0">
                <a:lnSpc>
                  <a:spcPct val="120000"/>
                </a:lnSpc>
                <a:spcBef>
                  <a:spcPct val="50000"/>
                </a:spcBef>
              </a:pPr>
              <a:r>
                <a:rPr lang="en-GB" sz="1200" b="1" i="1">
                  <a:latin typeface="Calibri" pitchFamily="34" charset="0"/>
                </a:rPr>
                <a:t>Key Infrastructure </a:t>
              </a:r>
              <a:br>
                <a:rPr lang="en-GB" sz="1200" b="1" i="1">
                  <a:latin typeface="Calibri" pitchFamily="34" charset="0"/>
                </a:rPr>
              </a:br>
              <a:r>
                <a:rPr lang="en-GB" sz="1200" b="1" i="1">
                  <a:latin typeface="Calibri" pitchFamily="34" charset="0"/>
                </a:rPr>
                <a:t>&amp;  Market Support </a:t>
              </a:r>
              <a:br>
                <a:rPr lang="en-GB" sz="1200" b="1" i="1">
                  <a:latin typeface="Calibri" pitchFamily="34" charset="0"/>
                </a:rPr>
              </a:br>
              <a:r>
                <a:rPr lang="en-GB" sz="1200" b="1" i="1">
                  <a:latin typeface="Calibri" pitchFamily="34" charset="0"/>
                </a:rPr>
                <a:t>Services</a:t>
              </a:r>
            </a:p>
          </p:txBody>
        </p:sp>
        <p:sp>
          <p:nvSpPr>
            <p:cNvPr id="1031" name="Line 4"/>
            <p:cNvSpPr>
              <a:spLocks noChangeShapeType="1"/>
            </p:cNvSpPr>
            <p:nvPr/>
          </p:nvSpPr>
          <p:spPr bwMode="auto">
            <a:xfrm>
              <a:off x="0" y="4437063"/>
              <a:ext cx="8896350" cy="0"/>
            </a:xfrm>
            <a:prstGeom prst="line">
              <a:avLst/>
            </a:prstGeom>
            <a:noFill/>
            <a:ln w="12700">
              <a:solidFill>
                <a:schemeClr val="tx1"/>
              </a:solidFill>
              <a:prstDash val="lgDashDotDot"/>
              <a:round/>
              <a:headEnd/>
              <a:tailEnd/>
            </a:ln>
          </p:spPr>
          <p:txBody>
            <a:bodyPr wrap="none" lIns="54000" tIns="36000" rIns="54000" bIns="0" anchor="ctr"/>
            <a:lstStyle/>
            <a:p>
              <a:endParaRPr lang="en-GB"/>
            </a:p>
          </p:txBody>
        </p:sp>
        <p:grpSp>
          <p:nvGrpSpPr>
            <p:cNvPr id="1032" name="Group 5"/>
            <p:cNvGrpSpPr>
              <a:grpSpLocks/>
            </p:cNvGrpSpPr>
            <p:nvPr/>
          </p:nvGrpSpPr>
          <p:grpSpPr bwMode="auto">
            <a:xfrm>
              <a:off x="179388" y="2117725"/>
              <a:ext cx="8931275" cy="303213"/>
              <a:chOff x="330" y="1334"/>
              <a:chExt cx="5626" cy="191"/>
            </a:xfrm>
          </p:grpSpPr>
          <p:sp>
            <p:nvSpPr>
              <p:cNvPr id="1071" name="Line 6"/>
              <p:cNvSpPr>
                <a:spLocks noChangeShapeType="1"/>
              </p:cNvSpPr>
              <p:nvPr/>
            </p:nvSpPr>
            <p:spPr bwMode="auto">
              <a:xfrm>
                <a:off x="330" y="1434"/>
                <a:ext cx="5626" cy="1"/>
              </a:xfrm>
              <a:prstGeom prst="line">
                <a:avLst/>
              </a:prstGeom>
              <a:noFill/>
              <a:ln w="12700">
                <a:solidFill>
                  <a:schemeClr val="tx1"/>
                </a:solidFill>
                <a:prstDash val="lgDashDotDot"/>
                <a:round/>
                <a:headEnd/>
                <a:tailEnd/>
              </a:ln>
            </p:spPr>
            <p:txBody>
              <a:bodyPr wrap="none" lIns="54000" tIns="36000" rIns="54000" bIns="0" anchor="ctr"/>
              <a:lstStyle/>
              <a:p>
                <a:endParaRPr lang="en-GB"/>
              </a:p>
            </p:txBody>
          </p:sp>
          <p:sp>
            <p:nvSpPr>
              <p:cNvPr id="1072" name="AutoShape 4"/>
              <p:cNvSpPr>
                <a:spLocks noChangeArrowheads="1"/>
              </p:cNvSpPr>
              <p:nvPr/>
            </p:nvSpPr>
            <p:spPr bwMode="auto">
              <a:xfrm>
                <a:off x="1351" y="1334"/>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1073" name="AutoShape 4"/>
              <p:cNvSpPr>
                <a:spLocks noChangeArrowheads="1"/>
              </p:cNvSpPr>
              <p:nvPr/>
            </p:nvSpPr>
            <p:spPr bwMode="auto">
              <a:xfrm>
                <a:off x="2225" y="1334"/>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1074" name="AutoShape 4"/>
              <p:cNvSpPr>
                <a:spLocks noChangeArrowheads="1"/>
              </p:cNvSpPr>
              <p:nvPr/>
            </p:nvSpPr>
            <p:spPr bwMode="auto">
              <a:xfrm>
                <a:off x="3100" y="1335"/>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1075" name="AutoShape 4"/>
              <p:cNvSpPr>
                <a:spLocks noChangeArrowheads="1"/>
              </p:cNvSpPr>
              <p:nvPr/>
            </p:nvSpPr>
            <p:spPr bwMode="auto">
              <a:xfrm>
                <a:off x="3975" y="1335"/>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1076" name="AutoShape 4"/>
              <p:cNvSpPr>
                <a:spLocks noChangeArrowheads="1"/>
              </p:cNvSpPr>
              <p:nvPr/>
            </p:nvSpPr>
            <p:spPr bwMode="auto">
              <a:xfrm>
                <a:off x="4850" y="1335"/>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grpSp>
        <p:sp>
          <p:nvSpPr>
            <p:cNvPr id="1033" name="Text Box 18"/>
            <p:cNvSpPr txBox="1">
              <a:spLocks noChangeArrowheads="1"/>
            </p:cNvSpPr>
            <p:nvPr/>
          </p:nvSpPr>
          <p:spPr bwMode="auto">
            <a:xfrm>
              <a:off x="179388" y="2468563"/>
              <a:ext cx="2517775" cy="474662"/>
            </a:xfrm>
            <a:prstGeom prst="rect">
              <a:avLst/>
            </a:prstGeom>
            <a:noFill/>
            <a:ln w="9525">
              <a:noFill/>
              <a:miter lim="800000"/>
              <a:headEnd/>
              <a:tailEnd/>
            </a:ln>
          </p:spPr>
          <p:txBody>
            <a:bodyPr lIns="54000" tIns="36000" rIns="54000" bIns="0">
              <a:spAutoFit/>
            </a:bodyPr>
            <a:lstStyle/>
            <a:p>
              <a:pPr eaLnBrk="0" hangingPunct="0">
                <a:lnSpc>
                  <a:spcPct val="120000"/>
                </a:lnSpc>
                <a:spcBef>
                  <a:spcPct val="50000"/>
                </a:spcBef>
              </a:pPr>
              <a:r>
                <a:rPr lang="en-GB" sz="1200" b="1" i="1">
                  <a:latin typeface="Calibri" pitchFamily="34" charset="0"/>
                </a:rPr>
                <a:t>The Market Chain: </a:t>
              </a:r>
              <a:br>
                <a:rPr lang="en-GB" sz="1200" b="1" i="1">
                  <a:latin typeface="Calibri" pitchFamily="34" charset="0"/>
                </a:rPr>
              </a:br>
              <a:r>
                <a:rPr lang="en-GB" sz="1200" b="1" i="1">
                  <a:latin typeface="Calibri" pitchFamily="34" charset="0"/>
                </a:rPr>
                <a:t>Market Actors &amp; Their Linkages</a:t>
              </a:r>
            </a:p>
          </p:txBody>
        </p:sp>
        <p:sp>
          <p:nvSpPr>
            <p:cNvPr id="1034" name="Text Box 13"/>
            <p:cNvSpPr txBox="1">
              <a:spLocks noChangeArrowheads="1"/>
            </p:cNvSpPr>
            <p:nvPr/>
          </p:nvSpPr>
          <p:spPr bwMode="auto">
            <a:xfrm>
              <a:off x="5076825" y="3213100"/>
              <a:ext cx="863600"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Taxi Operator</a:t>
              </a:r>
            </a:p>
          </p:txBody>
        </p:sp>
        <p:sp>
          <p:nvSpPr>
            <p:cNvPr id="1035" name="Text Box 14"/>
            <p:cNvSpPr txBox="1">
              <a:spLocks noChangeArrowheads="1"/>
            </p:cNvSpPr>
            <p:nvPr/>
          </p:nvSpPr>
          <p:spPr bwMode="auto">
            <a:xfrm>
              <a:off x="2627313" y="3429000"/>
              <a:ext cx="1152525"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Vehicle Leasing Co.</a:t>
              </a:r>
            </a:p>
          </p:txBody>
        </p:sp>
        <p:sp>
          <p:nvSpPr>
            <p:cNvPr id="1036" name="Text Box 15"/>
            <p:cNvSpPr txBox="1">
              <a:spLocks noChangeArrowheads="1"/>
            </p:cNvSpPr>
            <p:nvPr/>
          </p:nvSpPr>
          <p:spPr bwMode="auto">
            <a:xfrm>
              <a:off x="611188" y="3213100"/>
              <a:ext cx="1296987"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Vehicle Importer</a:t>
              </a:r>
            </a:p>
          </p:txBody>
        </p:sp>
        <p:sp>
          <p:nvSpPr>
            <p:cNvPr id="1037" name="Text Box 16"/>
            <p:cNvSpPr txBox="1">
              <a:spLocks noChangeArrowheads="1"/>
            </p:cNvSpPr>
            <p:nvPr/>
          </p:nvSpPr>
          <p:spPr bwMode="auto">
            <a:xfrm>
              <a:off x="7164388" y="2757488"/>
              <a:ext cx="1152525"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Business Customers</a:t>
              </a:r>
            </a:p>
          </p:txBody>
        </p:sp>
        <p:sp>
          <p:nvSpPr>
            <p:cNvPr id="70673" name="Text Box 17"/>
            <p:cNvSpPr txBox="1">
              <a:spLocks noChangeArrowheads="1"/>
            </p:cNvSpPr>
            <p:nvPr/>
          </p:nvSpPr>
          <p:spPr bwMode="auto">
            <a:xfrm>
              <a:off x="7164388" y="3549651"/>
              <a:ext cx="1152525" cy="523875"/>
            </a:xfrm>
            <a:prstGeom prst="rect">
              <a:avLst/>
            </a:prstGeom>
            <a:solidFill>
              <a:schemeClr val="accent6"/>
            </a:solidFill>
            <a:ln w="28575" cmpd="sng">
              <a:solidFill>
                <a:srgbClr val="0000FF"/>
              </a:solidFill>
              <a:miter lim="800000"/>
              <a:headEnd/>
              <a:tailEnd/>
            </a:ln>
            <a:effectLst/>
          </p:spPr>
          <p:txBody>
            <a:bodyPr lIns="18000" rIns="1800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ct val="50000"/>
                </a:spcBef>
                <a:spcAft>
                  <a:spcPts val="0"/>
                </a:spcAft>
                <a:defRPr/>
              </a:pPr>
              <a:r>
                <a:rPr lang="en-GB" sz="1400" dirty="0" smtClean="0"/>
                <a:t>Urban Poor Users</a:t>
              </a:r>
            </a:p>
          </p:txBody>
        </p:sp>
        <p:cxnSp>
          <p:nvCxnSpPr>
            <p:cNvPr id="1039" name="AutoShape 18"/>
            <p:cNvCxnSpPr>
              <a:cxnSpLocks noChangeShapeType="1"/>
              <a:stCxn id="1056" idx="2"/>
              <a:endCxn id="1034" idx="2"/>
            </p:cNvCxnSpPr>
            <p:nvPr/>
          </p:nvCxnSpPr>
          <p:spPr bwMode="auto">
            <a:xfrm flipH="1" flipV="1">
              <a:off x="5508625" y="3740150"/>
              <a:ext cx="1227138" cy="1055688"/>
            </a:xfrm>
            <a:prstGeom prst="straightConnector1">
              <a:avLst/>
            </a:prstGeom>
            <a:noFill/>
            <a:ln w="9525">
              <a:solidFill>
                <a:schemeClr val="tx1"/>
              </a:solidFill>
              <a:round/>
              <a:headEnd type="none" w="lg" len="lg"/>
              <a:tailEnd type="oval" w="lg" len="lg"/>
            </a:ln>
          </p:spPr>
        </p:cxnSp>
        <p:cxnSp>
          <p:nvCxnSpPr>
            <p:cNvPr id="1040" name="AutoShape 19"/>
            <p:cNvCxnSpPr>
              <a:cxnSpLocks noChangeShapeType="1"/>
              <a:stCxn id="1054" idx="2"/>
              <a:endCxn id="1034" idx="2"/>
            </p:cNvCxnSpPr>
            <p:nvPr/>
          </p:nvCxnSpPr>
          <p:spPr bwMode="auto">
            <a:xfrm flipH="1" flipV="1">
              <a:off x="5508625" y="3740150"/>
              <a:ext cx="434975" cy="1703388"/>
            </a:xfrm>
            <a:prstGeom prst="straightConnector1">
              <a:avLst/>
            </a:prstGeom>
            <a:noFill/>
            <a:ln w="9525">
              <a:solidFill>
                <a:schemeClr val="tx1"/>
              </a:solidFill>
              <a:round/>
              <a:headEnd type="none" w="lg" len="lg"/>
              <a:tailEnd type="oval" w="lg" len="lg"/>
            </a:ln>
          </p:spPr>
        </p:cxnSp>
        <p:cxnSp>
          <p:nvCxnSpPr>
            <p:cNvPr id="1041" name="AutoShape 20"/>
            <p:cNvCxnSpPr>
              <a:cxnSpLocks noChangeShapeType="1"/>
              <a:stCxn id="1053" idx="2"/>
              <a:endCxn id="1034" idx="2"/>
            </p:cNvCxnSpPr>
            <p:nvPr/>
          </p:nvCxnSpPr>
          <p:spPr bwMode="auto">
            <a:xfrm flipV="1">
              <a:off x="5087938" y="3740150"/>
              <a:ext cx="420687" cy="1127125"/>
            </a:xfrm>
            <a:prstGeom prst="straightConnector1">
              <a:avLst/>
            </a:prstGeom>
            <a:noFill/>
            <a:ln w="9525">
              <a:solidFill>
                <a:schemeClr val="tx1"/>
              </a:solidFill>
              <a:round/>
              <a:headEnd type="none" w="lg" len="lg"/>
              <a:tailEnd type="oval" w="lg" len="lg"/>
            </a:ln>
          </p:spPr>
        </p:cxnSp>
        <p:cxnSp>
          <p:nvCxnSpPr>
            <p:cNvPr id="1042" name="AutoShape 21"/>
            <p:cNvCxnSpPr>
              <a:cxnSpLocks noChangeShapeType="1"/>
              <a:stCxn id="1052" idx="2"/>
              <a:endCxn id="1035" idx="2"/>
            </p:cNvCxnSpPr>
            <p:nvPr/>
          </p:nvCxnSpPr>
          <p:spPr bwMode="auto">
            <a:xfrm flipV="1">
              <a:off x="3084513" y="3956050"/>
              <a:ext cx="119062" cy="839788"/>
            </a:xfrm>
            <a:prstGeom prst="straightConnector1">
              <a:avLst/>
            </a:prstGeom>
            <a:noFill/>
            <a:ln w="9525">
              <a:solidFill>
                <a:schemeClr val="tx1"/>
              </a:solidFill>
              <a:round/>
              <a:headEnd type="none" w="lg" len="lg"/>
              <a:tailEnd type="oval" w="lg" len="lg"/>
            </a:ln>
          </p:spPr>
        </p:cxnSp>
        <p:cxnSp>
          <p:nvCxnSpPr>
            <p:cNvPr id="1043" name="AutoShape 22"/>
            <p:cNvCxnSpPr>
              <a:cxnSpLocks noChangeShapeType="1"/>
              <a:stCxn id="1051" idx="2"/>
              <a:endCxn id="1035" idx="2"/>
            </p:cNvCxnSpPr>
            <p:nvPr/>
          </p:nvCxnSpPr>
          <p:spPr bwMode="auto">
            <a:xfrm flipV="1">
              <a:off x="1978025" y="3956050"/>
              <a:ext cx="1225550" cy="1416050"/>
            </a:xfrm>
            <a:prstGeom prst="straightConnector1">
              <a:avLst/>
            </a:prstGeom>
            <a:noFill/>
            <a:ln w="9525">
              <a:solidFill>
                <a:schemeClr val="tx1"/>
              </a:solidFill>
              <a:round/>
              <a:headEnd type="none" w="lg" len="lg"/>
              <a:tailEnd type="oval" w="lg" len="lg"/>
            </a:ln>
          </p:spPr>
        </p:cxnSp>
        <p:cxnSp>
          <p:nvCxnSpPr>
            <p:cNvPr id="1044" name="AutoShape 23"/>
            <p:cNvCxnSpPr>
              <a:cxnSpLocks noChangeShapeType="1"/>
              <a:stCxn id="1051" idx="2"/>
              <a:endCxn id="1036" idx="2"/>
            </p:cNvCxnSpPr>
            <p:nvPr/>
          </p:nvCxnSpPr>
          <p:spPr bwMode="auto">
            <a:xfrm flipH="1" flipV="1">
              <a:off x="1260475" y="3740150"/>
              <a:ext cx="717550" cy="1631950"/>
            </a:xfrm>
            <a:prstGeom prst="straightConnector1">
              <a:avLst/>
            </a:prstGeom>
            <a:noFill/>
            <a:ln w="9525">
              <a:solidFill>
                <a:schemeClr val="tx1"/>
              </a:solidFill>
              <a:round/>
              <a:headEnd type="none" w="lg" len="lg"/>
              <a:tailEnd type="oval" w="lg" len="lg"/>
            </a:ln>
          </p:spPr>
        </p:cxnSp>
        <p:cxnSp>
          <p:nvCxnSpPr>
            <p:cNvPr id="1045" name="AutoShape 24"/>
            <p:cNvCxnSpPr>
              <a:cxnSpLocks noChangeShapeType="1"/>
              <a:stCxn id="1036" idx="3"/>
              <a:endCxn id="1035" idx="1"/>
            </p:cNvCxnSpPr>
            <p:nvPr/>
          </p:nvCxnSpPr>
          <p:spPr bwMode="auto">
            <a:xfrm>
              <a:off x="1908175" y="3476625"/>
              <a:ext cx="719138" cy="215900"/>
            </a:xfrm>
            <a:prstGeom prst="straightConnector1">
              <a:avLst/>
            </a:prstGeom>
            <a:noFill/>
            <a:ln w="76200">
              <a:solidFill>
                <a:schemeClr val="tx1"/>
              </a:solidFill>
              <a:round/>
              <a:headEnd/>
              <a:tailEnd type="triangle" w="med" len="lg"/>
            </a:ln>
          </p:spPr>
        </p:cxnSp>
        <p:cxnSp>
          <p:nvCxnSpPr>
            <p:cNvPr id="1046" name="AutoShape 25"/>
            <p:cNvCxnSpPr>
              <a:cxnSpLocks noChangeShapeType="1"/>
              <a:stCxn id="1034" idx="3"/>
              <a:endCxn id="70673" idx="1"/>
            </p:cNvCxnSpPr>
            <p:nvPr/>
          </p:nvCxnSpPr>
          <p:spPr bwMode="auto">
            <a:xfrm>
              <a:off x="5940425" y="3476625"/>
              <a:ext cx="1223963" cy="334963"/>
            </a:xfrm>
            <a:prstGeom prst="straightConnector1">
              <a:avLst/>
            </a:prstGeom>
            <a:noFill/>
            <a:ln w="57150">
              <a:solidFill>
                <a:schemeClr val="tx1"/>
              </a:solidFill>
              <a:round/>
              <a:headEnd/>
              <a:tailEnd type="triangle" w="lg" len="lg"/>
            </a:ln>
          </p:spPr>
        </p:cxnSp>
        <p:cxnSp>
          <p:nvCxnSpPr>
            <p:cNvPr id="1047" name="AutoShape 26"/>
            <p:cNvCxnSpPr>
              <a:cxnSpLocks noChangeShapeType="1"/>
              <a:stCxn id="1034" idx="3"/>
              <a:endCxn id="1037" idx="1"/>
            </p:cNvCxnSpPr>
            <p:nvPr/>
          </p:nvCxnSpPr>
          <p:spPr bwMode="auto">
            <a:xfrm flipV="1">
              <a:off x="5940425" y="3021013"/>
              <a:ext cx="1223963" cy="455612"/>
            </a:xfrm>
            <a:prstGeom prst="straightConnector1">
              <a:avLst/>
            </a:prstGeom>
            <a:noFill/>
            <a:ln w="57150">
              <a:solidFill>
                <a:schemeClr val="tx1"/>
              </a:solidFill>
              <a:round/>
              <a:headEnd/>
              <a:tailEnd type="triangle" w="lg" len="lg"/>
            </a:ln>
          </p:spPr>
        </p:cxnSp>
        <p:cxnSp>
          <p:nvCxnSpPr>
            <p:cNvPr id="1048" name="AutoShape 27"/>
            <p:cNvCxnSpPr>
              <a:cxnSpLocks noChangeShapeType="1"/>
              <a:stCxn id="1055" idx="2"/>
              <a:endCxn id="70673" idx="2"/>
            </p:cNvCxnSpPr>
            <p:nvPr/>
          </p:nvCxnSpPr>
          <p:spPr bwMode="auto">
            <a:xfrm flipH="1" flipV="1">
              <a:off x="7740650" y="4073525"/>
              <a:ext cx="569913" cy="1255713"/>
            </a:xfrm>
            <a:prstGeom prst="straightConnector1">
              <a:avLst/>
            </a:prstGeom>
            <a:noFill/>
            <a:ln w="9525">
              <a:solidFill>
                <a:schemeClr val="tx1"/>
              </a:solidFill>
              <a:round/>
              <a:headEnd type="none" w="lg" len="lg"/>
              <a:tailEnd type="oval" w="lg" len="lg"/>
            </a:ln>
          </p:spPr>
        </p:cxnSp>
        <p:cxnSp>
          <p:nvCxnSpPr>
            <p:cNvPr id="1049" name="AutoShape 28"/>
            <p:cNvCxnSpPr>
              <a:cxnSpLocks noChangeShapeType="1"/>
              <a:stCxn id="1052" idx="2"/>
              <a:endCxn id="1034" idx="2"/>
            </p:cNvCxnSpPr>
            <p:nvPr/>
          </p:nvCxnSpPr>
          <p:spPr bwMode="auto">
            <a:xfrm flipV="1">
              <a:off x="3084513" y="3740150"/>
              <a:ext cx="2424112" cy="1055688"/>
            </a:xfrm>
            <a:prstGeom prst="straightConnector1">
              <a:avLst/>
            </a:prstGeom>
            <a:noFill/>
            <a:ln w="9525">
              <a:solidFill>
                <a:schemeClr val="tx1"/>
              </a:solidFill>
              <a:round/>
              <a:headEnd type="none" w="lg" len="lg"/>
              <a:tailEnd type="oval" w="lg" len="lg"/>
            </a:ln>
          </p:spPr>
        </p:cxnSp>
        <p:cxnSp>
          <p:nvCxnSpPr>
            <p:cNvPr id="1050" name="AutoShape 29"/>
            <p:cNvCxnSpPr>
              <a:cxnSpLocks noChangeShapeType="1"/>
              <a:stCxn id="1035" idx="3"/>
              <a:endCxn id="1034" idx="1"/>
            </p:cNvCxnSpPr>
            <p:nvPr/>
          </p:nvCxnSpPr>
          <p:spPr bwMode="auto">
            <a:xfrm flipV="1">
              <a:off x="3779838" y="3476625"/>
              <a:ext cx="1296987" cy="215900"/>
            </a:xfrm>
            <a:prstGeom prst="straightConnector1">
              <a:avLst/>
            </a:prstGeom>
            <a:noFill/>
            <a:ln w="38100">
              <a:solidFill>
                <a:schemeClr val="tx1"/>
              </a:solidFill>
              <a:round/>
              <a:headEnd/>
              <a:tailEnd type="triangle" w="med" len="lg"/>
            </a:ln>
          </p:spPr>
        </p:cxnSp>
        <p:sp>
          <p:nvSpPr>
            <p:cNvPr id="1051" name="AutoShape 30"/>
            <p:cNvSpPr>
              <a:spLocks noChangeArrowheads="1"/>
            </p:cNvSpPr>
            <p:nvPr/>
          </p:nvSpPr>
          <p:spPr bwMode="auto">
            <a:xfrm>
              <a:off x="1547813" y="5372100"/>
              <a:ext cx="858837"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Financial </a:t>
              </a:r>
              <a:br>
                <a:rPr lang="en-GB" sz="1400">
                  <a:latin typeface="Calibri" pitchFamily="34" charset="0"/>
                </a:rPr>
              </a:br>
              <a:r>
                <a:rPr lang="en-GB" sz="1400">
                  <a:latin typeface="Calibri" pitchFamily="34" charset="0"/>
                </a:rPr>
                <a:t>Services</a:t>
              </a:r>
            </a:p>
          </p:txBody>
        </p:sp>
        <p:sp>
          <p:nvSpPr>
            <p:cNvPr id="1052" name="AutoShape 31"/>
            <p:cNvSpPr>
              <a:spLocks noChangeArrowheads="1"/>
            </p:cNvSpPr>
            <p:nvPr/>
          </p:nvSpPr>
          <p:spPr bwMode="auto">
            <a:xfrm>
              <a:off x="2627313" y="4795838"/>
              <a:ext cx="914400"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Insurance </a:t>
              </a:r>
              <a:br>
                <a:rPr lang="en-GB" sz="1400">
                  <a:latin typeface="Calibri" pitchFamily="34" charset="0"/>
                </a:rPr>
              </a:br>
              <a:r>
                <a:rPr lang="en-GB" sz="1400">
                  <a:latin typeface="Calibri" pitchFamily="34" charset="0"/>
                </a:rPr>
                <a:t>Services</a:t>
              </a:r>
            </a:p>
          </p:txBody>
        </p:sp>
        <p:sp>
          <p:nvSpPr>
            <p:cNvPr id="1053" name="AutoShape 32"/>
            <p:cNvSpPr>
              <a:spLocks noChangeArrowheads="1"/>
            </p:cNvSpPr>
            <p:nvPr/>
          </p:nvSpPr>
          <p:spPr bwMode="auto">
            <a:xfrm>
              <a:off x="4594225" y="4867275"/>
              <a:ext cx="985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Garage Mechanics</a:t>
              </a:r>
            </a:p>
          </p:txBody>
        </p:sp>
        <p:sp>
          <p:nvSpPr>
            <p:cNvPr id="1054" name="AutoShape 33"/>
            <p:cNvSpPr>
              <a:spLocks noChangeArrowheads="1"/>
            </p:cNvSpPr>
            <p:nvPr/>
          </p:nvSpPr>
          <p:spPr bwMode="auto">
            <a:xfrm>
              <a:off x="5513388" y="5443538"/>
              <a:ext cx="858837"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Filling Stations</a:t>
              </a:r>
            </a:p>
          </p:txBody>
        </p:sp>
        <p:sp>
          <p:nvSpPr>
            <p:cNvPr id="1055" name="AutoShape 34"/>
            <p:cNvSpPr>
              <a:spLocks noChangeArrowheads="1"/>
            </p:cNvSpPr>
            <p:nvPr/>
          </p:nvSpPr>
          <p:spPr bwMode="auto">
            <a:xfrm>
              <a:off x="7451725" y="5240338"/>
              <a:ext cx="858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Cash ATMs</a:t>
              </a:r>
            </a:p>
          </p:txBody>
        </p:sp>
        <p:sp>
          <p:nvSpPr>
            <p:cNvPr id="1056" name="AutoShape 35"/>
            <p:cNvSpPr>
              <a:spLocks noChangeArrowheads="1"/>
            </p:cNvSpPr>
            <p:nvPr/>
          </p:nvSpPr>
          <p:spPr bwMode="auto">
            <a:xfrm>
              <a:off x="6305550" y="4795838"/>
              <a:ext cx="858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Roads &amp; Bridges</a:t>
              </a:r>
            </a:p>
          </p:txBody>
        </p:sp>
        <p:sp>
          <p:nvSpPr>
            <p:cNvPr id="1057" name="AutoShape 36"/>
            <p:cNvSpPr>
              <a:spLocks noChangeArrowheads="1"/>
            </p:cNvSpPr>
            <p:nvPr/>
          </p:nvSpPr>
          <p:spPr bwMode="auto">
            <a:xfrm>
              <a:off x="3975100" y="912813"/>
              <a:ext cx="795338"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Taxi License System</a:t>
              </a:r>
            </a:p>
          </p:txBody>
        </p:sp>
        <p:sp>
          <p:nvSpPr>
            <p:cNvPr id="1058" name="AutoShape 37"/>
            <p:cNvSpPr>
              <a:spLocks noChangeArrowheads="1"/>
            </p:cNvSpPr>
            <p:nvPr/>
          </p:nvSpPr>
          <p:spPr bwMode="auto">
            <a:xfrm>
              <a:off x="1763713" y="1030288"/>
              <a:ext cx="1057275" cy="48260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Financial Regulations</a:t>
              </a:r>
            </a:p>
          </p:txBody>
        </p:sp>
        <p:sp>
          <p:nvSpPr>
            <p:cNvPr id="1059" name="AutoShape 38"/>
            <p:cNvSpPr>
              <a:spLocks noChangeArrowheads="1"/>
            </p:cNvSpPr>
            <p:nvPr/>
          </p:nvSpPr>
          <p:spPr bwMode="auto">
            <a:xfrm>
              <a:off x="2965450" y="1427163"/>
              <a:ext cx="865188" cy="48260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Leasing Laws</a:t>
              </a:r>
            </a:p>
          </p:txBody>
        </p:sp>
        <p:sp>
          <p:nvSpPr>
            <p:cNvPr id="1060" name="AutoShape 39"/>
            <p:cNvSpPr>
              <a:spLocks noChangeArrowheads="1"/>
            </p:cNvSpPr>
            <p:nvPr/>
          </p:nvSpPr>
          <p:spPr bwMode="auto">
            <a:xfrm>
              <a:off x="5854700" y="912813"/>
              <a:ext cx="792163"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Traffic </a:t>
              </a:r>
              <a:br>
                <a:rPr lang="en-GB" sz="1400">
                  <a:latin typeface="Calibri" pitchFamily="34" charset="0"/>
                </a:rPr>
              </a:br>
              <a:r>
                <a:rPr lang="en-GB" sz="1400">
                  <a:latin typeface="Calibri" pitchFamily="34" charset="0"/>
                </a:rPr>
                <a:t>Regs. &amp;  Policing</a:t>
              </a:r>
            </a:p>
          </p:txBody>
        </p:sp>
        <p:sp>
          <p:nvSpPr>
            <p:cNvPr id="1061" name="AutoShape 40"/>
            <p:cNvSpPr>
              <a:spLocks noChangeArrowheads="1"/>
            </p:cNvSpPr>
            <p:nvPr/>
          </p:nvSpPr>
          <p:spPr bwMode="auto">
            <a:xfrm>
              <a:off x="6791325" y="1309688"/>
              <a:ext cx="874713"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Company Expenses Policy</a:t>
              </a:r>
            </a:p>
          </p:txBody>
        </p:sp>
        <p:sp>
          <p:nvSpPr>
            <p:cNvPr id="1062" name="AutoShape 41"/>
            <p:cNvSpPr>
              <a:spLocks noChangeArrowheads="1"/>
            </p:cNvSpPr>
            <p:nvPr/>
          </p:nvSpPr>
          <p:spPr bwMode="auto">
            <a:xfrm>
              <a:off x="900113" y="1427163"/>
              <a:ext cx="719137" cy="48260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Import Tariffs</a:t>
              </a:r>
            </a:p>
          </p:txBody>
        </p:sp>
        <p:sp>
          <p:nvSpPr>
            <p:cNvPr id="1063" name="AutoShape 42"/>
            <p:cNvSpPr>
              <a:spLocks noChangeArrowheads="1"/>
            </p:cNvSpPr>
            <p:nvPr/>
          </p:nvSpPr>
          <p:spPr bwMode="auto">
            <a:xfrm>
              <a:off x="7812088" y="912813"/>
              <a:ext cx="874712"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Public Transport Policy</a:t>
              </a:r>
            </a:p>
          </p:txBody>
        </p:sp>
        <p:sp>
          <p:nvSpPr>
            <p:cNvPr id="1064" name="AutoShape 43"/>
            <p:cNvSpPr>
              <a:spLocks noChangeArrowheads="1"/>
            </p:cNvSpPr>
            <p:nvPr/>
          </p:nvSpPr>
          <p:spPr bwMode="auto">
            <a:xfrm>
              <a:off x="4914900" y="1309688"/>
              <a:ext cx="795338"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Taxi Drivers’ Union</a:t>
              </a:r>
            </a:p>
          </p:txBody>
        </p:sp>
        <p:graphicFrame>
          <p:nvGraphicFramePr>
            <p:cNvPr id="1026" name="Object 2"/>
            <p:cNvGraphicFramePr>
              <a:graphicFrameLocks noChangeAspect="1"/>
            </p:cNvGraphicFramePr>
            <p:nvPr/>
          </p:nvGraphicFramePr>
          <p:xfrm>
            <a:off x="2508250" y="6862763"/>
            <a:ext cx="523875" cy="485775"/>
          </p:xfrm>
          <a:graphic>
            <a:graphicData uri="http://schemas.openxmlformats.org/presentationml/2006/ole">
              <mc:AlternateContent xmlns:mc="http://schemas.openxmlformats.org/markup-compatibility/2006">
                <mc:Choice xmlns:v="urn:schemas-microsoft-com:vml" Requires="v">
                  <p:oleObj spid="_x0000_s1061" name="Package" r:id="rId4" imgW="520920" imgH="484560" progId="Package">
                    <p:embed/>
                  </p:oleObj>
                </mc:Choice>
                <mc:Fallback>
                  <p:oleObj name="Package" r:id="rId4" imgW="520920" imgH="484560" progId="Package">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0" y="6862763"/>
                          <a:ext cx="523875"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65" name="AutoShape 46"/>
            <p:cNvSpPr>
              <a:spLocks noChangeArrowheads="1"/>
            </p:cNvSpPr>
            <p:nvPr/>
          </p:nvSpPr>
          <p:spPr bwMode="auto">
            <a:xfrm>
              <a:off x="3514725" y="5372100"/>
              <a:ext cx="985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Driver Training</a:t>
              </a:r>
            </a:p>
          </p:txBody>
        </p:sp>
        <p:cxnSp>
          <p:nvCxnSpPr>
            <p:cNvPr id="1066" name="AutoShape 47"/>
            <p:cNvCxnSpPr>
              <a:cxnSpLocks noChangeShapeType="1"/>
              <a:stCxn id="1065" idx="2"/>
              <a:endCxn id="1034" idx="2"/>
            </p:cNvCxnSpPr>
            <p:nvPr/>
          </p:nvCxnSpPr>
          <p:spPr bwMode="auto">
            <a:xfrm flipV="1">
              <a:off x="4008438" y="3740150"/>
              <a:ext cx="1500187" cy="1631950"/>
            </a:xfrm>
            <a:prstGeom prst="straightConnector1">
              <a:avLst/>
            </a:prstGeom>
            <a:noFill/>
            <a:ln w="9525">
              <a:solidFill>
                <a:schemeClr val="tx1"/>
              </a:solidFill>
              <a:round/>
              <a:headEnd type="none" w="lg" len="lg"/>
              <a:tailEnd type="oval" w="lg" len="lg"/>
            </a:ln>
          </p:spPr>
        </p:cxnSp>
        <p:sp>
          <p:nvSpPr>
            <p:cNvPr id="1067" name="Text Box 48"/>
            <p:cNvSpPr txBox="1">
              <a:spLocks noChangeArrowheads="1"/>
            </p:cNvSpPr>
            <p:nvPr/>
          </p:nvSpPr>
          <p:spPr bwMode="auto">
            <a:xfrm>
              <a:off x="3924300" y="2636838"/>
              <a:ext cx="647700"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Taxi </a:t>
              </a:r>
              <a:br>
                <a:rPr lang="en-GB" sz="1400">
                  <a:latin typeface="Calibri" pitchFamily="34" charset="0"/>
                </a:rPr>
              </a:br>
              <a:r>
                <a:rPr lang="en-GB" sz="1400">
                  <a:latin typeface="Calibri" pitchFamily="34" charset="0"/>
                </a:rPr>
                <a:t>Owner</a:t>
              </a:r>
            </a:p>
          </p:txBody>
        </p:sp>
        <p:cxnSp>
          <p:nvCxnSpPr>
            <p:cNvPr id="1068" name="AutoShape 49"/>
            <p:cNvCxnSpPr>
              <a:cxnSpLocks noChangeShapeType="1"/>
              <a:stCxn id="1035" idx="0"/>
              <a:endCxn id="1067" idx="1"/>
            </p:cNvCxnSpPr>
            <p:nvPr/>
          </p:nvCxnSpPr>
          <p:spPr bwMode="auto">
            <a:xfrm flipV="1">
              <a:off x="3203575" y="2900363"/>
              <a:ext cx="720725" cy="528637"/>
            </a:xfrm>
            <a:prstGeom prst="straightConnector1">
              <a:avLst/>
            </a:prstGeom>
            <a:noFill/>
            <a:ln w="57150">
              <a:solidFill>
                <a:schemeClr val="tx1"/>
              </a:solidFill>
              <a:round/>
              <a:headEnd/>
              <a:tailEnd type="triangle" w="med" len="lg"/>
            </a:ln>
          </p:spPr>
        </p:cxnSp>
        <p:cxnSp>
          <p:nvCxnSpPr>
            <p:cNvPr id="1069" name="AutoShape 50"/>
            <p:cNvCxnSpPr>
              <a:cxnSpLocks noChangeShapeType="1"/>
              <a:stCxn id="1067" idx="3"/>
              <a:endCxn id="1034" idx="1"/>
            </p:cNvCxnSpPr>
            <p:nvPr/>
          </p:nvCxnSpPr>
          <p:spPr bwMode="auto">
            <a:xfrm>
              <a:off x="4572000" y="2900363"/>
              <a:ext cx="504825" cy="576262"/>
            </a:xfrm>
            <a:prstGeom prst="straightConnector1">
              <a:avLst/>
            </a:prstGeom>
            <a:noFill/>
            <a:ln w="57150">
              <a:solidFill>
                <a:schemeClr val="tx1"/>
              </a:solidFill>
              <a:round/>
              <a:headEnd/>
              <a:tailEnd type="triangle" w="med" len="lg"/>
            </a:ln>
          </p:spPr>
        </p:cxnSp>
        <p:cxnSp>
          <p:nvCxnSpPr>
            <p:cNvPr id="1070" name="AutoShape 51"/>
            <p:cNvCxnSpPr>
              <a:cxnSpLocks noChangeShapeType="1"/>
              <a:stCxn id="1036" idx="3"/>
              <a:endCxn id="1067" idx="1"/>
            </p:cNvCxnSpPr>
            <p:nvPr/>
          </p:nvCxnSpPr>
          <p:spPr bwMode="auto">
            <a:xfrm flipV="1">
              <a:off x="1908175" y="2900363"/>
              <a:ext cx="2016125" cy="576262"/>
            </a:xfrm>
            <a:prstGeom prst="straightConnector1">
              <a:avLst/>
            </a:prstGeom>
            <a:noFill/>
            <a:ln w="38100">
              <a:solidFill>
                <a:schemeClr val="tx1"/>
              </a:solidFill>
              <a:round/>
              <a:headEnd/>
              <a:tailEnd type="triangle" w="med" len="lg"/>
            </a:ln>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0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Key Messages</a:t>
            </a:r>
          </a:p>
        </p:txBody>
      </p:sp>
      <p:sp>
        <p:nvSpPr>
          <p:cNvPr id="59395" name="Content Placeholder 2"/>
          <p:cNvSpPr>
            <a:spLocks noGrp="1"/>
          </p:cNvSpPr>
          <p:nvPr>
            <p:ph idx="1"/>
          </p:nvPr>
        </p:nvSpPr>
        <p:spPr>
          <a:xfrm>
            <a:off x="250825" y="1341438"/>
            <a:ext cx="8534400" cy="5111750"/>
          </a:xfrm>
        </p:spPr>
        <p:txBody>
          <a:bodyPr rtlCol="0">
            <a:normAutofit fontScale="85000" lnSpcReduction="20000"/>
          </a:bodyPr>
          <a:lstStyle/>
          <a:p>
            <a:pPr fontAlgn="auto">
              <a:spcAft>
                <a:spcPts val="600"/>
              </a:spcAft>
              <a:defRPr/>
            </a:pPr>
            <a:r>
              <a:rPr lang="en-GB" dirty="0"/>
              <a:t>Lives and livelihoods are supported by a complex web of people, structures, services, and rules</a:t>
            </a:r>
            <a:r>
              <a:rPr lang="en-GB" dirty="0" smtClean="0"/>
              <a:t>.</a:t>
            </a:r>
            <a:endParaRPr lang="en-GB" dirty="0"/>
          </a:p>
          <a:p>
            <a:pPr fontAlgn="auto">
              <a:spcAft>
                <a:spcPts val="600"/>
              </a:spcAft>
              <a:defRPr/>
            </a:pPr>
            <a:r>
              <a:rPr lang="en-GB" dirty="0"/>
              <a:t>Based on the EMMA, market analysis revolves around the core concept of the ‘market system’. </a:t>
            </a:r>
          </a:p>
          <a:p>
            <a:pPr fontAlgn="auto">
              <a:spcAft>
                <a:spcPts val="600"/>
              </a:spcAft>
              <a:defRPr/>
            </a:pPr>
            <a:r>
              <a:rPr lang="en-GB" dirty="0"/>
              <a:t>A market system is a network of producers, suppliers, traders, buyers, and consumers.</a:t>
            </a:r>
          </a:p>
          <a:p>
            <a:pPr fontAlgn="auto">
              <a:spcAft>
                <a:spcPts val="600"/>
              </a:spcAft>
              <a:defRPr/>
            </a:pPr>
            <a:r>
              <a:rPr lang="en-GB" dirty="0"/>
              <a:t>All are involved in producing, exchanging, and consuming a particular item or service.</a:t>
            </a:r>
          </a:p>
          <a:p>
            <a:pPr fontAlgn="auto">
              <a:spcAft>
                <a:spcPts val="600"/>
              </a:spcAft>
              <a:defRPr/>
            </a:pPr>
            <a:r>
              <a:rPr lang="en-GB" dirty="0"/>
              <a:t>The system includes various forms of infrastructure, input providers, and services.</a:t>
            </a:r>
          </a:p>
          <a:p>
            <a:pPr fontAlgn="auto">
              <a:spcAft>
                <a:spcPts val="600"/>
              </a:spcAft>
              <a:defRPr/>
            </a:pPr>
            <a:r>
              <a:rPr lang="en-GB" dirty="0"/>
              <a:t>It operates within the context of the rules and norms that shape this system’s particular business </a:t>
            </a:r>
            <a:r>
              <a:rPr lang="en-GB" dirty="0" smtClean="0"/>
              <a:t>environment</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74638"/>
            <a:ext cx="8229600" cy="922337"/>
          </a:xfrm>
        </p:spPr>
        <p:txBody>
          <a:bodyPr/>
          <a:lstStyle/>
          <a:p>
            <a:r>
              <a:rPr lang="en-GB" b="1" smtClean="0">
                <a:solidFill>
                  <a:srgbClr val="009900"/>
                </a:solidFill>
                <a:latin typeface="Arial" pitchFamily="34" charset="0"/>
                <a:ea typeface="ＭＳ Ｐゴシック"/>
                <a:cs typeface="ＭＳ Ｐゴシック"/>
              </a:rPr>
              <a:t>Key Messages</a:t>
            </a:r>
          </a:p>
        </p:txBody>
      </p:sp>
      <p:sp>
        <p:nvSpPr>
          <p:cNvPr id="86019" name="Content Placeholder 2"/>
          <p:cNvSpPr>
            <a:spLocks noGrp="1"/>
          </p:cNvSpPr>
          <p:nvPr>
            <p:ph idx="1"/>
          </p:nvPr>
        </p:nvSpPr>
        <p:spPr>
          <a:xfrm>
            <a:off x="468313" y="1412875"/>
            <a:ext cx="8207375" cy="5111750"/>
          </a:xfrm>
        </p:spPr>
        <p:txBody>
          <a:bodyPr/>
          <a:lstStyle/>
          <a:p>
            <a:pPr>
              <a:buFont typeface="Arial" pitchFamily="34" charset="0"/>
              <a:buNone/>
            </a:pPr>
            <a:r>
              <a:rPr lang="en-GB" sz="3100" smtClean="0"/>
              <a:t>Market maps are a powerful way to:</a:t>
            </a:r>
          </a:p>
          <a:p>
            <a:r>
              <a:rPr lang="en-GB" sz="3100" smtClean="0"/>
              <a:t>collate and represent information about market systems;</a:t>
            </a:r>
          </a:p>
          <a:p>
            <a:r>
              <a:rPr lang="en-GB" sz="3100" smtClean="0"/>
              <a:t>facilitate discussion, interpretation, and analysis of data within the EMMA team;</a:t>
            </a:r>
          </a:p>
          <a:p>
            <a:r>
              <a:rPr lang="en-GB" sz="3100" smtClean="0"/>
              <a:t>communicate findings about market systems to others.</a:t>
            </a:r>
          </a:p>
          <a:p>
            <a:pPr marL="0" lvl="1" indent="0">
              <a:spcAft>
                <a:spcPts val="200"/>
              </a:spcAft>
              <a:buFont typeface="Arial" pitchFamily="34" charset="0"/>
              <a:buNone/>
            </a:pPr>
            <a:endParaRPr lang="en-GB" sz="3100" smtClean="0"/>
          </a:p>
          <a:p>
            <a:pPr marL="0" lvl="1" indent="0">
              <a:spcAft>
                <a:spcPts val="200"/>
              </a:spcAft>
              <a:buFont typeface="Arial" pitchFamily="34" charset="0"/>
              <a:buNone/>
            </a:pPr>
            <a:endParaRPr lang="en-GB" sz="3300" smtClean="0"/>
          </a:p>
          <a:p>
            <a:pPr marL="0" lvl="1" indent="0">
              <a:spcAft>
                <a:spcPts val="200"/>
              </a:spcAft>
              <a:buFont typeface="Arial" pitchFamily="34" charset="0"/>
              <a:buNone/>
            </a:pPr>
            <a:endParaRPr lang="en-GB" sz="3300" smtClean="0"/>
          </a:p>
          <a:p>
            <a:pPr>
              <a:buFont typeface="Arial" pitchFamily="34" charset="0"/>
              <a:buNone/>
            </a:pPr>
            <a:endParaRPr lang="en-GB"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b="1" dirty="0" smtClean="0">
                <a:solidFill>
                  <a:srgbClr val="009900"/>
                </a:solidFill>
                <a:latin typeface="Arial" pitchFamily="34" charset="0"/>
                <a:ea typeface="ＭＳ Ｐゴシック"/>
                <a:cs typeface="ＭＳ Ｐゴシック"/>
              </a:rPr>
              <a:t>Workshop objectives</a:t>
            </a:r>
          </a:p>
        </p:txBody>
      </p:sp>
      <p:sp>
        <p:nvSpPr>
          <p:cNvPr id="50179" name="Content Placeholder 2"/>
          <p:cNvSpPr>
            <a:spLocks noGrp="1"/>
          </p:cNvSpPr>
          <p:nvPr>
            <p:ph idx="1"/>
          </p:nvPr>
        </p:nvSpPr>
        <p:spPr>
          <a:xfrm>
            <a:off x="0" y="1744663"/>
            <a:ext cx="9144000" cy="5113337"/>
          </a:xfrm>
        </p:spPr>
        <p:txBody>
          <a:bodyPr/>
          <a:lstStyle/>
          <a:p>
            <a:r>
              <a:rPr lang="en-GB" sz="2800" dirty="0" smtClean="0">
                <a:latin typeface="Arial" pitchFamily="34" charset="0"/>
                <a:cs typeface="Arial" pitchFamily="34" charset="0"/>
              </a:rPr>
              <a:t>To identify through a rapid market analysis the nature of selected market </a:t>
            </a:r>
            <a:r>
              <a:rPr lang="en-GB" sz="2800" dirty="0">
                <a:latin typeface="Arial" pitchFamily="34" charset="0"/>
                <a:cs typeface="Arial" pitchFamily="34" charset="0"/>
              </a:rPr>
              <a:t>systems </a:t>
            </a:r>
            <a:r>
              <a:rPr lang="en-GB" sz="2800" dirty="0" smtClean="0">
                <a:latin typeface="Arial" pitchFamily="34" charset="0"/>
                <a:cs typeface="Arial" pitchFamily="34" charset="0"/>
              </a:rPr>
              <a:t>to </a:t>
            </a:r>
            <a:r>
              <a:rPr lang="en-GB" sz="2800" dirty="0">
                <a:latin typeface="Arial" pitchFamily="34" charset="0"/>
                <a:cs typeface="Arial" pitchFamily="34" charset="0"/>
              </a:rPr>
              <a:t>inform contingency planning, preparedness</a:t>
            </a:r>
            <a:r>
              <a:rPr lang="en-GB" sz="2800" dirty="0" smtClean="0">
                <a:latin typeface="Arial" pitchFamily="34" charset="0"/>
                <a:cs typeface="Arial" pitchFamily="34" charset="0"/>
              </a:rPr>
              <a:t>, DRR programming, and linkages to longer </a:t>
            </a:r>
            <a:r>
              <a:rPr lang="en-GB" sz="2800" dirty="0">
                <a:latin typeface="Arial" pitchFamily="34" charset="0"/>
                <a:cs typeface="Arial" pitchFamily="34" charset="0"/>
              </a:rPr>
              <a:t>term </a:t>
            </a:r>
            <a:r>
              <a:rPr lang="en-GB" sz="2800" dirty="0" smtClean="0">
                <a:latin typeface="Arial" pitchFamily="34" charset="0"/>
                <a:cs typeface="Arial" pitchFamily="34" charset="0"/>
              </a:rPr>
              <a:t>programming;</a:t>
            </a:r>
            <a:endParaRPr lang="en-GB" sz="2800" dirty="0">
              <a:latin typeface="Arial" pitchFamily="34" charset="0"/>
              <a:ea typeface="ＭＳ Ｐゴシック"/>
              <a:cs typeface="ＭＳ Ｐゴシック"/>
            </a:endParaRPr>
          </a:p>
          <a:p>
            <a:endParaRPr lang="en-GB" sz="2800" dirty="0" smtClean="0">
              <a:latin typeface="Arial" pitchFamily="34" charset="0"/>
              <a:cs typeface="Arial" pitchFamily="34" charset="0"/>
            </a:endParaRPr>
          </a:p>
          <a:p>
            <a:r>
              <a:rPr lang="en-GB" sz="2800" dirty="0" smtClean="0">
                <a:latin typeface="Arial" pitchFamily="34" charset="0"/>
                <a:cs typeface="Arial" pitchFamily="34" charset="0"/>
              </a:rPr>
              <a:t>Strengthen capacity of the CWG members in market analysis and in its use in response analysis and design as well as DRR, preparedness and contingency planning</a:t>
            </a:r>
            <a:r>
              <a:rPr lang="en-GB" sz="2800" dirty="0">
                <a:latin typeface="Arial" pitchFamily="34" charset="0"/>
                <a:cs typeface="Arial" pitchFamily="34" charset="0"/>
              </a:rPr>
              <a:t>.</a:t>
            </a:r>
            <a:endParaRPr lang="en-GB" sz="2800" dirty="0" smtClean="0">
              <a:latin typeface="Arial" pitchFamily="34" charset="0"/>
              <a:cs typeface="Arial" pitchFamily="34" charset="0"/>
            </a:endParaRPr>
          </a:p>
          <a:p>
            <a:endParaRPr lang="en-GB" sz="24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412875"/>
            <a:ext cx="8229600" cy="4525963"/>
          </a:xfrm>
        </p:spPr>
        <p:txBody>
          <a:bodyPr rtlCol="0">
            <a:normAutofit fontScale="92500"/>
          </a:bodyPr>
          <a:lstStyle/>
          <a:p>
            <a:pPr marL="268288" lvl="1" indent="-268288" fontAlgn="auto">
              <a:spcAft>
                <a:spcPts val="200"/>
              </a:spcAft>
              <a:buFont typeface="Arial" pitchFamily="34" charset="0"/>
              <a:buChar char="•"/>
              <a:defRPr/>
            </a:pPr>
            <a:r>
              <a:rPr lang="en-GB" sz="3100" dirty="0" smtClean="0"/>
              <a:t>There are many ways to communicate how markets systems work. </a:t>
            </a:r>
          </a:p>
          <a:p>
            <a:pPr marL="268288" lvl="1" indent="-268288" fontAlgn="auto">
              <a:spcAft>
                <a:spcPts val="200"/>
              </a:spcAft>
              <a:buFont typeface="Arial" pitchFamily="34" charset="0"/>
              <a:buChar char="•"/>
              <a:defRPr/>
            </a:pPr>
            <a:r>
              <a:rPr lang="en-GB" sz="3100" dirty="0" smtClean="0"/>
              <a:t>However, as a communication tool, it is vital that we have a </a:t>
            </a:r>
            <a:r>
              <a:rPr lang="en-GB" sz="3100" b="1" dirty="0" smtClean="0"/>
              <a:t>shared way </a:t>
            </a:r>
            <a:r>
              <a:rPr lang="en-GB" sz="3100" dirty="0" smtClean="0"/>
              <a:t>of presenting this, so that everyone can understand what we are trying to say. </a:t>
            </a:r>
          </a:p>
          <a:p>
            <a:pPr marL="268288" lvl="1" indent="-268288" fontAlgn="auto">
              <a:spcAft>
                <a:spcPts val="200"/>
              </a:spcAft>
              <a:buFont typeface="Arial" pitchFamily="34" charset="0"/>
              <a:buChar char="•"/>
              <a:defRPr/>
            </a:pPr>
            <a:r>
              <a:rPr lang="en-GB" sz="3100" dirty="0" smtClean="0"/>
              <a:t>Including ALL actors in a market system might make the maps confusing and incomprehensible as a tool. We need to think about and decide what the critical information is. </a:t>
            </a:r>
          </a:p>
          <a:p>
            <a:pPr fontAlgn="auto">
              <a:spcAft>
                <a:spcPts val="0"/>
              </a:spcAft>
              <a:defRPr/>
            </a:pPr>
            <a:endParaRPr lang="en-GB" dirty="0"/>
          </a:p>
        </p:txBody>
      </p:sp>
      <p:sp>
        <p:nvSpPr>
          <p:cNvPr id="87043"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Key Messages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12.30 Lunch time</a:t>
            </a:r>
          </a:p>
          <a:p>
            <a:r>
              <a:rPr lang="en-GB" dirty="0" smtClean="0"/>
              <a:t>75 mins allocated to baseline map  </a:t>
            </a:r>
            <a:endParaRPr lang="en-GB" dirty="0"/>
          </a:p>
        </p:txBody>
      </p:sp>
    </p:spTree>
    <p:extLst>
      <p:ext uri="{BB962C8B-B14F-4D97-AF65-F5344CB8AC3E}">
        <p14:creationId xmlns:p14="http://schemas.microsoft.com/office/powerpoint/2010/main" val="216809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685800"/>
            <a:ext cx="8839200" cy="4648200"/>
          </a:xfrm>
        </p:spPr>
        <p:txBody>
          <a:bodyPr rtlCol="0" anchor="ctr">
            <a:normAutofit fontScale="92500" lnSpcReduction="10000"/>
          </a:bodyPr>
          <a:lstStyle/>
          <a:p>
            <a:pPr marL="0" indent="0" algn="ctr" fontAlgn="auto">
              <a:spcAft>
                <a:spcPts val="0"/>
              </a:spcAft>
              <a:buFont typeface="Arial" pitchFamily="34" charset="0"/>
              <a:buNone/>
              <a:defRPr/>
            </a:pPr>
            <a:r>
              <a:rPr lang="en-GB" sz="8800" b="1" dirty="0" smtClean="0">
                <a:solidFill>
                  <a:srgbClr val="FFFFFF"/>
                </a:solidFill>
                <a:ea typeface="ＭＳ Ｐゴシック"/>
                <a:cs typeface="ＭＳ Ｐゴシック"/>
              </a:rPr>
              <a:t>Introduction to Humanitarian Market System Analysis 3</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59395" name="Content Placeholder 2"/>
          <p:cNvSpPr>
            <a:spLocks noGrp="1"/>
          </p:cNvSpPr>
          <p:nvPr>
            <p:ph idx="1"/>
          </p:nvPr>
        </p:nvSpPr>
        <p:spPr>
          <a:xfrm>
            <a:off x="250825" y="1447800"/>
            <a:ext cx="8534400" cy="5029200"/>
          </a:xfrm>
        </p:spPr>
        <p:txBody>
          <a:bodyPr rtlCol="0">
            <a:normAutofit lnSpcReduction="10000"/>
          </a:bodyPr>
          <a:lstStyle/>
          <a:p>
            <a:pPr fontAlgn="auto">
              <a:spcAft>
                <a:spcPts val="0"/>
              </a:spcAft>
              <a:buFont typeface="Arial" pitchFamily="34" charset="0"/>
              <a:buNone/>
              <a:defRPr/>
            </a:pPr>
            <a:r>
              <a:rPr lang="en-GB" dirty="0"/>
              <a:t>By the end of the session, participants will be able </a:t>
            </a:r>
            <a:r>
              <a:rPr lang="en-GB" dirty="0" smtClean="0"/>
              <a:t>to:</a:t>
            </a:r>
          </a:p>
          <a:p>
            <a:pPr fontAlgn="auto">
              <a:spcAft>
                <a:spcPts val="0"/>
              </a:spcAft>
              <a:defRPr/>
            </a:pPr>
            <a:r>
              <a:rPr lang="en-GB" dirty="0" smtClean="0"/>
              <a:t>Differentiate between direct and indirect response modalities</a:t>
            </a:r>
          </a:p>
          <a:p>
            <a:pPr fontAlgn="auto">
              <a:spcAft>
                <a:spcPts val="0"/>
              </a:spcAft>
              <a:defRPr/>
            </a:pPr>
            <a:r>
              <a:rPr lang="en-GB" dirty="0" smtClean="0"/>
              <a:t>Create </a:t>
            </a:r>
            <a:r>
              <a:rPr lang="en-GB" dirty="0"/>
              <a:t>a basic emergency market map and describe its function</a:t>
            </a:r>
          </a:p>
          <a:p>
            <a:pPr fontAlgn="auto">
              <a:spcAft>
                <a:spcPts val="0"/>
              </a:spcAft>
              <a:defRPr/>
            </a:pPr>
            <a:r>
              <a:rPr lang="en-GB" dirty="0"/>
              <a:t>Compare the baseline and emergency maps to create a list of potential responses</a:t>
            </a:r>
          </a:p>
          <a:p>
            <a:pPr fontAlgn="auto">
              <a:spcAft>
                <a:spcPts val="0"/>
              </a:spcAft>
              <a:defRPr/>
            </a:pPr>
            <a:r>
              <a:rPr lang="en-GB" dirty="0" smtClean="0"/>
              <a:t>Understand </a:t>
            </a:r>
            <a:r>
              <a:rPr lang="en-GB" dirty="0"/>
              <a:t>that market analysis is an essential part of situational analysis and response design. </a:t>
            </a:r>
          </a:p>
          <a:p>
            <a:pPr fontAlgn="auto">
              <a:spcAft>
                <a:spcPts val="0"/>
              </a:spcAft>
              <a:buFont typeface="Arial" pitchFamily="34" charset="0"/>
              <a:buNone/>
              <a:defRPr/>
            </a:pPr>
            <a:endParaRPr lang="en-GB"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504_taxi"/>
          <p:cNvPicPr>
            <a:picLocks noChangeAspect="1" noChangeArrowheads="1"/>
          </p:cNvPicPr>
          <p:nvPr/>
        </p:nvPicPr>
        <p:blipFill>
          <a:blip r:embed="rId3" cstate="print"/>
          <a:srcRect/>
          <a:stretch>
            <a:fillRect/>
          </a:stretch>
        </p:blipFill>
        <p:spPr bwMode="auto">
          <a:xfrm>
            <a:off x="1633538" y="0"/>
            <a:ext cx="5834062"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30188" y="-1588"/>
            <a:ext cx="8674100" cy="1143001"/>
          </a:xfrm>
        </p:spPr>
        <p:txBody>
          <a:bodyPr/>
          <a:lstStyle/>
          <a:p>
            <a:r>
              <a:rPr lang="en-US" b="1" smtClean="0">
                <a:solidFill>
                  <a:srgbClr val="009900"/>
                </a:solidFill>
                <a:latin typeface="Arial" pitchFamily="34" charset="0"/>
                <a:ea typeface="ＭＳ Ｐゴシック"/>
                <a:cs typeface="ＭＳ Ｐゴシック"/>
              </a:rPr>
              <a:t>Mapping the taxi vehicle market</a:t>
            </a:r>
          </a:p>
        </p:txBody>
      </p:sp>
      <p:sp>
        <p:nvSpPr>
          <p:cNvPr id="10243" name="Rectangle 3"/>
          <p:cNvSpPr>
            <a:spLocks noGrp="1" noChangeArrowheads="1"/>
          </p:cNvSpPr>
          <p:nvPr>
            <p:ph type="body" idx="1"/>
          </p:nvPr>
        </p:nvSpPr>
        <p:spPr>
          <a:xfrm>
            <a:off x="230188" y="1081088"/>
            <a:ext cx="8674100" cy="5522912"/>
          </a:xfrm>
        </p:spPr>
        <p:txBody>
          <a:bodyPr/>
          <a:lstStyle/>
          <a:p>
            <a:r>
              <a:rPr lang="en-US" sz="2000" smtClean="0">
                <a:latin typeface="Arial" pitchFamily="34" charset="0"/>
                <a:cs typeface="Arial" pitchFamily="34" charset="0"/>
              </a:rPr>
              <a:t>In the last few days, there have been very few taxis at all in the locality. A serious conflict and riot situation has left much of the city fleet damaged or destroyed.</a:t>
            </a:r>
          </a:p>
          <a:p>
            <a:r>
              <a:rPr lang="en-US" sz="2000" smtClean="0">
                <a:latin typeface="Arial" pitchFamily="34" charset="0"/>
                <a:cs typeface="Arial" pitchFamily="34" charset="0"/>
              </a:rPr>
              <a:t>Some roads are blocked completely, others partially impassable, by riot barricades and general obstructions.</a:t>
            </a:r>
          </a:p>
          <a:p>
            <a:r>
              <a:rPr lang="en-US" sz="2000" smtClean="0">
                <a:latin typeface="Arial" pitchFamily="34" charset="0"/>
                <a:cs typeface="Arial" pitchFamily="34" charset="0"/>
              </a:rPr>
              <a:t>Some gas/petrol stations have been affected and have either run out of supplies or are rationing them.</a:t>
            </a:r>
          </a:p>
          <a:p>
            <a:r>
              <a:rPr lang="en-US" sz="2000" smtClean="0">
                <a:latin typeface="Arial" pitchFamily="34" charset="0"/>
                <a:cs typeface="Arial" pitchFamily="34" charset="0"/>
              </a:rPr>
              <a:t>Insurers have withdrawn their cover to taxi drivers and interrupted them to some of the taxi vehicle leasing companies.</a:t>
            </a:r>
          </a:p>
          <a:p>
            <a:r>
              <a:rPr lang="en-US" sz="2000" smtClean="0">
                <a:latin typeface="Arial" pitchFamily="34" charset="0"/>
                <a:cs typeface="Arial" pitchFamily="34" charset="0"/>
              </a:rPr>
              <a:t>Similarly, financial services to both the leasing companies and vehicle importers are interrupted.</a:t>
            </a:r>
          </a:p>
          <a:p>
            <a:r>
              <a:rPr lang="en-US" sz="2000" smtClean="0">
                <a:latin typeface="Arial" pitchFamily="34" charset="0"/>
                <a:cs typeface="Arial" pitchFamily="34" charset="0"/>
              </a:rPr>
              <a:t>Almost all urban poor domestic customers are ignored in favour of the established business customers who continue to use what few taxis there are.</a:t>
            </a:r>
          </a:p>
          <a:p>
            <a:r>
              <a:rPr lang="en-US" sz="2000" smtClean="0">
                <a:latin typeface="Arial" pitchFamily="34" charset="0"/>
                <a:cs typeface="Arial" pitchFamily="34" charset="0"/>
              </a:rPr>
              <a:t>Local government officials are also starting to impose new rules on the movement of transport in the locality.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10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1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1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10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accel="50000" decel="50000" fill="hold" grpId="0"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1000" fill="hold"/>
                                        <p:tgtEl>
                                          <p:spTgt spid="1024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0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30188" y="-1588"/>
            <a:ext cx="8674100" cy="1143001"/>
          </a:xfrm>
        </p:spPr>
        <p:txBody>
          <a:bodyPr/>
          <a:lstStyle/>
          <a:p>
            <a:r>
              <a:rPr lang="en-US" b="1" smtClean="0">
                <a:solidFill>
                  <a:srgbClr val="009900"/>
                </a:solidFill>
                <a:latin typeface="Arial" pitchFamily="34" charset="0"/>
                <a:ea typeface="ＭＳ Ｐゴシック"/>
                <a:cs typeface="ＭＳ Ｐゴシック"/>
              </a:rPr>
              <a:t>Mapping the taxi vehicle market</a:t>
            </a:r>
          </a:p>
        </p:txBody>
      </p:sp>
      <p:sp>
        <p:nvSpPr>
          <p:cNvPr id="10243" name="Rectangle 3"/>
          <p:cNvSpPr>
            <a:spLocks noGrp="1" noChangeArrowheads="1"/>
          </p:cNvSpPr>
          <p:nvPr>
            <p:ph type="body" idx="1"/>
          </p:nvPr>
        </p:nvSpPr>
        <p:spPr>
          <a:xfrm>
            <a:off x="230188" y="1081088"/>
            <a:ext cx="8674100" cy="5522912"/>
          </a:xfrm>
        </p:spPr>
        <p:txBody>
          <a:bodyPr rtlCol="0">
            <a:normAutofit/>
          </a:bodyPr>
          <a:lstStyle/>
          <a:p>
            <a:pPr fontAlgn="auto">
              <a:spcAft>
                <a:spcPts val="0"/>
              </a:spcAft>
              <a:buFont typeface="Arial" pitchFamily="34" charset="0"/>
              <a:buNone/>
              <a:defRPr/>
            </a:pPr>
            <a:endParaRPr lang="en-US" sz="2400" b="1" dirty="0" smtClean="0">
              <a:latin typeface="Arial" pitchFamily="34" charset="0"/>
              <a:cs typeface="Arial" pitchFamily="34" charset="0"/>
            </a:endParaRPr>
          </a:p>
          <a:p>
            <a:pPr fontAlgn="auto">
              <a:spcAft>
                <a:spcPts val="0"/>
              </a:spcAft>
              <a:buFont typeface="Arial" pitchFamily="34" charset="0"/>
              <a:buNone/>
              <a:defRPr/>
            </a:pPr>
            <a:endParaRPr lang="en-US" sz="2400" b="1" dirty="0">
              <a:latin typeface="Arial" pitchFamily="34" charset="0"/>
              <a:cs typeface="Arial" pitchFamily="34" charset="0"/>
            </a:endParaRPr>
          </a:p>
          <a:p>
            <a:pPr fontAlgn="auto">
              <a:spcAft>
                <a:spcPts val="0"/>
              </a:spcAft>
              <a:buFont typeface="Arial" pitchFamily="34" charset="0"/>
              <a:buNone/>
              <a:defRPr/>
            </a:pPr>
            <a:r>
              <a:rPr lang="en-US" sz="2400" b="1" dirty="0" smtClean="0">
                <a:latin typeface="Arial" pitchFamily="34" charset="0"/>
                <a:cs typeface="Arial" pitchFamily="34" charset="0"/>
              </a:rPr>
              <a:t>Your task (20 minutes)</a:t>
            </a:r>
          </a:p>
          <a:p>
            <a:pPr marL="0" indent="0" fontAlgn="auto">
              <a:spcAft>
                <a:spcPts val="0"/>
              </a:spcAft>
              <a:buFont typeface="Arial" pitchFamily="34" charset="0"/>
              <a:buNone/>
              <a:defRPr/>
            </a:pPr>
            <a:r>
              <a:rPr lang="en-US" sz="2400" dirty="0" smtClean="0">
                <a:latin typeface="Arial" pitchFamily="34" charset="0"/>
                <a:cs typeface="Arial" pitchFamily="34" charset="0"/>
              </a:rPr>
              <a:t>Please prepare your map and notes that will answer the following questions:</a:t>
            </a:r>
          </a:p>
          <a:p>
            <a:pPr fontAlgn="auto">
              <a:spcAft>
                <a:spcPts val="0"/>
              </a:spcAft>
              <a:defRPr/>
            </a:pPr>
            <a:r>
              <a:rPr lang="en-US" sz="2400" dirty="0" smtClean="0">
                <a:latin typeface="Arial" pitchFamily="34" charset="0"/>
                <a:cs typeface="Arial" pitchFamily="34" charset="0"/>
              </a:rPr>
              <a:t> Represent this changed situation on your map. Use the same map.</a:t>
            </a:r>
          </a:p>
          <a:p>
            <a:pPr fontAlgn="auto">
              <a:spcAft>
                <a:spcPts val="0"/>
              </a:spcAft>
              <a:defRPr/>
            </a:pPr>
            <a:r>
              <a:rPr lang="en-US" sz="2400" dirty="0" smtClean="0">
                <a:latin typeface="Arial" pitchFamily="34" charset="0"/>
                <a:cs typeface="Arial" pitchFamily="34" charset="0"/>
              </a:rPr>
              <a:t>What other information do you need? How will you gather it, and who will you ask?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1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additive="base">
                                        <p:cTn id="19" dur="1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10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60"/>
          <p:cNvGrpSpPr>
            <a:grpSpLocks/>
          </p:cNvGrpSpPr>
          <p:nvPr/>
        </p:nvGrpSpPr>
        <p:grpSpPr bwMode="auto">
          <a:xfrm>
            <a:off x="0" y="984250"/>
            <a:ext cx="9110663" cy="5659438"/>
            <a:chOff x="0" y="503238"/>
            <a:chExt cx="9110663" cy="5659437"/>
          </a:xfrm>
        </p:grpSpPr>
        <p:sp>
          <p:nvSpPr>
            <p:cNvPr id="94218" name="Text Box 17"/>
            <p:cNvSpPr txBox="1">
              <a:spLocks noChangeArrowheads="1"/>
            </p:cNvSpPr>
            <p:nvPr/>
          </p:nvSpPr>
          <p:spPr bwMode="auto">
            <a:xfrm>
              <a:off x="179388" y="503238"/>
              <a:ext cx="2654300" cy="693737"/>
            </a:xfrm>
            <a:prstGeom prst="rect">
              <a:avLst/>
            </a:prstGeom>
            <a:noFill/>
            <a:ln w="9525">
              <a:noFill/>
              <a:miter lim="800000"/>
              <a:headEnd/>
              <a:tailEnd/>
            </a:ln>
          </p:spPr>
          <p:txBody>
            <a:bodyPr lIns="54000" tIns="36000" rIns="54000" bIns="0">
              <a:spAutoFit/>
            </a:bodyPr>
            <a:lstStyle/>
            <a:p>
              <a:pPr eaLnBrk="0" hangingPunct="0">
                <a:lnSpc>
                  <a:spcPct val="120000"/>
                </a:lnSpc>
                <a:spcBef>
                  <a:spcPct val="50000"/>
                </a:spcBef>
              </a:pPr>
              <a:r>
                <a:rPr lang="en-GB" sz="1200" b="1" i="1">
                  <a:latin typeface="Calibri" pitchFamily="34" charset="0"/>
                </a:rPr>
                <a:t>The Market Environment: Institutions, Rules, </a:t>
              </a:r>
              <a:br>
                <a:rPr lang="en-GB" sz="1200" b="1" i="1">
                  <a:latin typeface="Calibri" pitchFamily="34" charset="0"/>
                </a:rPr>
              </a:br>
              <a:r>
                <a:rPr lang="en-GB" sz="1200" b="1" i="1">
                  <a:latin typeface="Calibri" pitchFamily="34" charset="0"/>
                </a:rPr>
                <a:t>Norms &amp; Trends</a:t>
              </a:r>
            </a:p>
          </p:txBody>
        </p:sp>
        <p:sp>
          <p:nvSpPr>
            <p:cNvPr id="94219" name="Text Box 19"/>
            <p:cNvSpPr txBox="1">
              <a:spLocks noChangeArrowheads="1"/>
            </p:cNvSpPr>
            <p:nvPr/>
          </p:nvSpPr>
          <p:spPr bwMode="auto">
            <a:xfrm>
              <a:off x="179388" y="4724400"/>
              <a:ext cx="1584325" cy="693738"/>
            </a:xfrm>
            <a:prstGeom prst="rect">
              <a:avLst/>
            </a:prstGeom>
            <a:noFill/>
            <a:ln w="9525">
              <a:noFill/>
              <a:miter lim="800000"/>
              <a:headEnd/>
              <a:tailEnd/>
            </a:ln>
          </p:spPr>
          <p:txBody>
            <a:bodyPr lIns="54000" tIns="36000" rIns="54000" bIns="0">
              <a:spAutoFit/>
            </a:bodyPr>
            <a:lstStyle/>
            <a:p>
              <a:pPr eaLnBrk="0" hangingPunct="0">
                <a:lnSpc>
                  <a:spcPct val="120000"/>
                </a:lnSpc>
                <a:spcBef>
                  <a:spcPct val="50000"/>
                </a:spcBef>
              </a:pPr>
              <a:r>
                <a:rPr lang="en-GB" sz="1200" b="1" i="1">
                  <a:latin typeface="Calibri" pitchFamily="34" charset="0"/>
                </a:rPr>
                <a:t>Key Infrastructure </a:t>
              </a:r>
              <a:br>
                <a:rPr lang="en-GB" sz="1200" b="1" i="1">
                  <a:latin typeface="Calibri" pitchFamily="34" charset="0"/>
                </a:rPr>
              </a:br>
              <a:r>
                <a:rPr lang="en-GB" sz="1200" b="1" i="1">
                  <a:latin typeface="Calibri" pitchFamily="34" charset="0"/>
                </a:rPr>
                <a:t>&amp;  Market Support </a:t>
              </a:r>
              <a:br>
                <a:rPr lang="en-GB" sz="1200" b="1" i="1">
                  <a:latin typeface="Calibri" pitchFamily="34" charset="0"/>
                </a:rPr>
              </a:br>
              <a:r>
                <a:rPr lang="en-GB" sz="1200" b="1" i="1">
                  <a:latin typeface="Calibri" pitchFamily="34" charset="0"/>
                </a:rPr>
                <a:t>Services</a:t>
              </a:r>
            </a:p>
          </p:txBody>
        </p:sp>
        <p:sp>
          <p:nvSpPr>
            <p:cNvPr id="94220" name="Line 4"/>
            <p:cNvSpPr>
              <a:spLocks noChangeShapeType="1"/>
            </p:cNvSpPr>
            <p:nvPr/>
          </p:nvSpPr>
          <p:spPr bwMode="auto">
            <a:xfrm>
              <a:off x="0" y="4437063"/>
              <a:ext cx="8896350" cy="0"/>
            </a:xfrm>
            <a:prstGeom prst="line">
              <a:avLst/>
            </a:prstGeom>
            <a:noFill/>
            <a:ln w="12700">
              <a:solidFill>
                <a:schemeClr val="tx1"/>
              </a:solidFill>
              <a:prstDash val="lgDashDotDot"/>
              <a:round/>
              <a:headEnd/>
              <a:tailEnd/>
            </a:ln>
          </p:spPr>
          <p:txBody>
            <a:bodyPr wrap="none" lIns="54000" tIns="36000" rIns="54000" bIns="0" anchor="ctr"/>
            <a:lstStyle/>
            <a:p>
              <a:endParaRPr lang="en-GB"/>
            </a:p>
          </p:txBody>
        </p:sp>
        <p:grpSp>
          <p:nvGrpSpPr>
            <p:cNvPr id="94221" name="Group 5"/>
            <p:cNvGrpSpPr>
              <a:grpSpLocks/>
            </p:cNvGrpSpPr>
            <p:nvPr/>
          </p:nvGrpSpPr>
          <p:grpSpPr bwMode="auto">
            <a:xfrm>
              <a:off x="179388" y="2117725"/>
              <a:ext cx="8931275" cy="303213"/>
              <a:chOff x="330" y="1334"/>
              <a:chExt cx="5626" cy="191"/>
            </a:xfrm>
          </p:grpSpPr>
          <p:sp>
            <p:nvSpPr>
              <p:cNvPr id="94270" name="Line 6"/>
              <p:cNvSpPr>
                <a:spLocks noChangeShapeType="1"/>
              </p:cNvSpPr>
              <p:nvPr/>
            </p:nvSpPr>
            <p:spPr bwMode="auto">
              <a:xfrm>
                <a:off x="330" y="1434"/>
                <a:ext cx="5626" cy="1"/>
              </a:xfrm>
              <a:prstGeom prst="line">
                <a:avLst/>
              </a:prstGeom>
              <a:noFill/>
              <a:ln w="12700">
                <a:solidFill>
                  <a:schemeClr val="tx1"/>
                </a:solidFill>
                <a:prstDash val="lgDashDotDot"/>
                <a:round/>
                <a:headEnd/>
                <a:tailEnd/>
              </a:ln>
            </p:spPr>
            <p:txBody>
              <a:bodyPr wrap="none" lIns="54000" tIns="36000" rIns="54000" bIns="0" anchor="ctr"/>
              <a:lstStyle/>
              <a:p>
                <a:endParaRPr lang="en-GB"/>
              </a:p>
            </p:txBody>
          </p:sp>
          <p:sp>
            <p:nvSpPr>
              <p:cNvPr id="94271" name="AutoShape 4"/>
              <p:cNvSpPr>
                <a:spLocks noChangeArrowheads="1"/>
              </p:cNvSpPr>
              <p:nvPr/>
            </p:nvSpPr>
            <p:spPr bwMode="auto">
              <a:xfrm>
                <a:off x="1351" y="1334"/>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94272" name="AutoShape 4"/>
              <p:cNvSpPr>
                <a:spLocks noChangeArrowheads="1"/>
              </p:cNvSpPr>
              <p:nvPr/>
            </p:nvSpPr>
            <p:spPr bwMode="auto">
              <a:xfrm>
                <a:off x="2225" y="1334"/>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94273" name="AutoShape 4"/>
              <p:cNvSpPr>
                <a:spLocks noChangeArrowheads="1"/>
              </p:cNvSpPr>
              <p:nvPr/>
            </p:nvSpPr>
            <p:spPr bwMode="auto">
              <a:xfrm>
                <a:off x="3100" y="1335"/>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94274" name="AutoShape 4"/>
              <p:cNvSpPr>
                <a:spLocks noChangeArrowheads="1"/>
              </p:cNvSpPr>
              <p:nvPr/>
            </p:nvSpPr>
            <p:spPr bwMode="auto">
              <a:xfrm>
                <a:off x="3975" y="1335"/>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sp>
            <p:nvSpPr>
              <p:cNvPr id="94275" name="AutoShape 4"/>
              <p:cNvSpPr>
                <a:spLocks noChangeArrowheads="1"/>
              </p:cNvSpPr>
              <p:nvPr/>
            </p:nvSpPr>
            <p:spPr bwMode="auto">
              <a:xfrm>
                <a:off x="4850" y="1335"/>
                <a:ext cx="311" cy="190"/>
              </a:xfrm>
              <a:prstGeom prst="downArrow">
                <a:avLst>
                  <a:gd name="adj1" fmla="val 47907"/>
                  <a:gd name="adj2" fmla="val 57894"/>
                </a:avLst>
              </a:prstGeom>
              <a:solidFill>
                <a:srgbClr val="808080"/>
              </a:solidFill>
              <a:ln w="19050">
                <a:solidFill>
                  <a:schemeClr val="tx1"/>
                </a:solidFill>
                <a:miter lim="800000"/>
                <a:headEnd/>
                <a:tailEnd/>
              </a:ln>
            </p:spPr>
            <p:txBody>
              <a:bodyPr wrap="none" lIns="54000" tIns="36000" rIns="54000" bIns="0" anchor="ctr"/>
              <a:lstStyle/>
              <a:p>
                <a:endParaRPr lang="en-GB">
                  <a:latin typeface="Calibri" pitchFamily="34" charset="0"/>
                </a:endParaRPr>
              </a:p>
            </p:txBody>
          </p:sp>
        </p:grpSp>
        <p:sp>
          <p:nvSpPr>
            <p:cNvPr id="94222" name="Text Box 18"/>
            <p:cNvSpPr txBox="1">
              <a:spLocks noChangeArrowheads="1"/>
            </p:cNvSpPr>
            <p:nvPr/>
          </p:nvSpPr>
          <p:spPr bwMode="auto">
            <a:xfrm>
              <a:off x="179388" y="2468563"/>
              <a:ext cx="2517775" cy="474662"/>
            </a:xfrm>
            <a:prstGeom prst="rect">
              <a:avLst/>
            </a:prstGeom>
            <a:noFill/>
            <a:ln w="9525">
              <a:noFill/>
              <a:miter lim="800000"/>
              <a:headEnd/>
              <a:tailEnd/>
            </a:ln>
          </p:spPr>
          <p:txBody>
            <a:bodyPr lIns="54000" tIns="36000" rIns="54000" bIns="0">
              <a:spAutoFit/>
            </a:bodyPr>
            <a:lstStyle/>
            <a:p>
              <a:pPr eaLnBrk="0" hangingPunct="0">
                <a:lnSpc>
                  <a:spcPct val="120000"/>
                </a:lnSpc>
                <a:spcBef>
                  <a:spcPct val="50000"/>
                </a:spcBef>
              </a:pPr>
              <a:r>
                <a:rPr lang="en-GB" sz="1200" b="1" i="1">
                  <a:latin typeface="Calibri" pitchFamily="34" charset="0"/>
                </a:rPr>
                <a:t>The Market Chain: </a:t>
              </a:r>
              <a:br>
                <a:rPr lang="en-GB" sz="1200" b="1" i="1">
                  <a:latin typeface="Calibri" pitchFamily="34" charset="0"/>
                </a:rPr>
              </a:br>
              <a:r>
                <a:rPr lang="en-GB" sz="1200" b="1" i="1">
                  <a:latin typeface="Calibri" pitchFamily="34" charset="0"/>
                </a:rPr>
                <a:t>Market Actors &amp; Their Linkages</a:t>
              </a:r>
            </a:p>
          </p:txBody>
        </p:sp>
        <p:sp>
          <p:nvSpPr>
            <p:cNvPr id="94223" name="Text Box 13"/>
            <p:cNvSpPr txBox="1">
              <a:spLocks noChangeArrowheads="1"/>
            </p:cNvSpPr>
            <p:nvPr/>
          </p:nvSpPr>
          <p:spPr bwMode="auto">
            <a:xfrm>
              <a:off x="5076825" y="3213100"/>
              <a:ext cx="863600" cy="523875"/>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Taxi Driver</a:t>
              </a:r>
            </a:p>
          </p:txBody>
        </p:sp>
        <p:sp>
          <p:nvSpPr>
            <p:cNvPr id="94224" name="Text Box 14"/>
            <p:cNvSpPr txBox="1">
              <a:spLocks noChangeArrowheads="1"/>
            </p:cNvSpPr>
            <p:nvPr/>
          </p:nvSpPr>
          <p:spPr bwMode="auto">
            <a:xfrm>
              <a:off x="2627313" y="3429000"/>
              <a:ext cx="1152525"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Vehicle Leasing Co.</a:t>
              </a:r>
            </a:p>
          </p:txBody>
        </p:sp>
        <p:sp>
          <p:nvSpPr>
            <p:cNvPr id="94225" name="Text Box 15"/>
            <p:cNvSpPr txBox="1">
              <a:spLocks noChangeArrowheads="1"/>
            </p:cNvSpPr>
            <p:nvPr/>
          </p:nvSpPr>
          <p:spPr bwMode="auto">
            <a:xfrm>
              <a:off x="611188" y="3213100"/>
              <a:ext cx="1296987"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Vehicle Importer</a:t>
              </a:r>
            </a:p>
          </p:txBody>
        </p:sp>
        <p:sp>
          <p:nvSpPr>
            <p:cNvPr id="94226" name="Text Box 16"/>
            <p:cNvSpPr txBox="1">
              <a:spLocks noChangeArrowheads="1"/>
            </p:cNvSpPr>
            <p:nvPr/>
          </p:nvSpPr>
          <p:spPr bwMode="auto">
            <a:xfrm>
              <a:off x="7164388" y="2757488"/>
              <a:ext cx="1152525"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Business Customers</a:t>
              </a:r>
            </a:p>
          </p:txBody>
        </p:sp>
        <p:sp>
          <p:nvSpPr>
            <p:cNvPr id="72721" name="Text Box 17"/>
            <p:cNvSpPr txBox="1">
              <a:spLocks noChangeArrowheads="1"/>
            </p:cNvSpPr>
            <p:nvPr/>
          </p:nvSpPr>
          <p:spPr bwMode="auto">
            <a:xfrm>
              <a:off x="7164388" y="3549650"/>
              <a:ext cx="1152525" cy="523875"/>
            </a:xfrm>
            <a:prstGeom prst="rect">
              <a:avLst/>
            </a:prstGeom>
            <a:solidFill>
              <a:schemeClr val="accent6"/>
            </a:solidFill>
            <a:ln w="38100" cmpd="sng">
              <a:solidFill>
                <a:srgbClr val="0000FF"/>
              </a:solidFill>
              <a:miter lim="800000"/>
              <a:headEnd/>
              <a:tailEnd/>
            </a:ln>
            <a:effectLst/>
          </p:spPr>
          <p:txBody>
            <a:bodyPr lIns="18000" rIns="1800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ct val="50000"/>
                </a:spcBef>
                <a:spcAft>
                  <a:spcPts val="0"/>
                </a:spcAft>
                <a:defRPr/>
              </a:pPr>
              <a:r>
                <a:rPr lang="en-GB" sz="1400" dirty="0" smtClean="0"/>
                <a:t>Urban Poor Users</a:t>
              </a:r>
            </a:p>
          </p:txBody>
        </p:sp>
        <p:cxnSp>
          <p:nvCxnSpPr>
            <p:cNvPr id="94228" name="AutoShape 18"/>
            <p:cNvCxnSpPr>
              <a:cxnSpLocks noChangeShapeType="1"/>
              <a:stCxn id="94245" idx="2"/>
              <a:endCxn id="94223" idx="2"/>
            </p:cNvCxnSpPr>
            <p:nvPr/>
          </p:nvCxnSpPr>
          <p:spPr bwMode="auto">
            <a:xfrm rot="5400000" flipH="1">
              <a:off x="5500688" y="3744912"/>
              <a:ext cx="1582738" cy="1566863"/>
            </a:xfrm>
            <a:prstGeom prst="straightConnector1">
              <a:avLst/>
            </a:prstGeom>
            <a:noFill/>
            <a:ln w="9525">
              <a:solidFill>
                <a:schemeClr val="tx1"/>
              </a:solidFill>
              <a:round/>
              <a:headEnd type="none" w="lg" len="lg"/>
              <a:tailEnd type="oval" w="lg" len="lg"/>
            </a:ln>
          </p:spPr>
        </p:cxnSp>
        <p:cxnSp>
          <p:nvCxnSpPr>
            <p:cNvPr id="94229" name="AutoShape 19"/>
            <p:cNvCxnSpPr>
              <a:cxnSpLocks noChangeShapeType="1"/>
              <a:endCxn id="94223" idx="2"/>
            </p:cNvCxnSpPr>
            <p:nvPr/>
          </p:nvCxnSpPr>
          <p:spPr bwMode="auto">
            <a:xfrm rot="16200000" flipV="1">
              <a:off x="4927600" y="4318000"/>
              <a:ext cx="1901825" cy="739775"/>
            </a:xfrm>
            <a:prstGeom prst="straightConnector1">
              <a:avLst/>
            </a:prstGeom>
            <a:noFill/>
            <a:ln w="9525">
              <a:solidFill>
                <a:schemeClr val="tx1"/>
              </a:solidFill>
              <a:round/>
              <a:headEnd type="none" w="lg" len="lg"/>
              <a:tailEnd type="oval" w="lg" len="lg"/>
            </a:ln>
          </p:spPr>
        </p:cxnSp>
        <p:cxnSp>
          <p:nvCxnSpPr>
            <p:cNvPr id="94230" name="AutoShape 20"/>
            <p:cNvCxnSpPr>
              <a:cxnSpLocks noChangeShapeType="1"/>
              <a:endCxn id="94223" idx="2"/>
            </p:cNvCxnSpPr>
            <p:nvPr/>
          </p:nvCxnSpPr>
          <p:spPr bwMode="auto">
            <a:xfrm rot="5400000" flipH="1" flipV="1">
              <a:off x="4775200" y="4371975"/>
              <a:ext cx="1368425" cy="98425"/>
            </a:xfrm>
            <a:prstGeom prst="straightConnector1">
              <a:avLst/>
            </a:prstGeom>
            <a:noFill/>
            <a:ln w="9525">
              <a:solidFill>
                <a:schemeClr val="tx1"/>
              </a:solidFill>
              <a:round/>
              <a:headEnd type="none" w="lg" len="lg"/>
              <a:tailEnd type="oval" w="lg" len="lg"/>
            </a:ln>
          </p:spPr>
        </p:cxnSp>
        <p:cxnSp>
          <p:nvCxnSpPr>
            <p:cNvPr id="94231" name="AutoShape 21"/>
            <p:cNvCxnSpPr>
              <a:cxnSpLocks noChangeShapeType="1"/>
              <a:stCxn id="94241" idx="2"/>
              <a:endCxn id="94224" idx="2"/>
            </p:cNvCxnSpPr>
            <p:nvPr/>
          </p:nvCxnSpPr>
          <p:spPr bwMode="auto">
            <a:xfrm flipV="1">
              <a:off x="3084513" y="3956050"/>
              <a:ext cx="119062" cy="839788"/>
            </a:xfrm>
            <a:prstGeom prst="straightConnector1">
              <a:avLst/>
            </a:prstGeom>
            <a:noFill/>
            <a:ln w="9525">
              <a:solidFill>
                <a:schemeClr val="tx1"/>
              </a:solidFill>
              <a:round/>
              <a:headEnd type="none" w="lg" len="lg"/>
              <a:tailEnd type="oval" w="lg" len="lg"/>
            </a:ln>
          </p:spPr>
        </p:cxnSp>
        <p:cxnSp>
          <p:nvCxnSpPr>
            <p:cNvPr id="94232" name="AutoShape 22"/>
            <p:cNvCxnSpPr>
              <a:cxnSpLocks noChangeShapeType="1"/>
              <a:stCxn id="94240" idx="2"/>
              <a:endCxn id="94224" idx="2"/>
            </p:cNvCxnSpPr>
            <p:nvPr/>
          </p:nvCxnSpPr>
          <p:spPr bwMode="auto">
            <a:xfrm flipV="1">
              <a:off x="1978025" y="3956050"/>
              <a:ext cx="1225550" cy="1416050"/>
            </a:xfrm>
            <a:prstGeom prst="straightConnector1">
              <a:avLst/>
            </a:prstGeom>
            <a:noFill/>
            <a:ln w="9525">
              <a:solidFill>
                <a:schemeClr val="tx1"/>
              </a:solidFill>
              <a:round/>
              <a:headEnd type="none" w="lg" len="lg"/>
              <a:tailEnd type="oval" w="lg" len="lg"/>
            </a:ln>
          </p:spPr>
        </p:cxnSp>
        <p:cxnSp>
          <p:nvCxnSpPr>
            <p:cNvPr id="94233" name="AutoShape 23"/>
            <p:cNvCxnSpPr>
              <a:cxnSpLocks noChangeShapeType="1"/>
              <a:stCxn id="94240" idx="2"/>
              <a:endCxn id="94225" idx="2"/>
            </p:cNvCxnSpPr>
            <p:nvPr/>
          </p:nvCxnSpPr>
          <p:spPr bwMode="auto">
            <a:xfrm flipH="1" flipV="1">
              <a:off x="1260475" y="3740150"/>
              <a:ext cx="717550" cy="1631950"/>
            </a:xfrm>
            <a:prstGeom prst="straightConnector1">
              <a:avLst/>
            </a:prstGeom>
            <a:noFill/>
            <a:ln w="9525">
              <a:solidFill>
                <a:schemeClr val="tx1"/>
              </a:solidFill>
              <a:round/>
              <a:headEnd type="none" w="lg" len="lg"/>
              <a:tailEnd type="oval" w="lg" len="lg"/>
            </a:ln>
          </p:spPr>
        </p:cxnSp>
        <p:cxnSp>
          <p:nvCxnSpPr>
            <p:cNvPr id="94234" name="AutoShape 24"/>
            <p:cNvCxnSpPr>
              <a:cxnSpLocks noChangeShapeType="1"/>
              <a:stCxn id="94225" idx="3"/>
              <a:endCxn id="94224" idx="1"/>
            </p:cNvCxnSpPr>
            <p:nvPr/>
          </p:nvCxnSpPr>
          <p:spPr bwMode="auto">
            <a:xfrm>
              <a:off x="1908175" y="3476625"/>
              <a:ext cx="719138" cy="215900"/>
            </a:xfrm>
            <a:prstGeom prst="straightConnector1">
              <a:avLst/>
            </a:prstGeom>
            <a:noFill/>
            <a:ln w="76200">
              <a:solidFill>
                <a:schemeClr val="tx1"/>
              </a:solidFill>
              <a:round/>
              <a:headEnd/>
              <a:tailEnd type="triangle" w="med" len="lg"/>
            </a:ln>
          </p:spPr>
        </p:cxnSp>
        <p:cxnSp>
          <p:nvCxnSpPr>
            <p:cNvPr id="94235" name="AutoShape 25"/>
            <p:cNvCxnSpPr>
              <a:cxnSpLocks noChangeShapeType="1"/>
              <a:stCxn id="94223" idx="3"/>
              <a:endCxn id="72721" idx="1"/>
            </p:cNvCxnSpPr>
            <p:nvPr/>
          </p:nvCxnSpPr>
          <p:spPr bwMode="auto">
            <a:xfrm>
              <a:off x="5940425" y="3475038"/>
              <a:ext cx="1223963" cy="336550"/>
            </a:xfrm>
            <a:prstGeom prst="straightConnector1">
              <a:avLst/>
            </a:prstGeom>
            <a:noFill/>
            <a:ln w="57150">
              <a:solidFill>
                <a:schemeClr val="tx1"/>
              </a:solidFill>
              <a:round/>
              <a:headEnd/>
              <a:tailEnd type="triangle" w="lg" len="lg"/>
            </a:ln>
          </p:spPr>
        </p:cxnSp>
        <p:cxnSp>
          <p:nvCxnSpPr>
            <p:cNvPr id="94236" name="AutoShape 26"/>
            <p:cNvCxnSpPr>
              <a:cxnSpLocks noChangeShapeType="1"/>
              <a:stCxn id="94223" idx="3"/>
              <a:endCxn id="94226" idx="1"/>
            </p:cNvCxnSpPr>
            <p:nvPr/>
          </p:nvCxnSpPr>
          <p:spPr bwMode="auto">
            <a:xfrm flipV="1">
              <a:off x="5940425" y="3021013"/>
              <a:ext cx="1223963" cy="454025"/>
            </a:xfrm>
            <a:prstGeom prst="straightConnector1">
              <a:avLst/>
            </a:prstGeom>
            <a:noFill/>
            <a:ln w="57150">
              <a:solidFill>
                <a:schemeClr val="tx1"/>
              </a:solidFill>
              <a:round/>
              <a:headEnd/>
              <a:tailEnd type="triangle" w="lg" len="lg"/>
            </a:ln>
          </p:spPr>
        </p:cxnSp>
        <p:cxnSp>
          <p:nvCxnSpPr>
            <p:cNvPr id="94237" name="AutoShape 27"/>
            <p:cNvCxnSpPr>
              <a:cxnSpLocks noChangeShapeType="1"/>
              <a:stCxn id="94244" idx="2"/>
              <a:endCxn id="72721" idx="2"/>
            </p:cNvCxnSpPr>
            <p:nvPr/>
          </p:nvCxnSpPr>
          <p:spPr bwMode="auto">
            <a:xfrm flipH="1" flipV="1">
              <a:off x="7740650" y="4073525"/>
              <a:ext cx="569913" cy="1255713"/>
            </a:xfrm>
            <a:prstGeom prst="straightConnector1">
              <a:avLst/>
            </a:prstGeom>
            <a:noFill/>
            <a:ln w="9525">
              <a:solidFill>
                <a:schemeClr val="tx1"/>
              </a:solidFill>
              <a:round/>
              <a:headEnd type="none" w="lg" len="lg"/>
              <a:tailEnd type="oval" w="lg" len="lg"/>
            </a:ln>
          </p:spPr>
        </p:cxnSp>
        <p:cxnSp>
          <p:nvCxnSpPr>
            <p:cNvPr id="94238" name="AutoShape 28"/>
            <p:cNvCxnSpPr>
              <a:cxnSpLocks noChangeShapeType="1"/>
              <a:stCxn id="94241" idx="2"/>
              <a:endCxn id="94223" idx="2"/>
            </p:cNvCxnSpPr>
            <p:nvPr/>
          </p:nvCxnSpPr>
          <p:spPr bwMode="auto">
            <a:xfrm flipV="1">
              <a:off x="3541713" y="3736975"/>
              <a:ext cx="1966912" cy="1147763"/>
            </a:xfrm>
            <a:prstGeom prst="straightConnector1">
              <a:avLst/>
            </a:prstGeom>
            <a:noFill/>
            <a:ln w="9525">
              <a:solidFill>
                <a:schemeClr val="tx1"/>
              </a:solidFill>
              <a:round/>
              <a:headEnd type="none" w="lg" len="lg"/>
              <a:tailEnd type="oval" w="lg" len="lg"/>
            </a:ln>
          </p:spPr>
        </p:cxnSp>
        <p:cxnSp>
          <p:nvCxnSpPr>
            <p:cNvPr id="94239" name="AutoShape 29"/>
            <p:cNvCxnSpPr>
              <a:cxnSpLocks noChangeShapeType="1"/>
              <a:stCxn id="94224" idx="3"/>
              <a:endCxn id="94223" idx="1"/>
            </p:cNvCxnSpPr>
            <p:nvPr/>
          </p:nvCxnSpPr>
          <p:spPr bwMode="auto">
            <a:xfrm flipV="1">
              <a:off x="3779838" y="3475038"/>
              <a:ext cx="1296987" cy="217487"/>
            </a:xfrm>
            <a:prstGeom prst="straightConnector1">
              <a:avLst/>
            </a:prstGeom>
            <a:noFill/>
            <a:ln w="38100">
              <a:solidFill>
                <a:schemeClr val="tx1"/>
              </a:solidFill>
              <a:round/>
              <a:headEnd/>
              <a:tailEnd type="triangle" w="med" len="lg"/>
            </a:ln>
          </p:spPr>
        </p:cxnSp>
        <p:sp>
          <p:nvSpPr>
            <p:cNvPr id="94240" name="AutoShape 30"/>
            <p:cNvSpPr>
              <a:spLocks noChangeArrowheads="1"/>
            </p:cNvSpPr>
            <p:nvPr/>
          </p:nvSpPr>
          <p:spPr bwMode="auto">
            <a:xfrm>
              <a:off x="1547813" y="5372100"/>
              <a:ext cx="858837"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Financial </a:t>
              </a:r>
              <a:br>
                <a:rPr lang="en-GB" sz="1400">
                  <a:latin typeface="Calibri" pitchFamily="34" charset="0"/>
                </a:rPr>
              </a:br>
              <a:r>
                <a:rPr lang="en-GB" sz="1400">
                  <a:latin typeface="Calibri" pitchFamily="34" charset="0"/>
                </a:rPr>
                <a:t>Services</a:t>
              </a:r>
            </a:p>
          </p:txBody>
        </p:sp>
        <p:sp>
          <p:nvSpPr>
            <p:cNvPr id="94241" name="AutoShape 31"/>
            <p:cNvSpPr>
              <a:spLocks noChangeArrowheads="1"/>
            </p:cNvSpPr>
            <p:nvPr/>
          </p:nvSpPr>
          <p:spPr bwMode="auto">
            <a:xfrm>
              <a:off x="2627313" y="4795838"/>
              <a:ext cx="914400"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Insurance </a:t>
              </a:r>
              <a:br>
                <a:rPr lang="en-GB" sz="1400">
                  <a:latin typeface="Calibri" pitchFamily="34" charset="0"/>
                </a:rPr>
              </a:br>
              <a:r>
                <a:rPr lang="en-GB" sz="1400">
                  <a:latin typeface="Calibri" pitchFamily="34" charset="0"/>
                </a:rPr>
                <a:t>Services</a:t>
              </a:r>
            </a:p>
          </p:txBody>
        </p:sp>
        <p:sp>
          <p:nvSpPr>
            <p:cNvPr id="94242" name="AutoShape 32"/>
            <p:cNvSpPr>
              <a:spLocks noChangeArrowheads="1"/>
            </p:cNvSpPr>
            <p:nvPr/>
          </p:nvSpPr>
          <p:spPr bwMode="auto">
            <a:xfrm>
              <a:off x="4724400" y="5105400"/>
              <a:ext cx="985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Garage Mechanics</a:t>
              </a:r>
            </a:p>
          </p:txBody>
        </p:sp>
        <p:sp>
          <p:nvSpPr>
            <p:cNvPr id="94243" name="AutoShape 33"/>
            <p:cNvSpPr>
              <a:spLocks noChangeArrowheads="1"/>
            </p:cNvSpPr>
            <p:nvPr/>
          </p:nvSpPr>
          <p:spPr bwMode="auto">
            <a:xfrm>
              <a:off x="5715000" y="5638800"/>
              <a:ext cx="858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Filling Stations</a:t>
              </a:r>
            </a:p>
          </p:txBody>
        </p:sp>
        <p:sp>
          <p:nvSpPr>
            <p:cNvPr id="94244" name="AutoShape 34"/>
            <p:cNvSpPr>
              <a:spLocks noChangeArrowheads="1"/>
            </p:cNvSpPr>
            <p:nvPr/>
          </p:nvSpPr>
          <p:spPr bwMode="auto">
            <a:xfrm>
              <a:off x="7451725" y="5240338"/>
              <a:ext cx="858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Cash ATMs</a:t>
              </a:r>
            </a:p>
          </p:txBody>
        </p:sp>
        <p:sp>
          <p:nvSpPr>
            <p:cNvPr id="94245" name="AutoShape 35"/>
            <p:cNvSpPr>
              <a:spLocks noChangeArrowheads="1"/>
            </p:cNvSpPr>
            <p:nvPr/>
          </p:nvSpPr>
          <p:spPr bwMode="auto">
            <a:xfrm>
              <a:off x="6305550" y="4795838"/>
              <a:ext cx="858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Roads &amp; Bridges</a:t>
              </a:r>
            </a:p>
          </p:txBody>
        </p:sp>
        <p:sp>
          <p:nvSpPr>
            <p:cNvPr id="94246" name="AutoShape 36"/>
            <p:cNvSpPr>
              <a:spLocks noChangeArrowheads="1"/>
            </p:cNvSpPr>
            <p:nvPr/>
          </p:nvSpPr>
          <p:spPr bwMode="auto">
            <a:xfrm>
              <a:off x="3975100" y="912813"/>
              <a:ext cx="795338"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Taxi License System</a:t>
              </a:r>
            </a:p>
          </p:txBody>
        </p:sp>
        <p:sp>
          <p:nvSpPr>
            <p:cNvPr id="94247" name="AutoShape 37"/>
            <p:cNvSpPr>
              <a:spLocks noChangeArrowheads="1"/>
            </p:cNvSpPr>
            <p:nvPr/>
          </p:nvSpPr>
          <p:spPr bwMode="auto">
            <a:xfrm>
              <a:off x="1763713" y="1030288"/>
              <a:ext cx="1057275" cy="48260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Financial Regulations</a:t>
              </a:r>
            </a:p>
          </p:txBody>
        </p:sp>
        <p:sp>
          <p:nvSpPr>
            <p:cNvPr id="94248" name="AutoShape 38"/>
            <p:cNvSpPr>
              <a:spLocks noChangeArrowheads="1"/>
            </p:cNvSpPr>
            <p:nvPr/>
          </p:nvSpPr>
          <p:spPr bwMode="auto">
            <a:xfrm>
              <a:off x="2965450" y="1427163"/>
              <a:ext cx="865188" cy="48260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Leasing Laws</a:t>
              </a:r>
            </a:p>
          </p:txBody>
        </p:sp>
        <p:sp>
          <p:nvSpPr>
            <p:cNvPr id="94249" name="AutoShape 39"/>
            <p:cNvSpPr>
              <a:spLocks noChangeArrowheads="1"/>
            </p:cNvSpPr>
            <p:nvPr/>
          </p:nvSpPr>
          <p:spPr bwMode="auto">
            <a:xfrm>
              <a:off x="5854700" y="912813"/>
              <a:ext cx="792163"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Traffic </a:t>
              </a:r>
              <a:br>
                <a:rPr lang="en-GB" sz="1400">
                  <a:latin typeface="Calibri" pitchFamily="34" charset="0"/>
                </a:rPr>
              </a:br>
              <a:r>
                <a:rPr lang="en-GB" sz="1400">
                  <a:latin typeface="Calibri" pitchFamily="34" charset="0"/>
                </a:rPr>
                <a:t>Regs. &amp;  Policing</a:t>
              </a:r>
            </a:p>
          </p:txBody>
        </p:sp>
        <p:sp>
          <p:nvSpPr>
            <p:cNvPr id="94250" name="AutoShape 40"/>
            <p:cNvSpPr>
              <a:spLocks noChangeArrowheads="1"/>
            </p:cNvSpPr>
            <p:nvPr/>
          </p:nvSpPr>
          <p:spPr bwMode="auto">
            <a:xfrm>
              <a:off x="6791325" y="1309688"/>
              <a:ext cx="874713"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Company Expenses Policy</a:t>
              </a:r>
            </a:p>
          </p:txBody>
        </p:sp>
        <p:sp>
          <p:nvSpPr>
            <p:cNvPr id="94251" name="AutoShape 41"/>
            <p:cNvSpPr>
              <a:spLocks noChangeArrowheads="1"/>
            </p:cNvSpPr>
            <p:nvPr/>
          </p:nvSpPr>
          <p:spPr bwMode="auto">
            <a:xfrm>
              <a:off x="900113" y="1427163"/>
              <a:ext cx="719137" cy="48260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Import Tariffs</a:t>
              </a:r>
            </a:p>
          </p:txBody>
        </p:sp>
        <p:sp>
          <p:nvSpPr>
            <p:cNvPr id="94252" name="AutoShape 42"/>
            <p:cNvSpPr>
              <a:spLocks noChangeArrowheads="1"/>
            </p:cNvSpPr>
            <p:nvPr/>
          </p:nvSpPr>
          <p:spPr bwMode="auto">
            <a:xfrm>
              <a:off x="7812088" y="912813"/>
              <a:ext cx="874712"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Public Transport Policy</a:t>
              </a:r>
            </a:p>
          </p:txBody>
        </p:sp>
        <p:sp>
          <p:nvSpPr>
            <p:cNvPr id="94253" name="AutoShape 43"/>
            <p:cNvSpPr>
              <a:spLocks noChangeArrowheads="1"/>
            </p:cNvSpPr>
            <p:nvPr/>
          </p:nvSpPr>
          <p:spPr bwMode="auto">
            <a:xfrm>
              <a:off x="4914900" y="1309688"/>
              <a:ext cx="795338" cy="717550"/>
            </a:xfrm>
            <a:prstGeom prst="roundRect">
              <a:avLst>
                <a:gd name="adj" fmla="val 16667"/>
              </a:avLst>
            </a:prstGeom>
            <a:noFill/>
            <a:ln w="9525">
              <a:solidFill>
                <a:schemeClr val="tx1"/>
              </a:solidFill>
              <a:round/>
              <a:headEnd/>
              <a:tailEnd/>
            </a:ln>
          </p:spPr>
          <p:txBody>
            <a:bodyPr lIns="0" tIns="0" rIns="0" bIns="0" anchor="ctr" anchorCtr="1">
              <a:spAutoFit/>
            </a:bodyPr>
            <a:lstStyle/>
            <a:p>
              <a:pPr algn="ctr"/>
              <a:r>
                <a:rPr lang="en-GB" sz="1400">
                  <a:latin typeface="Calibri" pitchFamily="34" charset="0"/>
                </a:rPr>
                <a:t>Taxi Drivers’ Union</a:t>
              </a:r>
            </a:p>
          </p:txBody>
        </p:sp>
        <p:sp>
          <p:nvSpPr>
            <p:cNvPr id="94254" name="AutoShape 46"/>
            <p:cNvSpPr>
              <a:spLocks noChangeArrowheads="1"/>
            </p:cNvSpPr>
            <p:nvPr/>
          </p:nvSpPr>
          <p:spPr bwMode="auto">
            <a:xfrm>
              <a:off x="3514725" y="5372100"/>
              <a:ext cx="985838" cy="523875"/>
            </a:xfrm>
            <a:prstGeom prst="octagon">
              <a:avLst>
                <a:gd name="adj" fmla="val 16884"/>
              </a:avLst>
            </a:prstGeom>
            <a:noFill/>
            <a:ln w="9525">
              <a:solidFill>
                <a:schemeClr val="tx1"/>
              </a:solidFill>
              <a:miter lim="800000"/>
              <a:headEnd/>
              <a:tailEnd/>
            </a:ln>
          </p:spPr>
          <p:txBody>
            <a:bodyPr lIns="0" tIns="0" rIns="0" bIns="0" anchor="ctr" anchorCtr="1">
              <a:spAutoFit/>
            </a:bodyPr>
            <a:lstStyle/>
            <a:p>
              <a:pPr algn="ctr"/>
              <a:r>
                <a:rPr lang="en-GB" sz="1400">
                  <a:latin typeface="Calibri" pitchFamily="34" charset="0"/>
                </a:rPr>
                <a:t>Driver Training</a:t>
              </a:r>
            </a:p>
          </p:txBody>
        </p:sp>
        <p:cxnSp>
          <p:nvCxnSpPr>
            <p:cNvPr id="94255" name="AutoShape 47"/>
            <p:cNvCxnSpPr>
              <a:cxnSpLocks noChangeShapeType="1"/>
              <a:endCxn id="94223" idx="2"/>
            </p:cNvCxnSpPr>
            <p:nvPr/>
          </p:nvCxnSpPr>
          <p:spPr bwMode="auto">
            <a:xfrm rot="5400000" flipH="1" flipV="1">
              <a:off x="4051300" y="3876675"/>
              <a:ext cx="1597025" cy="1317625"/>
            </a:xfrm>
            <a:prstGeom prst="straightConnector1">
              <a:avLst/>
            </a:prstGeom>
            <a:noFill/>
            <a:ln w="9525">
              <a:solidFill>
                <a:schemeClr val="tx1"/>
              </a:solidFill>
              <a:round/>
              <a:headEnd type="none" w="lg" len="lg"/>
              <a:tailEnd type="oval" w="lg" len="lg"/>
            </a:ln>
          </p:spPr>
        </p:cxnSp>
        <p:sp>
          <p:nvSpPr>
            <p:cNvPr id="94256" name="Text Box 48"/>
            <p:cNvSpPr txBox="1">
              <a:spLocks noChangeArrowheads="1"/>
            </p:cNvSpPr>
            <p:nvPr/>
          </p:nvSpPr>
          <p:spPr bwMode="auto">
            <a:xfrm>
              <a:off x="3924300" y="2636838"/>
              <a:ext cx="647700" cy="527050"/>
            </a:xfrm>
            <a:prstGeom prst="rect">
              <a:avLst/>
            </a:prstGeom>
            <a:noFill/>
            <a:ln w="9525">
              <a:solidFill>
                <a:schemeClr val="tx1"/>
              </a:solidFill>
              <a:miter lim="800000"/>
              <a:headEnd/>
              <a:tailEnd/>
            </a:ln>
          </p:spPr>
          <p:txBody>
            <a:bodyPr lIns="18000" rIns="18000">
              <a:spAutoFit/>
            </a:bodyPr>
            <a:lstStyle/>
            <a:p>
              <a:pPr algn="ctr">
                <a:spcBef>
                  <a:spcPct val="50000"/>
                </a:spcBef>
              </a:pPr>
              <a:r>
                <a:rPr lang="en-GB" sz="1400">
                  <a:latin typeface="Calibri" pitchFamily="34" charset="0"/>
                </a:rPr>
                <a:t>Taxi </a:t>
              </a:r>
              <a:br>
                <a:rPr lang="en-GB" sz="1400">
                  <a:latin typeface="Calibri" pitchFamily="34" charset="0"/>
                </a:rPr>
              </a:br>
              <a:r>
                <a:rPr lang="en-GB" sz="1400">
                  <a:latin typeface="Calibri" pitchFamily="34" charset="0"/>
                </a:rPr>
                <a:t>Owner</a:t>
              </a:r>
            </a:p>
          </p:txBody>
        </p:sp>
        <p:cxnSp>
          <p:nvCxnSpPr>
            <p:cNvPr id="94257" name="AutoShape 49"/>
            <p:cNvCxnSpPr>
              <a:cxnSpLocks noChangeShapeType="1"/>
              <a:stCxn id="94224" idx="0"/>
              <a:endCxn id="94256" idx="1"/>
            </p:cNvCxnSpPr>
            <p:nvPr/>
          </p:nvCxnSpPr>
          <p:spPr bwMode="auto">
            <a:xfrm flipV="1">
              <a:off x="3203575" y="2900363"/>
              <a:ext cx="720725" cy="528637"/>
            </a:xfrm>
            <a:prstGeom prst="straightConnector1">
              <a:avLst/>
            </a:prstGeom>
            <a:noFill/>
            <a:ln w="57150">
              <a:solidFill>
                <a:schemeClr val="tx1"/>
              </a:solidFill>
              <a:round/>
              <a:headEnd/>
              <a:tailEnd type="triangle" w="med" len="lg"/>
            </a:ln>
          </p:spPr>
        </p:cxnSp>
        <p:cxnSp>
          <p:nvCxnSpPr>
            <p:cNvPr id="94258" name="AutoShape 50"/>
            <p:cNvCxnSpPr>
              <a:cxnSpLocks noChangeShapeType="1"/>
              <a:stCxn id="94256" idx="3"/>
              <a:endCxn id="94223" idx="1"/>
            </p:cNvCxnSpPr>
            <p:nvPr/>
          </p:nvCxnSpPr>
          <p:spPr bwMode="auto">
            <a:xfrm>
              <a:off x="4572000" y="2900363"/>
              <a:ext cx="504825" cy="574675"/>
            </a:xfrm>
            <a:prstGeom prst="straightConnector1">
              <a:avLst/>
            </a:prstGeom>
            <a:noFill/>
            <a:ln w="57150">
              <a:solidFill>
                <a:schemeClr val="tx1"/>
              </a:solidFill>
              <a:round/>
              <a:headEnd/>
              <a:tailEnd type="triangle" w="med" len="lg"/>
            </a:ln>
          </p:spPr>
        </p:cxnSp>
        <p:cxnSp>
          <p:nvCxnSpPr>
            <p:cNvPr id="94259" name="AutoShape 51"/>
            <p:cNvCxnSpPr>
              <a:cxnSpLocks noChangeShapeType="1"/>
              <a:stCxn id="94225" idx="3"/>
              <a:endCxn id="94256" idx="1"/>
            </p:cNvCxnSpPr>
            <p:nvPr/>
          </p:nvCxnSpPr>
          <p:spPr bwMode="auto">
            <a:xfrm flipV="1">
              <a:off x="1908175" y="2900363"/>
              <a:ext cx="2016125" cy="576262"/>
            </a:xfrm>
            <a:prstGeom prst="straightConnector1">
              <a:avLst/>
            </a:prstGeom>
            <a:noFill/>
            <a:ln w="38100">
              <a:solidFill>
                <a:schemeClr val="tx1"/>
              </a:solidFill>
              <a:round/>
              <a:headEnd/>
              <a:tailEnd type="triangle" w="med" len="lg"/>
            </a:ln>
          </p:spPr>
        </p:cxnSp>
        <p:sp>
          <p:nvSpPr>
            <p:cNvPr id="94260" name="Line 52"/>
            <p:cNvSpPr>
              <a:spLocks noChangeShapeType="1"/>
            </p:cNvSpPr>
            <p:nvPr/>
          </p:nvSpPr>
          <p:spPr bwMode="auto">
            <a:xfrm flipH="1" flipV="1">
              <a:off x="2133600" y="4800600"/>
              <a:ext cx="342900" cy="342900"/>
            </a:xfrm>
            <a:prstGeom prst="line">
              <a:avLst/>
            </a:prstGeom>
            <a:noFill/>
            <a:ln w="50800">
              <a:solidFill>
                <a:srgbClr val="FF0000"/>
              </a:solidFill>
              <a:round/>
              <a:headEnd/>
              <a:tailEnd/>
            </a:ln>
          </p:spPr>
          <p:txBody>
            <a:bodyPr/>
            <a:lstStyle/>
            <a:p>
              <a:endParaRPr lang="en-GB"/>
            </a:p>
          </p:txBody>
        </p:sp>
        <p:sp>
          <p:nvSpPr>
            <p:cNvPr id="94261" name="Line 53"/>
            <p:cNvSpPr>
              <a:spLocks noChangeShapeType="1"/>
            </p:cNvSpPr>
            <p:nvPr/>
          </p:nvSpPr>
          <p:spPr bwMode="auto">
            <a:xfrm flipV="1">
              <a:off x="1524000" y="4495800"/>
              <a:ext cx="228600" cy="228600"/>
            </a:xfrm>
            <a:prstGeom prst="line">
              <a:avLst/>
            </a:prstGeom>
            <a:noFill/>
            <a:ln w="50800">
              <a:solidFill>
                <a:srgbClr val="FF0000"/>
              </a:solidFill>
              <a:round/>
              <a:headEnd/>
              <a:tailEnd/>
            </a:ln>
          </p:spPr>
          <p:txBody>
            <a:bodyPr/>
            <a:lstStyle/>
            <a:p>
              <a:endParaRPr lang="en-GB"/>
            </a:p>
          </p:txBody>
        </p:sp>
        <p:sp>
          <p:nvSpPr>
            <p:cNvPr id="94262" name="Line 54"/>
            <p:cNvSpPr>
              <a:spLocks noChangeShapeType="1"/>
            </p:cNvSpPr>
            <p:nvPr/>
          </p:nvSpPr>
          <p:spPr bwMode="auto">
            <a:xfrm flipH="1" flipV="1">
              <a:off x="4191000" y="4191000"/>
              <a:ext cx="342900" cy="342900"/>
            </a:xfrm>
            <a:prstGeom prst="line">
              <a:avLst/>
            </a:prstGeom>
            <a:noFill/>
            <a:ln w="50800">
              <a:solidFill>
                <a:srgbClr val="FF0000"/>
              </a:solidFill>
              <a:round/>
              <a:headEnd/>
              <a:tailEnd/>
            </a:ln>
          </p:spPr>
          <p:txBody>
            <a:bodyPr/>
            <a:lstStyle/>
            <a:p>
              <a:endParaRPr lang="en-GB"/>
            </a:p>
          </p:txBody>
        </p:sp>
        <p:sp>
          <p:nvSpPr>
            <p:cNvPr id="94263" name="Line 55"/>
            <p:cNvSpPr>
              <a:spLocks noChangeShapeType="1"/>
            </p:cNvSpPr>
            <p:nvPr/>
          </p:nvSpPr>
          <p:spPr bwMode="auto">
            <a:xfrm flipV="1">
              <a:off x="4267200" y="4191000"/>
              <a:ext cx="228600" cy="381000"/>
            </a:xfrm>
            <a:prstGeom prst="line">
              <a:avLst/>
            </a:prstGeom>
            <a:noFill/>
            <a:ln w="50800">
              <a:solidFill>
                <a:srgbClr val="FF0000"/>
              </a:solidFill>
              <a:round/>
              <a:headEnd/>
              <a:tailEnd/>
            </a:ln>
          </p:spPr>
          <p:txBody>
            <a:bodyPr/>
            <a:lstStyle/>
            <a:p>
              <a:endParaRPr lang="en-GB"/>
            </a:p>
          </p:txBody>
        </p:sp>
        <p:sp>
          <p:nvSpPr>
            <p:cNvPr id="94264" name="Line 56"/>
            <p:cNvSpPr>
              <a:spLocks noChangeShapeType="1"/>
            </p:cNvSpPr>
            <p:nvPr/>
          </p:nvSpPr>
          <p:spPr bwMode="auto">
            <a:xfrm flipH="1" flipV="1">
              <a:off x="2971800" y="4343400"/>
              <a:ext cx="381000" cy="304800"/>
            </a:xfrm>
            <a:prstGeom prst="line">
              <a:avLst/>
            </a:prstGeom>
            <a:noFill/>
            <a:ln w="50800">
              <a:solidFill>
                <a:srgbClr val="FF0000"/>
              </a:solidFill>
              <a:round/>
              <a:headEnd/>
              <a:tailEnd/>
            </a:ln>
          </p:spPr>
          <p:txBody>
            <a:bodyPr/>
            <a:lstStyle/>
            <a:p>
              <a:endParaRPr lang="en-GB"/>
            </a:p>
          </p:txBody>
        </p:sp>
        <p:sp>
          <p:nvSpPr>
            <p:cNvPr id="94265" name="Line 57"/>
            <p:cNvSpPr>
              <a:spLocks noChangeShapeType="1"/>
            </p:cNvSpPr>
            <p:nvPr/>
          </p:nvSpPr>
          <p:spPr bwMode="auto">
            <a:xfrm flipH="1" flipV="1">
              <a:off x="6400800" y="3048000"/>
              <a:ext cx="342900" cy="342900"/>
            </a:xfrm>
            <a:prstGeom prst="line">
              <a:avLst/>
            </a:prstGeom>
            <a:noFill/>
            <a:ln w="50800">
              <a:solidFill>
                <a:srgbClr val="FF0000"/>
              </a:solidFill>
              <a:round/>
              <a:headEnd/>
              <a:tailEnd/>
            </a:ln>
          </p:spPr>
          <p:txBody>
            <a:bodyPr/>
            <a:lstStyle/>
            <a:p>
              <a:endParaRPr lang="en-GB"/>
            </a:p>
          </p:txBody>
        </p:sp>
        <p:sp>
          <p:nvSpPr>
            <p:cNvPr id="94266" name="Line 58"/>
            <p:cNvSpPr>
              <a:spLocks noChangeShapeType="1"/>
            </p:cNvSpPr>
            <p:nvPr/>
          </p:nvSpPr>
          <p:spPr bwMode="auto">
            <a:xfrm flipV="1">
              <a:off x="6248400" y="3429000"/>
              <a:ext cx="228600" cy="381000"/>
            </a:xfrm>
            <a:prstGeom prst="line">
              <a:avLst/>
            </a:prstGeom>
            <a:noFill/>
            <a:ln w="50800">
              <a:solidFill>
                <a:srgbClr val="FF0000"/>
              </a:solidFill>
              <a:round/>
              <a:headEnd/>
              <a:tailEnd/>
            </a:ln>
          </p:spPr>
          <p:txBody>
            <a:bodyPr/>
            <a:lstStyle/>
            <a:p>
              <a:endParaRPr lang="en-GB"/>
            </a:p>
          </p:txBody>
        </p:sp>
        <p:sp>
          <p:nvSpPr>
            <p:cNvPr id="94267" name="Line 59"/>
            <p:cNvSpPr>
              <a:spLocks noChangeShapeType="1"/>
            </p:cNvSpPr>
            <p:nvPr/>
          </p:nvSpPr>
          <p:spPr bwMode="auto">
            <a:xfrm flipH="1" flipV="1">
              <a:off x="6248400" y="3429000"/>
              <a:ext cx="342900" cy="342900"/>
            </a:xfrm>
            <a:prstGeom prst="line">
              <a:avLst/>
            </a:prstGeom>
            <a:noFill/>
            <a:ln w="50800">
              <a:solidFill>
                <a:srgbClr val="FF0000"/>
              </a:solidFill>
              <a:round/>
              <a:headEnd/>
              <a:tailEnd/>
            </a:ln>
          </p:spPr>
          <p:txBody>
            <a:bodyPr/>
            <a:lstStyle/>
            <a:p>
              <a:endParaRPr lang="en-GB"/>
            </a:p>
          </p:txBody>
        </p:sp>
        <p:sp>
          <p:nvSpPr>
            <p:cNvPr id="94268" name="Line 60"/>
            <p:cNvSpPr>
              <a:spLocks noChangeShapeType="1"/>
            </p:cNvSpPr>
            <p:nvPr/>
          </p:nvSpPr>
          <p:spPr bwMode="auto">
            <a:xfrm flipV="1">
              <a:off x="6172200" y="4191000"/>
              <a:ext cx="228600" cy="457200"/>
            </a:xfrm>
            <a:prstGeom prst="line">
              <a:avLst/>
            </a:prstGeom>
            <a:noFill/>
            <a:ln w="50800">
              <a:solidFill>
                <a:srgbClr val="FF0000"/>
              </a:solidFill>
              <a:round/>
              <a:headEnd/>
              <a:tailEnd/>
            </a:ln>
          </p:spPr>
          <p:txBody>
            <a:bodyPr/>
            <a:lstStyle/>
            <a:p>
              <a:endParaRPr lang="en-GB"/>
            </a:p>
          </p:txBody>
        </p:sp>
        <p:sp>
          <p:nvSpPr>
            <p:cNvPr id="94269" name="Line 61"/>
            <p:cNvSpPr>
              <a:spLocks noChangeShapeType="1"/>
            </p:cNvSpPr>
            <p:nvPr/>
          </p:nvSpPr>
          <p:spPr bwMode="auto">
            <a:xfrm flipV="1">
              <a:off x="5791200" y="4495800"/>
              <a:ext cx="228600" cy="381000"/>
            </a:xfrm>
            <a:prstGeom prst="line">
              <a:avLst/>
            </a:prstGeom>
            <a:noFill/>
            <a:ln w="50800">
              <a:solidFill>
                <a:srgbClr val="FF0000"/>
              </a:solidFill>
              <a:round/>
              <a:headEnd/>
              <a:tailEnd/>
            </a:ln>
          </p:spPr>
          <p:txBody>
            <a:bodyPr/>
            <a:lstStyle/>
            <a:p>
              <a:endParaRPr lang="en-GB"/>
            </a:p>
          </p:txBody>
        </p:sp>
      </p:grpSp>
      <p:sp>
        <p:nvSpPr>
          <p:cNvPr id="62" name="Text Box 45"/>
          <p:cNvSpPr txBox="1">
            <a:spLocks noChangeArrowheads="1"/>
          </p:cNvSpPr>
          <p:nvPr/>
        </p:nvSpPr>
        <p:spPr bwMode="auto">
          <a:xfrm>
            <a:off x="0" y="0"/>
            <a:ext cx="8716963" cy="769938"/>
          </a:xfrm>
          <a:prstGeom prst="rect">
            <a:avLst/>
          </a:prstGeom>
          <a:noFill/>
          <a:ln w="9525">
            <a:noFill/>
            <a:miter lim="800000"/>
            <a:headEnd/>
            <a:tailEnd/>
          </a:ln>
        </p:spPr>
        <p:txBody>
          <a:bodyPr>
            <a:spAutoFit/>
          </a:bodyPr>
          <a:lstStyle/>
          <a:p>
            <a:pPr>
              <a:spcBef>
                <a:spcPct val="50000"/>
              </a:spcBef>
            </a:pPr>
            <a:r>
              <a:rPr lang="en-GB" sz="4400" b="1">
                <a:solidFill>
                  <a:srgbClr val="009600"/>
                </a:solidFill>
                <a:latin typeface="Calibri" pitchFamily="34" charset="0"/>
              </a:rPr>
              <a:t>Market system for taxi vehicles</a:t>
            </a:r>
          </a:p>
        </p:txBody>
      </p:sp>
      <p:sp>
        <p:nvSpPr>
          <p:cNvPr id="94212" name="Text Box 3"/>
          <p:cNvSpPr txBox="1">
            <a:spLocks noChangeArrowheads="1"/>
          </p:cNvSpPr>
          <p:nvPr/>
        </p:nvSpPr>
        <p:spPr bwMode="auto">
          <a:xfrm>
            <a:off x="7596188" y="188913"/>
            <a:ext cx="1314450" cy="1062037"/>
          </a:xfrm>
          <a:prstGeom prst="rect">
            <a:avLst/>
          </a:prstGeom>
          <a:solidFill>
            <a:srgbClr val="FFFFFF"/>
          </a:solidFill>
          <a:ln w="9525">
            <a:solidFill>
              <a:srgbClr val="000000"/>
            </a:solidFill>
            <a:miter lim="800000"/>
            <a:headEnd/>
            <a:tailEnd/>
          </a:ln>
        </p:spPr>
        <p:txBody>
          <a:bodyPr lIns="36000" tIns="36000" rIns="36000" bIns="36000"/>
          <a:lstStyle/>
          <a:p>
            <a:r>
              <a:rPr lang="en-GB" sz="900" b="1">
                <a:solidFill>
                  <a:srgbClr val="000000"/>
                </a:solidFill>
              </a:rPr>
              <a:t>Symbol Key</a:t>
            </a:r>
          </a:p>
          <a:p>
            <a:endParaRPr lang="en-GB" sz="900">
              <a:solidFill>
                <a:srgbClr val="000000"/>
              </a:solidFill>
            </a:endParaRPr>
          </a:p>
          <a:p>
            <a:r>
              <a:rPr lang="en-GB" sz="900">
                <a:solidFill>
                  <a:srgbClr val="000000"/>
                </a:solidFill>
              </a:rPr>
              <a:t>Critical issue</a:t>
            </a:r>
          </a:p>
          <a:p>
            <a:endParaRPr lang="en-GB" sz="900">
              <a:solidFill>
                <a:srgbClr val="000000"/>
              </a:solidFill>
            </a:endParaRPr>
          </a:p>
          <a:p>
            <a:r>
              <a:rPr lang="en-GB" sz="900">
                <a:solidFill>
                  <a:srgbClr val="000000"/>
                </a:solidFill>
              </a:rPr>
              <a:t>Major disruption</a:t>
            </a:r>
          </a:p>
          <a:p>
            <a:endParaRPr lang="en-GB" sz="900">
              <a:solidFill>
                <a:srgbClr val="000000"/>
              </a:solidFill>
            </a:endParaRPr>
          </a:p>
          <a:p>
            <a:r>
              <a:rPr lang="en-GB" sz="900">
                <a:solidFill>
                  <a:srgbClr val="000000"/>
                </a:solidFill>
              </a:rPr>
              <a:t>Partial disruption</a:t>
            </a:r>
          </a:p>
          <a:p>
            <a:endParaRPr lang="en-US"/>
          </a:p>
        </p:txBody>
      </p:sp>
      <p:grpSp>
        <p:nvGrpSpPr>
          <p:cNvPr id="94213" name="Group 4"/>
          <p:cNvGrpSpPr>
            <a:grpSpLocks/>
          </p:cNvGrpSpPr>
          <p:nvPr/>
        </p:nvGrpSpPr>
        <p:grpSpPr bwMode="auto">
          <a:xfrm>
            <a:off x="8555038" y="744538"/>
            <a:ext cx="231775" cy="112712"/>
            <a:chOff x="431" y="1536"/>
            <a:chExt cx="506" cy="234"/>
          </a:xfrm>
        </p:grpSpPr>
        <p:sp>
          <p:nvSpPr>
            <p:cNvPr id="94216" name="Freeform 5"/>
            <p:cNvSpPr>
              <a:spLocks/>
            </p:cNvSpPr>
            <p:nvPr/>
          </p:nvSpPr>
          <p:spPr bwMode="auto">
            <a:xfrm rot="1228336">
              <a:off x="431" y="1570"/>
              <a:ext cx="506" cy="159"/>
            </a:xfrm>
            <a:custGeom>
              <a:avLst/>
              <a:gdLst>
                <a:gd name="T0" fmla="*/ 0 w 506"/>
                <a:gd name="T1" fmla="*/ 0 h 159"/>
                <a:gd name="T2" fmla="*/ 268 w 506"/>
                <a:gd name="T3" fmla="*/ 61 h 159"/>
                <a:gd name="T4" fmla="*/ 506 w 506"/>
                <a:gd name="T5" fmla="*/ 159 h 159"/>
                <a:gd name="T6" fmla="*/ 0 60000 65536"/>
                <a:gd name="T7" fmla="*/ 0 60000 65536"/>
                <a:gd name="T8" fmla="*/ 0 60000 65536"/>
                <a:gd name="T9" fmla="*/ 0 w 506"/>
                <a:gd name="T10" fmla="*/ 0 h 159"/>
                <a:gd name="T11" fmla="*/ 506 w 506"/>
                <a:gd name="T12" fmla="*/ 159 h 159"/>
              </a:gdLst>
              <a:ahLst/>
              <a:cxnLst>
                <a:cxn ang="T6">
                  <a:pos x="T0" y="T1"/>
                </a:cxn>
                <a:cxn ang="T7">
                  <a:pos x="T2" y="T3"/>
                </a:cxn>
                <a:cxn ang="T8">
                  <a:pos x="T4" y="T5"/>
                </a:cxn>
              </a:cxnLst>
              <a:rect l="T9" t="T10" r="T11" b="T12"/>
              <a:pathLst>
                <a:path w="506" h="159">
                  <a:moveTo>
                    <a:pt x="0" y="0"/>
                  </a:moveTo>
                  <a:cubicBezTo>
                    <a:pt x="45" y="10"/>
                    <a:pt x="184" y="34"/>
                    <a:pt x="268" y="61"/>
                  </a:cubicBezTo>
                  <a:cubicBezTo>
                    <a:pt x="352" y="88"/>
                    <a:pt x="457" y="139"/>
                    <a:pt x="506" y="159"/>
                  </a:cubicBezTo>
                </a:path>
              </a:pathLst>
            </a:custGeom>
            <a:noFill/>
            <a:ln w="38100" cmpd="sng">
              <a:solidFill>
                <a:srgbClr val="FF0000"/>
              </a:solidFill>
              <a:round/>
              <a:headEnd type="none" w="med" len="med"/>
              <a:tailEnd type="none" w="med" len="med"/>
            </a:ln>
          </p:spPr>
          <p:txBody>
            <a:bodyPr/>
            <a:lstStyle/>
            <a:p>
              <a:endParaRPr lang="en-GB"/>
            </a:p>
          </p:txBody>
        </p:sp>
        <p:sp>
          <p:nvSpPr>
            <p:cNvPr id="94217" name="Freeform 6"/>
            <p:cNvSpPr>
              <a:spLocks/>
            </p:cNvSpPr>
            <p:nvPr/>
          </p:nvSpPr>
          <p:spPr bwMode="auto">
            <a:xfrm rot="-792667">
              <a:off x="437" y="1536"/>
              <a:ext cx="469" cy="234"/>
            </a:xfrm>
            <a:custGeom>
              <a:avLst/>
              <a:gdLst>
                <a:gd name="T0" fmla="*/ 512 w 512"/>
                <a:gd name="T1" fmla="*/ 0 h 197"/>
                <a:gd name="T2" fmla="*/ 293 w 512"/>
                <a:gd name="T3" fmla="*/ 103 h 197"/>
                <a:gd name="T4" fmla="*/ 0 w 512"/>
                <a:gd name="T5" fmla="*/ 197 h 197"/>
                <a:gd name="T6" fmla="*/ 0 60000 65536"/>
                <a:gd name="T7" fmla="*/ 0 60000 65536"/>
                <a:gd name="T8" fmla="*/ 0 60000 65536"/>
                <a:gd name="T9" fmla="*/ 0 w 512"/>
                <a:gd name="T10" fmla="*/ 0 h 197"/>
                <a:gd name="T11" fmla="*/ 512 w 512"/>
                <a:gd name="T12" fmla="*/ 197 h 197"/>
              </a:gdLst>
              <a:ahLst/>
              <a:cxnLst>
                <a:cxn ang="T6">
                  <a:pos x="T0" y="T1"/>
                </a:cxn>
                <a:cxn ang="T7">
                  <a:pos x="T2" y="T3"/>
                </a:cxn>
                <a:cxn ang="T8">
                  <a:pos x="T4" y="T5"/>
                </a:cxn>
              </a:cxnLst>
              <a:rect l="T9" t="T10" r="T11" b="T12"/>
              <a:pathLst>
                <a:path w="512" h="197">
                  <a:moveTo>
                    <a:pt x="512" y="0"/>
                  </a:moveTo>
                  <a:cubicBezTo>
                    <a:pt x="475" y="17"/>
                    <a:pt x="378" y="70"/>
                    <a:pt x="293" y="103"/>
                  </a:cubicBezTo>
                  <a:cubicBezTo>
                    <a:pt x="208" y="136"/>
                    <a:pt x="61" y="177"/>
                    <a:pt x="0" y="197"/>
                  </a:cubicBezTo>
                </a:path>
              </a:pathLst>
            </a:custGeom>
            <a:noFill/>
            <a:ln w="38100" cmpd="sng">
              <a:solidFill>
                <a:srgbClr val="FF0000"/>
              </a:solidFill>
              <a:round/>
              <a:headEnd type="none" w="med" len="med"/>
              <a:tailEnd type="none" w="med" len="med"/>
            </a:ln>
          </p:spPr>
          <p:txBody>
            <a:bodyPr/>
            <a:lstStyle/>
            <a:p>
              <a:endParaRPr lang="en-GB"/>
            </a:p>
          </p:txBody>
        </p:sp>
      </p:grpSp>
      <p:sp>
        <p:nvSpPr>
          <p:cNvPr id="94214" name="Text Box 7"/>
          <p:cNvSpPr txBox="1">
            <a:spLocks noChangeArrowheads="1"/>
          </p:cNvSpPr>
          <p:nvPr/>
        </p:nvSpPr>
        <p:spPr bwMode="auto">
          <a:xfrm>
            <a:off x="8583613" y="268288"/>
            <a:ext cx="176212" cy="388937"/>
          </a:xfrm>
          <a:prstGeom prst="rect">
            <a:avLst/>
          </a:prstGeom>
          <a:noFill/>
          <a:ln w="9525">
            <a:noFill/>
            <a:miter lim="800000"/>
            <a:headEnd/>
            <a:tailEnd/>
          </a:ln>
        </p:spPr>
        <p:txBody>
          <a:bodyPr lIns="36000" tIns="36000" rIns="36000" bIns="36000"/>
          <a:lstStyle/>
          <a:p>
            <a:r>
              <a:rPr lang="en-GB" sz="2600" b="1" i="1">
                <a:solidFill>
                  <a:srgbClr val="FF3300"/>
                </a:solidFill>
              </a:rPr>
              <a:t>!</a:t>
            </a:r>
            <a:endParaRPr lang="en-US"/>
          </a:p>
        </p:txBody>
      </p:sp>
      <p:sp>
        <p:nvSpPr>
          <p:cNvPr id="94215" name="Freeform 8"/>
          <p:cNvSpPr>
            <a:spLocks/>
          </p:cNvSpPr>
          <p:nvPr/>
        </p:nvSpPr>
        <p:spPr bwMode="auto">
          <a:xfrm rot="455836">
            <a:off x="8556625" y="1049338"/>
            <a:ext cx="230188" cy="88900"/>
          </a:xfrm>
          <a:custGeom>
            <a:avLst/>
            <a:gdLst>
              <a:gd name="T0" fmla="*/ 0 w 506"/>
              <a:gd name="T1" fmla="*/ 0 h 159"/>
              <a:gd name="T2" fmla="*/ 268 w 506"/>
              <a:gd name="T3" fmla="*/ 61 h 159"/>
              <a:gd name="T4" fmla="*/ 506 w 506"/>
              <a:gd name="T5" fmla="*/ 159 h 159"/>
              <a:gd name="T6" fmla="*/ 0 60000 65536"/>
              <a:gd name="T7" fmla="*/ 0 60000 65536"/>
              <a:gd name="T8" fmla="*/ 0 60000 65536"/>
              <a:gd name="T9" fmla="*/ 0 w 506"/>
              <a:gd name="T10" fmla="*/ 0 h 159"/>
              <a:gd name="T11" fmla="*/ 506 w 506"/>
              <a:gd name="T12" fmla="*/ 159 h 159"/>
            </a:gdLst>
            <a:ahLst/>
            <a:cxnLst>
              <a:cxn ang="T6">
                <a:pos x="T0" y="T1"/>
              </a:cxn>
              <a:cxn ang="T7">
                <a:pos x="T2" y="T3"/>
              </a:cxn>
              <a:cxn ang="T8">
                <a:pos x="T4" y="T5"/>
              </a:cxn>
            </a:cxnLst>
            <a:rect l="T9" t="T10" r="T11" b="T12"/>
            <a:pathLst>
              <a:path w="506" h="159">
                <a:moveTo>
                  <a:pt x="0" y="0"/>
                </a:moveTo>
                <a:cubicBezTo>
                  <a:pt x="45" y="10"/>
                  <a:pt x="184" y="34"/>
                  <a:pt x="268" y="61"/>
                </a:cubicBezTo>
                <a:cubicBezTo>
                  <a:pt x="352" y="88"/>
                  <a:pt x="457" y="139"/>
                  <a:pt x="506" y="159"/>
                </a:cubicBezTo>
              </a:path>
            </a:pathLst>
          </a:custGeom>
          <a:noFill/>
          <a:ln w="38100" cmpd="sng">
            <a:solidFill>
              <a:srgbClr val="FF0000"/>
            </a:solidFill>
            <a:round/>
            <a:headEnd type="none" w="med" len="med"/>
            <a:tailEnd type="none" w="med" len="med"/>
          </a:ln>
        </p:spPr>
        <p:txBody>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30188" y="26988"/>
            <a:ext cx="8674100" cy="1143000"/>
          </a:xfrm>
        </p:spPr>
        <p:txBody>
          <a:bodyPr/>
          <a:lstStyle/>
          <a:p>
            <a:r>
              <a:rPr lang="en-GB" b="1" smtClean="0">
                <a:solidFill>
                  <a:srgbClr val="00B050"/>
                </a:solidFill>
                <a:latin typeface="Arial" pitchFamily="34" charset="0"/>
                <a:cs typeface="Arial" pitchFamily="34" charset="0"/>
              </a:rPr>
              <a:t>Response options</a:t>
            </a:r>
          </a:p>
        </p:txBody>
      </p:sp>
      <p:sp>
        <p:nvSpPr>
          <p:cNvPr id="90115" name="Content Placeholder 10"/>
          <p:cNvSpPr>
            <a:spLocks noGrp="1"/>
          </p:cNvSpPr>
          <p:nvPr>
            <p:ph sz="half" idx="2"/>
          </p:nvPr>
        </p:nvSpPr>
        <p:spPr>
          <a:xfrm>
            <a:off x="230188" y="2062163"/>
            <a:ext cx="4267200" cy="4400550"/>
          </a:xfrm>
        </p:spPr>
        <p:txBody>
          <a:bodyPr/>
          <a:lstStyle/>
          <a:p>
            <a:pPr>
              <a:spcAft>
                <a:spcPts val="600"/>
              </a:spcAft>
            </a:pPr>
            <a:r>
              <a:rPr lang="en-GB" sz="2800" smtClean="0">
                <a:latin typeface="Arial" pitchFamily="34" charset="0"/>
                <a:cs typeface="Arial" pitchFamily="34" charset="0"/>
              </a:rPr>
              <a:t>Cash or voucher transfers</a:t>
            </a:r>
          </a:p>
          <a:p>
            <a:pPr>
              <a:spcAft>
                <a:spcPts val="600"/>
              </a:spcAft>
            </a:pPr>
            <a:endParaRPr lang="en-GB" sz="2800" smtClean="0">
              <a:latin typeface="Arial" pitchFamily="34" charset="0"/>
              <a:cs typeface="Arial" pitchFamily="34" charset="0"/>
            </a:endParaRPr>
          </a:p>
          <a:p>
            <a:pPr>
              <a:spcAft>
                <a:spcPts val="600"/>
              </a:spcAft>
            </a:pPr>
            <a:r>
              <a:rPr lang="en-GB" sz="2800" smtClean="0">
                <a:latin typeface="Arial" pitchFamily="34" charset="0"/>
                <a:cs typeface="Arial" pitchFamily="34" charset="0"/>
              </a:rPr>
              <a:t>In-kind transfers (Food or NFI, water, sanitation, shelter, nutrition programmes)</a:t>
            </a:r>
          </a:p>
        </p:txBody>
      </p:sp>
      <p:sp>
        <p:nvSpPr>
          <p:cNvPr id="90116" name="Content Placeholder 12"/>
          <p:cNvSpPr>
            <a:spLocks noGrp="1"/>
          </p:cNvSpPr>
          <p:nvPr>
            <p:ph sz="quarter" idx="4"/>
          </p:nvPr>
        </p:nvSpPr>
        <p:spPr>
          <a:xfrm>
            <a:off x="4575175" y="2062163"/>
            <a:ext cx="4329113" cy="4400550"/>
          </a:xfrm>
        </p:spPr>
        <p:txBody>
          <a:bodyPr/>
          <a:lstStyle/>
          <a:p>
            <a:pPr>
              <a:spcAft>
                <a:spcPts val="600"/>
              </a:spcAft>
            </a:pPr>
            <a:r>
              <a:rPr lang="en-GB" sz="2800" smtClean="0">
                <a:latin typeface="Arial" pitchFamily="34" charset="0"/>
                <a:cs typeface="Arial" pitchFamily="34" charset="0"/>
              </a:rPr>
              <a:t>Rehabilitating key infrastructure</a:t>
            </a:r>
          </a:p>
          <a:p>
            <a:pPr>
              <a:spcAft>
                <a:spcPts val="600"/>
              </a:spcAft>
            </a:pPr>
            <a:r>
              <a:rPr lang="en-GB" sz="2800" smtClean="0">
                <a:latin typeface="Arial" pitchFamily="34" charset="0"/>
                <a:cs typeface="Arial" pitchFamily="34" charset="0"/>
              </a:rPr>
              <a:t>Grants or loans for businesses to restore stocks, rehabilitate premises, vehicles, etc</a:t>
            </a:r>
          </a:p>
          <a:p>
            <a:pPr>
              <a:spcAft>
                <a:spcPts val="600"/>
              </a:spcAft>
            </a:pPr>
            <a:r>
              <a:rPr lang="en-GB" sz="2800" smtClean="0">
                <a:latin typeface="Arial" pitchFamily="34" charset="0"/>
                <a:cs typeface="Arial" pitchFamily="34" charset="0"/>
              </a:rPr>
              <a:t>Technical expertise to businesses, employers, or service providers</a:t>
            </a:r>
          </a:p>
        </p:txBody>
      </p:sp>
      <p:sp>
        <p:nvSpPr>
          <p:cNvPr id="90117" name="TextBox 13"/>
          <p:cNvSpPr txBox="1">
            <a:spLocks noChangeArrowheads="1"/>
          </p:cNvSpPr>
          <p:nvPr/>
        </p:nvSpPr>
        <p:spPr bwMode="auto">
          <a:xfrm>
            <a:off x="211138" y="1241425"/>
            <a:ext cx="3651250" cy="585788"/>
          </a:xfrm>
          <a:prstGeom prst="rect">
            <a:avLst/>
          </a:prstGeom>
          <a:noFill/>
          <a:ln w="9525">
            <a:noFill/>
            <a:miter lim="800000"/>
            <a:headEnd/>
            <a:tailEnd/>
          </a:ln>
        </p:spPr>
        <p:txBody>
          <a:bodyPr wrap="none">
            <a:spAutoFit/>
          </a:bodyPr>
          <a:lstStyle/>
          <a:p>
            <a:r>
              <a:rPr lang="en-GB" sz="3200" b="1">
                <a:latin typeface="Calibri" pitchFamily="34" charset="0"/>
              </a:rPr>
              <a:t>Direct responses:</a:t>
            </a:r>
          </a:p>
        </p:txBody>
      </p:sp>
      <p:sp>
        <p:nvSpPr>
          <p:cNvPr id="90118" name="TextBox 14"/>
          <p:cNvSpPr txBox="1">
            <a:spLocks noChangeArrowheads="1"/>
          </p:cNvSpPr>
          <p:nvPr/>
        </p:nvSpPr>
        <p:spPr bwMode="auto">
          <a:xfrm>
            <a:off x="4586288" y="1241425"/>
            <a:ext cx="3970337" cy="585788"/>
          </a:xfrm>
          <a:prstGeom prst="rect">
            <a:avLst/>
          </a:prstGeom>
          <a:noFill/>
          <a:ln w="9525">
            <a:noFill/>
            <a:miter lim="800000"/>
            <a:headEnd/>
            <a:tailEnd/>
          </a:ln>
        </p:spPr>
        <p:txBody>
          <a:bodyPr wrap="none">
            <a:spAutoFit/>
          </a:bodyPr>
          <a:lstStyle/>
          <a:p>
            <a:r>
              <a:rPr lang="en-GB" sz="3200" b="1">
                <a:latin typeface="Calibri" pitchFamily="34" charset="0"/>
              </a:rPr>
              <a:t>Indirect responses:</a:t>
            </a:r>
          </a:p>
        </p:txBody>
      </p:sp>
      <p:grpSp>
        <p:nvGrpSpPr>
          <p:cNvPr id="90119" name="Group 23"/>
          <p:cNvGrpSpPr>
            <a:grpSpLocks/>
          </p:cNvGrpSpPr>
          <p:nvPr/>
        </p:nvGrpSpPr>
        <p:grpSpPr bwMode="auto">
          <a:xfrm>
            <a:off x="230188" y="1241425"/>
            <a:ext cx="8326437" cy="5221288"/>
            <a:chOff x="229698" y="1241779"/>
            <a:chExt cx="8326769" cy="5221109"/>
          </a:xfrm>
        </p:grpSpPr>
        <p:cxnSp>
          <p:nvCxnSpPr>
            <p:cNvPr id="21" name="Straight Connector 20"/>
            <p:cNvCxnSpPr/>
            <p:nvPr/>
          </p:nvCxnSpPr>
          <p:spPr>
            <a:xfrm>
              <a:off x="229698" y="1864058"/>
              <a:ext cx="8326769" cy="158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1728551" y="3845189"/>
              <a:ext cx="5221109" cy="1428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smtClean="0">
                <a:solidFill>
                  <a:srgbClr val="009900"/>
                </a:solidFill>
              </a:rPr>
              <a:t>Breadth of Response</a:t>
            </a:r>
            <a:endParaRPr lang="en-GB" b="1" dirty="0">
              <a:solidFill>
                <a:srgbClr val="009900"/>
              </a:solidFill>
            </a:endParaRPr>
          </a:p>
        </p:txBody>
      </p:sp>
      <p:grpSp>
        <p:nvGrpSpPr>
          <p:cNvPr id="3" name="Group 2"/>
          <p:cNvGrpSpPr/>
          <p:nvPr/>
        </p:nvGrpSpPr>
        <p:grpSpPr>
          <a:xfrm>
            <a:off x="179512" y="836712"/>
            <a:ext cx="8964488" cy="5832648"/>
            <a:chOff x="491250" y="0"/>
            <a:chExt cx="8545246" cy="5033213"/>
          </a:xfrm>
        </p:grpSpPr>
        <p:sp>
          <p:nvSpPr>
            <p:cNvPr id="4" name="Rectangle 3"/>
            <p:cNvSpPr/>
            <p:nvPr/>
          </p:nvSpPr>
          <p:spPr>
            <a:xfrm>
              <a:off x="1691680" y="332656"/>
              <a:ext cx="723731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cap="all">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5" name="TextBox 4"/>
            <p:cNvSpPr txBox="1"/>
            <p:nvPr/>
          </p:nvSpPr>
          <p:spPr>
            <a:xfrm>
              <a:off x="2771800" y="188640"/>
              <a:ext cx="5328592" cy="461665"/>
            </a:xfrm>
            <a:prstGeom prst="rect">
              <a:avLst/>
            </a:prstGeom>
            <a:noFill/>
          </p:spPr>
          <p:txBody>
            <a:bodyPr wrap="square" rtlCol="0">
              <a:spAutoFit/>
            </a:bodyPr>
            <a:lstStyle/>
            <a:p>
              <a:pPr algn="ctr"/>
              <a:r>
                <a:rPr lang="en-GB" sz="2400" b="1" dirty="0" smtClean="0">
                  <a:solidFill>
                    <a:schemeClr val="tx2"/>
                  </a:solidFill>
                </a:rPr>
                <a:t>Market Based Programming</a:t>
              </a:r>
              <a:endParaRPr lang="en-GB" sz="2400" b="1" dirty="0">
                <a:solidFill>
                  <a:schemeClr val="tx2"/>
                </a:solidFill>
              </a:endParaRPr>
            </a:p>
          </p:txBody>
        </p:sp>
        <p:cxnSp>
          <p:nvCxnSpPr>
            <p:cNvPr id="6" name="Straight Connector 5"/>
            <p:cNvCxnSpPr/>
            <p:nvPr/>
          </p:nvCxnSpPr>
          <p:spPr>
            <a:xfrm>
              <a:off x="1547664" y="0"/>
              <a:ext cx="0" cy="501317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91250" y="908720"/>
              <a:ext cx="912398" cy="41044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b="1" dirty="0" smtClean="0"/>
                <a:t>Market Indifferent</a:t>
              </a:r>
              <a:endParaRPr lang="en-GB" sz="2800" b="1" dirty="0"/>
            </a:p>
          </p:txBody>
        </p:sp>
        <p:sp>
          <p:nvSpPr>
            <p:cNvPr id="8" name="Rounded Rectangle 7"/>
            <p:cNvSpPr/>
            <p:nvPr/>
          </p:nvSpPr>
          <p:spPr>
            <a:xfrm>
              <a:off x="1835696" y="908720"/>
              <a:ext cx="2038779" cy="4104456"/>
            </a:xfrm>
            <a:prstGeom prst="roundRect">
              <a:avLst/>
            </a:prstGeom>
            <a:solidFill>
              <a:srgbClr val="7F9F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920645" y="908720"/>
              <a:ext cx="1868881" cy="646331"/>
            </a:xfrm>
            <a:prstGeom prst="rect">
              <a:avLst/>
            </a:prstGeom>
            <a:noFill/>
          </p:spPr>
          <p:txBody>
            <a:bodyPr wrap="square" rtlCol="0">
              <a:spAutoFit/>
            </a:bodyPr>
            <a:lstStyle/>
            <a:p>
              <a:pPr algn="ctr"/>
              <a:r>
                <a:rPr lang="en-GB" b="1" dirty="0" smtClean="0">
                  <a:solidFill>
                    <a:schemeClr val="bg1"/>
                  </a:solidFill>
                </a:rPr>
                <a:t>Market Integrated Relief</a:t>
              </a:r>
              <a:endParaRPr lang="en-GB" b="1" dirty="0">
                <a:solidFill>
                  <a:schemeClr val="bg1"/>
                </a:solidFill>
              </a:endParaRPr>
            </a:p>
          </p:txBody>
        </p:sp>
        <p:sp>
          <p:nvSpPr>
            <p:cNvPr id="10" name="TextBox 9"/>
            <p:cNvSpPr txBox="1"/>
            <p:nvPr/>
          </p:nvSpPr>
          <p:spPr>
            <a:xfrm>
              <a:off x="1835696" y="1844824"/>
              <a:ext cx="2123728" cy="553998"/>
            </a:xfrm>
            <a:prstGeom prst="rect">
              <a:avLst/>
            </a:prstGeom>
            <a:noFill/>
          </p:spPr>
          <p:txBody>
            <a:bodyPr wrap="square" rtlCol="0">
              <a:spAutoFit/>
            </a:bodyPr>
            <a:lstStyle/>
            <a:p>
              <a:r>
                <a:rPr lang="en-GB" sz="1600" b="1" dirty="0" smtClean="0"/>
                <a:t>Objective</a:t>
              </a:r>
              <a:r>
                <a:rPr lang="en-GB" sz="1400" b="1" dirty="0" smtClean="0">
                  <a:solidFill>
                    <a:schemeClr val="bg1"/>
                  </a:solidFill>
                </a:rPr>
                <a:t>: meeting basic needs (food security, etc.) </a:t>
              </a:r>
              <a:endParaRPr lang="en-GB" sz="1400" b="1" dirty="0">
                <a:solidFill>
                  <a:schemeClr val="bg1"/>
                </a:solidFill>
              </a:endParaRPr>
            </a:p>
          </p:txBody>
        </p:sp>
        <p:sp>
          <p:nvSpPr>
            <p:cNvPr id="11" name="TextBox 10"/>
            <p:cNvSpPr txBox="1"/>
            <p:nvPr/>
          </p:nvSpPr>
          <p:spPr>
            <a:xfrm>
              <a:off x="1835696" y="2924944"/>
              <a:ext cx="1868881" cy="1779467"/>
            </a:xfrm>
            <a:prstGeom prst="rect">
              <a:avLst/>
            </a:prstGeom>
            <a:noFill/>
          </p:spPr>
          <p:txBody>
            <a:bodyPr wrap="square" rtlCol="0">
              <a:spAutoFit/>
            </a:bodyPr>
            <a:lstStyle/>
            <a:p>
              <a:r>
                <a:rPr lang="en-GB" sz="1600" b="1" dirty="0" smtClean="0"/>
                <a:t>Activities: </a:t>
              </a:r>
            </a:p>
            <a:p>
              <a:pPr marL="285750" indent="-285750">
                <a:buFont typeface="Arial" pitchFamily="34" charset="0"/>
                <a:buChar char="•"/>
              </a:pPr>
              <a:r>
                <a:rPr lang="en-GB" sz="1400" b="1" dirty="0" smtClean="0">
                  <a:solidFill>
                    <a:schemeClr val="bg1"/>
                  </a:solidFill>
                </a:rPr>
                <a:t>In kind distributions</a:t>
              </a:r>
            </a:p>
            <a:p>
              <a:pPr marL="285750" indent="-285750">
                <a:buFont typeface="Arial" pitchFamily="34" charset="0"/>
                <a:buChar char="•"/>
              </a:pPr>
              <a:r>
                <a:rPr lang="en-GB" sz="1400" b="1" dirty="0" smtClean="0">
                  <a:solidFill>
                    <a:schemeClr val="bg1"/>
                  </a:solidFill>
                </a:rPr>
                <a:t>Local and regional food  purchase</a:t>
              </a:r>
            </a:p>
            <a:p>
              <a:pPr marL="285750" indent="-285750">
                <a:buFont typeface="Arial" pitchFamily="34" charset="0"/>
                <a:buChar char="•"/>
              </a:pPr>
              <a:r>
                <a:rPr lang="en-GB" sz="1400" b="1" dirty="0" smtClean="0">
                  <a:solidFill>
                    <a:schemeClr val="bg1"/>
                  </a:solidFill>
                </a:rPr>
                <a:t>Cash and vouchers</a:t>
              </a:r>
            </a:p>
            <a:p>
              <a:pPr marL="285750" indent="-285750">
                <a:buFont typeface="Arial" pitchFamily="34" charset="0"/>
                <a:buChar char="•"/>
              </a:pPr>
              <a:r>
                <a:rPr lang="en-GB" sz="1400" b="1" dirty="0" smtClean="0">
                  <a:solidFill>
                    <a:schemeClr val="bg1"/>
                  </a:solidFill>
                </a:rPr>
                <a:t>Seed fairs</a:t>
              </a:r>
              <a:endParaRPr lang="en-GB" sz="1400" b="1" dirty="0">
                <a:solidFill>
                  <a:schemeClr val="bg1"/>
                </a:solidFill>
              </a:endParaRPr>
            </a:p>
          </p:txBody>
        </p:sp>
        <p:cxnSp>
          <p:nvCxnSpPr>
            <p:cNvPr id="12" name="Straight Arrow Connector 11"/>
            <p:cNvCxnSpPr/>
            <p:nvPr/>
          </p:nvCxnSpPr>
          <p:spPr>
            <a:xfrm flipH="1">
              <a:off x="4283968" y="3212976"/>
              <a:ext cx="216024" cy="216024"/>
            </a:xfrm>
            <a:prstGeom prst="straightConnector1">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211961" y="908720"/>
              <a:ext cx="2133571" cy="4104456"/>
            </a:xfrm>
            <a:prstGeom prst="roundRect">
              <a:avLst/>
            </a:prstGeom>
            <a:solidFill>
              <a:srgbClr val="6BB8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211961" y="908720"/>
              <a:ext cx="2133571" cy="646331"/>
            </a:xfrm>
            <a:prstGeom prst="rect">
              <a:avLst/>
            </a:prstGeom>
            <a:noFill/>
          </p:spPr>
          <p:txBody>
            <a:bodyPr wrap="square" rtlCol="0">
              <a:spAutoFit/>
            </a:bodyPr>
            <a:lstStyle/>
            <a:p>
              <a:pPr algn="ctr"/>
              <a:r>
                <a:rPr lang="en-GB" b="1" dirty="0" smtClean="0">
                  <a:solidFill>
                    <a:schemeClr val="bg1"/>
                  </a:solidFill>
                </a:rPr>
                <a:t>Indirect Support through Markets</a:t>
              </a:r>
              <a:endParaRPr lang="en-GB" b="1" dirty="0">
                <a:solidFill>
                  <a:schemeClr val="bg1"/>
                </a:solidFill>
              </a:endParaRPr>
            </a:p>
          </p:txBody>
        </p:sp>
        <p:sp>
          <p:nvSpPr>
            <p:cNvPr id="15" name="TextBox 14"/>
            <p:cNvSpPr txBox="1"/>
            <p:nvPr/>
          </p:nvSpPr>
          <p:spPr>
            <a:xfrm>
              <a:off x="4211960" y="1844824"/>
              <a:ext cx="2133571" cy="1035809"/>
            </a:xfrm>
            <a:prstGeom prst="rect">
              <a:avLst/>
            </a:prstGeom>
            <a:noFill/>
          </p:spPr>
          <p:txBody>
            <a:bodyPr wrap="square" rtlCol="0">
              <a:spAutoFit/>
            </a:bodyPr>
            <a:lstStyle/>
            <a:p>
              <a:r>
                <a:rPr lang="en-GB" sz="1600" b="1" dirty="0" smtClean="0"/>
                <a:t>Objective</a:t>
              </a:r>
              <a:r>
                <a:rPr lang="en-GB" sz="1400" b="1" dirty="0" smtClean="0">
                  <a:solidFill>
                    <a:schemeClr val="bg1"/>
                  </a:solidFill>
                </a:rPr>
                <a:t>: meet basic needs through temporary  interventions that restore markets</a:t>
              </a:r>
              <a:endParaRPr lang="en-GB" sz="1400" b="1" dirty="0">
                <a:solidFill>
                  <a:schemeClr val="bg1"/>
                </a:solidFill>
              </a:endParaRPr>
            </a:p>
          </p:txBody>
        </p:sp>
        <p:sp>
          <p:nvSpPr>
            <p:cNvPr id="16" name="Rounded Rectangle 15"/>
            <p:cNvSpPr/>
            <p:nvPr/>
          </p:nvSpPr>
          <p:spPr>
            <a:xfrm>
              <a:off x="6745575" y="908720"/>
              <a:ext cx="2048227" cy="4104456"/>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6660232" y="908720"/>
              <a:ext cx="2218913" cy="923330"/>
            </a:xfrm>
            <a:prstGeom prst="rect">
              <a:avLst/>
            </a:prstGeom>
            <a:noFill/>
          </p:spPr>
          <p:txBody>
            <a:bodyPr wrap="square" rtlCol="0">
              <a:spAutoFit/>
            </a:bodyPr>
            <a:lstStyle/>
            <a:p>
              <a:pPr algn="ctr"/>
              <a:r>
                <a:rPr lang="en-GB" b="1" dirty="0" smtClean="0">
                  <a:solidFill>
                    <a:schemeClr val="bg1"/>
                  </a:solidFill>
                </a:rPr>
                <a:t>Market Strengthening and Development</a:t>
              </a:r>
              <a:endParaRPr lang="en-GB" b="1" dirty="0">
                <a:solidFill>
                  <a:schemeClr val="bg1"/>
                </a:solidFill>
              </a:endParaRPr>
            </a:p>
          </p:txBody>
        </p:sp>
        <p:sp>
          <p:nvSpPr>
            <p:cNvPr id="18" name="TextBox 17"/>
            <p:cNvSpPr txBox="1"/>
            <p:nvPr/>
          </p:nvSpPr>
          <p:spPr>
            <a:xfrm>
              <a:off x="6660232" y="1844824"/>
              <a:ext cx="2218913" cy="738664"/>
            </a:xfrm>
            <a:prstGeom prst="rect">
              <a:avLst/>
            </a:prstGeom>
            <a:noFill/>
          </p:spPr>
          <p:txBody>
            <a:bodyPr wrap="square" rtlCol="0">
              <a:spAutoFit/>
            </a:bodyPr>
            <a:lstStyle/>
            <a:p>
              <a:r>
                <a:rPr lang="en-GB" sz="1400" b="1" dirty="0" smtClean="0"/>
                <a:t>Objective</a:t>
              </a:r>
              <a:r>
                <a:rPr lang="en-GB" sz="1400" b="1" dirty="0" smtClean="0">
                  <a:solidFill>
                    <a:schemeClr val="bg1"/>
                  </a:solidFill>
                </a:rPr>
                <a:t>: economic recovery, improvement in incomes and livelihoods</a:t>
              </a:r>
              <a:endParaRPr lang="en-GB" sz="1400" b="1" dirty="0">
                <a:solidFill>
                  <a:schemeClr val="bg1"/>
                </a:solidFill>
              </a:endParaRPr>
            </a:p>
          </p:txBody>
        </p:sp>
        <p:sp>
          <p:nvSpPr>
            <p:cNvPr id="19" name="TextBox 18"/>
            <p:cNvSpPr txBox="1"/>
            <p:nvPr/>
          </p:nvSpPr>
          <p:spPr>
            <a:xfrm>
              <a:off x="6660232" y="2924944"/>
              <a:ext cx="2133570" cy="2108269"/>
            </a:xfrm>
            <a:prstGeom prst="rect">
              <a:avLst/>
            </a:prstGeom>
            <a:noFill/>
          </p:spPr>
          <p:txBody>
            <a:bodyPr wrap="square" rtlCol="0">
              <a:spAutoFit/>
            </a:bodyPr>
            <a:lstStyle/>
            <a:p>
              <a:r>
                <a:rPr lang="en-GB" sz="1400" b="1" dirty="0" smtClean="0"/>
                <a:t>Activities: </a:t>
              </a:r>
            </a:p>
            <a:p>
              <a:pPr marL="285750" indent="-285750">
                <a:buFont typeface="Arial" pitchFamily="34" charset="0"/>
                <a:buChar char="•"/>
              </a:pPr>
              <a:r>
                <a:rPr lang="en-GB" sz="1300" b="1" dirty="0" smtClean="0">
                  <a:solidFill>
                    <a:schemeClr val="bg1"/>
                  </a:solidFill>
                </a:rPr>
                <a:t>Support to productive and sustainable agriculture</a:t>
              </a:r>
            </a:p>
            <a:p>
              <a:pPr marL="285750" indent="-285750">
                <a:buFont typeface="Arial" pitchFamily="34" charset="0"/>
                <a:buChar char="•"/>
              </a:pPr>
              <a:r>
                <a:rPr lang="en-GB" sz="1300" b="1" dirty="0" smtClean="0">
                  <a:solidFill>
                    <a:schemeClr val="bg1"/>
                  </a:solidFill>
                </a:rPr>
                <a:t>Employment creation </a:t>
              </a:r>
            </a:p>
            <a:p>
              <a:pPr marL="285750" indent="-285750">
                <a:buFont typeface="Arial" pitchFamily="34" charset="0"/>
                <a:buChar char="•"/>
              </a:pPr>
              <a:r>
                <a:rPr lang="en-GB" sz="1300" b="1" dirty="0" smtClean="0">
                  <a:solidFill>
                    <a:schemeClr val="bg1"/>
                  </a:solidFill>
                </a:rPr>
                <a:t>financial services</a:t>
              </a:r>
            </a:p>
            <a:p>
              <a:pPr marL="285750" indent="-285750">
                <a:buFont typeface="Arial" pitchFamily="34" charset="0"/>
                <a:buChar char="•"/>
              </a:pPr>
              <a:r>
                <a:rPr lang="en-GB" sz="1300" b="1" dirty="0" smtClean="0">
                  <a:solidFill>
                    <a:schemeClr val="bg1"/>
                  </a:solidFill>
                </a:rPr>
                <a:t>Supply and value chains </a:t>
              </a:r>
            </a:p>
            <a:p>
              <a:pPr marL="285750" indent="-285750">
                <a:buFont typeface="Arial" pitchFamily="34" charset="0"/>
                <a:buChar char="•"/>
              </a:pPr>
              <a:r>
                <a:rPr lang="en-GB" sz="1300" b="1" dirty="0" smtClean="0">
                  <a:solidFill>
                    <a:schemeClr val="bg1"/>
                  </a:solidFill>
                </a:rPr>
                <a:t>Productive assets </a:t>
              </a:r>
            </a:p>
            <a:p>
              <a:pPr marL="285750" indent="-285750">
                <a:buFont typeface="Arial" pitchFamily="34" charset="0"/>
                <a:buChar char="•"/>
              </a:pPr>
              <a:r>
                <a:rPr lang="en-GB" sz="1300" b="1" dirty="0" smtClean="0">
                  <a:solidFill>
                    <a:schemeClr val="bg1"/>
                  </a:solidFill>
                </a:rPr>
                <a:t>Enterprise development</a:t>
              </a:r>
            </a:p>
            <a:p>
              <a:pPr marL="285750" indent="-285750">
                <a:buFont typeface="Arial" pitchFamily="34" charset="0"/>
                <a:buChar char="•"/>
              </a:pPr>
              <a:endParaRPr lang="en-GB" sz="1300" b="1" dirty="0">
                <a:solidFill>
                  <a:schemeClr val="bg1"/>
                </a:solidFill>
              </a:endParaRPr>
            </a:p>
          </p:txBody>
        </p:sp>
        <p:sp>
          <p:nvSpPr>
            <p:cNvPr id="20" name="TextBox 19"/>
            <p:cNvSpPr txBox="1"/>
            <p:nvPr/>
          </p:nvSpPr>
          <p:spPr>
            <a:xfrm>
              <a:off x="4211960" y="2924944"/>
              <a:ext cx="2133570" cy="1908215"/>
            </a:xfrm>
            <a:prstGeom prst="rect">
              <a:avLst/>
            </a:prstGeom>
            <a:noFill/>
          </p:spPr>
          <p:txBody>
            <a:bodyPr wrap="square" rtlCol="0">
              <a:spAutoFit/>
            </a:bodyPr>
            <a:lstStyle/>
            <a:p>
              <a:r>
                <a:rPr lang="en-GB" sz="1400" b="1" dirty="0" smtClean="0"/>
                <a:t>Activities: </a:t>
              </a:r>
            </a:p>
            <a:p>
              <a:pPr marL="285750" indent="-285750">
                <a:buFont typeface="Arial" pitchFamily="34" charset="0"/>
                <a:buChar char="•"/>
              </a:pPr>
              <a:r>
                <a:rPr lang="en-GB" sz="1300" b="1" dirty="0" smtClean="0">
                  <a:solidFill>
                    <a:schemeClr val="bg1"/>
                  </a:solidFill>
                </a:rPr>
                <a:t>Targeted support to market actors (grants, loans,  transport subsidies, temporary storage)</a:t>
              </a:r>
            </a:p>
            <a:p>
              <a:pPr marL="285750" indent="-285750">
                <a:buFont typeface="Arial" pitchFamily="34" charset="0"/>
                <a:buChar char="•"/>
              </a:pPr>
              <a:r>
                <a:rPr lang="en-GB" sz="1300" b="1" dirty="0" smtClean="0">
                  <a:solidFill>
                    <a:schemeClr val="bg1"/>
                  </a:solidFill>
                </a:rPr>
                <a:t>Support to supply</a:t>
              </a:r>
            </a:p>
            <a:p>
              <a:endParaRPr lang="en-GB" sz="1300" b="1" dirty="0" smtClean="0">
                <a:solidFill>
                  <a:schemeClr val="bg1"/>
                </a:solidFill>
              </a:endParaRPr>
            </a:p>
            <a:p>
              <a:endParaRPr lang="en-GB" sz="1300" b="1" dirty="0">
                <a:solidFill>
                  <a:schemeClr val="bg1"/>
                </a:solidFill>
              </a:endParaRPr>
            </a:p>
          </p:txBody>
        </p:sp>
        <p:sp>
          <p:nvSpPr>
            <p:cNvPr id="21" name="Pentagon 20"/>
            <p:cNvSpPr/>
            <p:nvPr/>
          </p:nvSpPr>
          <p:spPr>
            <a:xfrm>
              <a:off x="1691680" y="188640"/>
              <a:ext cx="7344816" cy="461665"/>
            </a:xfrm>
            <a:prstGeom prst="homePlat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Expectations</a:t>
            </a:r>
          </a:p>
        </p:txBody>
      </p:sp>
      <p:sp>
        <p:nvSpPr>
          <p:cNvPr id="46083" name="Content Placeholder 2"/>
          <p:cNvSpPr>
            <a:spLocks noGrp="1"/>
          </p:cNvSpPr>
          <p:nvPr>
            <p:ph idx="1"/>
          </p:nvPr>
        </p:nvSpPr>
        <p:spPr>
          <a:xfrm>
            <a:off x="304800" y="1219200"/>
            <a:ext cx="8534400" cy="4648200"/>
          </a:xfrm>
        </p:spPr>
        <p:txBody>
          <a:bodyPr rtlCol="0">
            <a:normAutofit lnSpcReduction="10000"/>
          </a:bodyPr>
          <a:lstStyle/>
          <a:p>
            <a:pPr algn="ctr" fontAlgn="auto">
              <a:spcAft>
                <a:spcPts val="0"/>
              </a:spcAft>
              <a:buFont typeface="Arial" charset="0"/>
              <a:buNone/>
              <a:defRPr/>
            </a:pPr>
            <a:r>
              <a:rPr lang="en-GB" sz="30000" dirty="0">
                <a:solidFill>
                  <a:srgbClr val="FF0000"/>
                </a:solidFill>
                <a:ea typeface="ＭＳ Ｐゴシック" charset="-128"/>
                <a:cs typeface="ＭＳ Ｐゴシック" charset="-128"/>
              </a:rPr>
              <a: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Pr>
        <a:solidFill>
          <a:srgbClr val="FFFF00"/>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230188" y="-1588"/>
            <a:ext cx="8674100" cy="1143001"/>
          </a:xfrm>
        </p:spPr>
        <p:txBody>
          <a:bodyPr/>
          <a:lstStyle/>
          <a:p>
            <a:r>
              <a:rPr lang="en-US" b="1" smtClean="0">
                <a:solidFill>
                  <a:srgbClr val="009900"/>
                </a:solidFill>
                <a:latin typeface="Arial" pitchFamily="34" charset="0"/>
                <a:ea typeface="ＭＳ Ｐゴシック"/>
                <a:cs typeface="ＭＳ Ｐゴシック"/>
              </a:rPr>
              <a:t>Mapping the taxi vehicle market</a:t>
            </a:r>
          </a:p>
        </p:txBody>
      </p:sp>
      <p:sp>
        <p:nvSpPr>
          <p:cNvPr id="10243" name="Rectangle 3"/>
          <p:cNvSpPr>
            <a:spLocks noGrp="1" noChangeArrowheads="1"/>
          </p:cNvSpPr>
          <p:nvPr>
            <p:ph type="body" idx="1"/>
          </p:nvPr>
        </p:nvSpPr>
        <p:spPr>
          <a:xfrm>
            <a:off x="230188" y="1081088"/>
            <a:ext cx="8674100" cy="5522912"/>
          </a:xfrm>
        </p:spPr>
        <p:txBody>
          <a:bodyPr rtlCol="0">
            <a:normAutofit/>
          </a:bodyPr>
          <a:lstStyle/>
          <a:p>
            <a:pPr fontAlgn="auto">
              <a:spcAft>
                <a:spcPts val="0"/>
              </a:spcAft>
              <a:buFont typeface="Arial" pitchFamily="34" charset="0"/>
              <a:buNone/>
              <a:defRPr/>
            </a:pPr>
            <a:r>
              <a:rPr lang="en-US" sz="2400" b="1" dirty="0" smtClean="0">
                <a:latin typeface="Arial" pitchFamily="34" charset="0"/>
                <a:cs typeface="Arial" pitchFamily="34" charset="0"/>
              </a:rPr>
              <a:t>Your task (20 minutes)</a:t>
            </a:r>
          </a:p>
          <a:p>
            <a:pPr marL="0" indent="0" fontAlgn="auto">
              <a:spcAft>
                <a:spcPts val="0"/>
              </a:spcAft>
              <a:buFont typeface="Arial" pitchFamily="34" charset="0"/>
              <a:buNone/>
              <a:defRPr/>
            </a:pPr>
            <a:r>
              <a:rPr lang="en-US" sz="2400" dirty="0" smtClean="0">
                <a:latin typeface="Arial" pitchFamily="34" charset="0"/>
                <a:cs typeface="Arial" pitchFamily="34" charset="0"/>
              </a:rPr>
              <a:t>Please prepare your map and notes that will answer the following questions:</a:t>
            </a:r>
          </a:p>
          <a:p>
            <a:pPr fontAlgn="auto">
              <a:spcAft>
                <a:spcPts val="0"/>
              </a:spcAft>
              <a:defRPr/>
            </a:pPr>
            <a:r>
              <a:rPr lang="en-US" sz="2400" dirty="0" smtClean="0">
                <a:latin typeface="Arial" pitchFamily="34" charset="0"/>
                <a:cs typeface="Arial" pitchFamily="34" charset="0"/>
              </a:rPr>
              <a:t> Represent this changed situation on your map. Use the same map.</a:t>
            </a:r>
          </a:p>
          <a:p>
            <a:pPr fontAlgn="auto">
              <a:spcAft>
                <a:spcPts val="0"/>
              </a:spcAft>
              <a:defRPr/>
            </a:pPr>
            <a:r>
              <a:rPr lang="en-US" sz="2400" dirty="0" smtClean="0">
                <a:latin typeface="Arial" pitchFamily="34" charset="0"/>
                <a:cs typeface="Arial" pitchFamily="34" charset="0"/>
              </a:rPr>
              <a:t>What other information do you need? How will you gather it, and who will you ask?</a:t>
            </a:r>
          </a:p>
          <a:p>
            <a:pPr fontAlgn="auto">
              <a:spcAft>
                <a:spcPts val="0"/>
              </a:spcAft>
              <a:buFont typeface="Arial" pitchFamily="34" charset="0"/>
              <a:buNone/>
              <a:defRPr/>
            </a:pPr>
            <a:r>
              <a:rPr lang="en-US" sz="2400" dirty="0" smtClean="0">
                <a:latin typeface="Arial" pitchFamily="34" charset="0"/>
                <a:cs typeface="Arial" pitchFamily="34" charset="0"/>
              </a:rPr>
              <a:t> - - - - - - - - - - - - - - - - - - - - - - - - - - - - - - - - - - - - - - - - - - - - -</a:t>
            </a:r>
          </a:p>
          <a:p>
            <a:pPr fontAlgn="auto">
              <a:spcAft>
                <a:spcPts val="0"/>
              </a:spcAft>
              <a:defRPr/>
            </a:pPr>
            <a:r>
              <a:rPr lang="en-US" sz="2400" dirty="0" smtClean="0">
                <a:latin typeface="Arial" pitchFamily="34" charset="0"/>
                <a:cs typeface="Arial" pitchFamily="34" charset="0"/>
              </a:rPr>
              <a:t>Once you’ve gathered sufficient information and data, what sort of responses might your agency consider and make to the vehicle market to support the urban poor taxi users and their families to resume their lives and livelihoods?</a:t>
            </a:r>
            <a:endParaRPr lang="en-US" altLang="ja-JP" sz="2200" dirty="0" smtClean="0">
              <a:cs typeface="ＭＳ Ｐゴシック"/>
            </a:endParaRPr>
          </a:p>
        </p:txBody>
      </p:sp>
    </p:spTree>
    <p:extLst>
      <p:ext uri="{BB962C8B-B14F-4D97-AF65-F5344CB8AC3E}">
        <p14:creationId xmlns:p14="http://schemas.microsoft.com/office/powerpoint/2010/main" val="3438395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1000" fill="hold"/>
                                        <p:tgtEl>
                                          <p:spTgt spid="102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1000" fill="hold"/>
                                        <p:tgtEl>
                                          <p:spTgt spid="102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10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10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CONSIDER TO DO EMERGENCY MAPPING FIRST WITH POTENTIAL RESPONSE AND THEN PUT THE THEORY AROUND POTENTIAL RESPONSES AND ASK THEM TO REVISIT THEIR POTENTIAL RESPONSE OPTIONS  ¿?¿?¿</a:t>
            </a:r>
          </a:p>
          <a:p>
            <a:endParaRPr lang="en-GB" dirty="0"/>
          </a:p>
          <a:p>
            <a:r>
              <a:rPr lang="en-GB" dirty="0" smtClean="0"/>
              <a:t>Introduce that with PCCMA we work with scenarios not evaluating the real impact of a disaster </a:t>
            </a:r>
            <a:endParaRPr lang="en-GB" dirty="0"/>
          </a:p>
        </p:txBody>
      </p:sp>
    </p:spTree>
    <p:extLst>
      <p:ext uri="{BB962C8B-B14F-4D97-AF65-F5344CB8AC3E}">
        <p14:creationId xmlns:p14="http://schemas.microsoft.com/office/powerpoint/2010/main" val="114718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a:xfrm>
            <a:off x="250825" y="260350"/>
            <a:ext cx="8674100" cy="1143000"/>
          </a:xfrm>
        </p:spPr>
        <p:txBody>
          <a:bodyPr/>
          <a:lstStyle/>
          <a:p>
            <a:r>
              <a:rPr lang="en-GB" b="1" smtClean="0">
                <a:solidFill>
                  <a:srgbClr val="009900"/>
                </a:solidFill>
                <a:latin typeface="Arial" pitchFamily="34" charset="0"/>
                <a:cs typeface="Arial" pitchFamily="34" charset="0"/>
              </a:rPr>
              <a:t>What kind of responses?  </a:t>
            </a:r>
          </a:p>
        </p:txBody>
      </p:sp>
      <p:sp>
        <p:nvSpPr>
          <p:cNvPr id="95235" name="TextBox 13"/>
          <p:cNvSpPr txBox="1">
            <a:spLocks noChangeArrowheads="1"/>
          </p:cNvSpPr>
          <p:nvPr/>
        </p:nvSpPr>
        <p:spPr bwMode="auto">
          <a:xfrm>
            <a:off x="468313" y="1484313"/>
            <a:ext cx="3651250" cy="585787"/>
          </a:xfrm>
          <a:prstGeom prst="rect">
            <a:avLst/>
          </a:prstGeom>
          <a:noFill/>
          <a:ln w="9525">
            <a:noFill/>
            <a:miter lim="800000"/>
            <a:headEnd/>
            <a:tailEnd/>
          </a:ln>
        </p:spPr>
        <p:txBody>
          <a:bodyPr wrap="none">
            <a:spAutoFit/>
          </a:bodyPr>
          <a:lstStyle/>
          <a:p>
            <a:r>
              <a:rPr lang="en-GB" sz="3200" b="1">
                <a:latin typeface="Calibri" pitchFamily="34" charset="0"/>
              </a:rPr>
              <a:t>Direct responses:</a:t>
            </a:r>
          </a:p>
        </p:txBody>
      </p:sp>
      <p:sp>
        <p:nvSpPr>
          <p:cNvPr id="95236" name="TextBox 14"/>
          <p:cNvSpPr txBox="1">
            <a:spLocks noChangeArrowheads="1"/>
          </p:cNvSpPr>
          <p:nvPr/>
        </p:nvSpPr>
        <p:spPr bwMode="auto">
          <a:xfrm>
            <a:off x="4572000" y="1484313"/>
            <a:ext cx="3970338" cy="585787"/>
          </a:xfrm>
          <a:prstGeom prst="rect">
            <a:avLst/>
          </a:prstGeom>
          <a:noFill/>
          <a:ln w="9525">
            <a:noFill/>
            <a:miter lim="800000"/>
            <a:headEnd/>
            <a:tailEnd/>
          </a:ln>
        </p:spPr>
        <p:txBody>
          <a:bodyPr wrap="none">
            <a:spAutoFit/>
          </a:bodyPr>
          <a:lstStyle/>
          <a:p>
            <a:r>
              <a:rPr lang="en-GB" sz="3200" b="1">
                <a:latin typeface="Calibri" pitchFamily="34" charset="0"/>
              </a:rPr>
              <a:t>Indirect responses:</a:t>
            </a:r>
          </a:p>
        </p:txBody>
      </p:sp>
      <p:grpSp>
        <p:nvGrpSpPr>
          <p:cNvPr id="95237" name="Group 10"/>
          <p:cNvGrpSpPr>
            <a:grpSpLocks/>
          </p:cNvGrpSpPr>
          <p:nvPr/>
        </p:nvGrpSpPr>
        <p:grpSpPr bwMode="auto">
          <a:xfrm>
            <a:off x="250825" y="1700213"/>
            <a:ext cx="8326438" cy="3889375"/>
            <a:chOff x="251520" y="1340767"/>
            <a:chExt cx="8326437" cy="3411711"/>
          </a:xfrm>
        </p:grpSpPr>
        <p:cxnSp>
          <p:nvCxnSpPr>
            <p:cNvPr id="21" name="Straight Connector 20"/>
            <p:cNvCxnSpPr/>
            <p:nvPr/>
          </p:nvCxnSpPr>
          <p:spPr bwMode="auto">
            <a:xfrm>
              <a:off x="251520" y="1747387"/>
              <a:ext cx="8326437" cy="1392"/>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bwMode="auto">
            <a:xfrm rot="16200000" flipH="1">
              <a:off x="2654908" y="3039479"/>
              <a:ext cx="3411711" cy="14288"/>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lgn="ctr">
              <a:buNone/>
            </a:pPr>
            <a:r>
              <a:rPr lang="en-US" sz="23900" dirty="0" smtClean="0"/>
              <a:t>2</a:t>
            </a:r>
            <a:endParaRPr lang="en-US" sz="23900" dirty="0"/>
          </a:p>
        </p:txBody>
      </p:sp>
    </p:spTree>
    <p:extLst>
      <p:ext uri="{BB962C8B-B14F-4D97-AF65-F5344CB8AC3E}">
        <p14:creationId xmlns:p14="http://schemas.microsoft.com/office/powerpoint/2010/main" val="395695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152400" y="685800"/>
            <a:ext cx="8839200" cy="4648200"/>
          </a:xfrm>
        </p:spPr>
        <p:txBody>
          <a:bodyPr anchor="ctr"/>
          <a:lstStyle/>
          <a:p>
            <a:pPr marL="0" indent="0" algn="ctr">
              <a:buFont typeface="Arial" pitchFamily="34" charset="0"/>
              <a:buNone/>
            </a:pPr>
            <a:r>
              <a:rPr lang="en-GB" sz="8800" b="1" dirty="0" smtClean="0">
                <a:solidFill>
                  <a:srgbClr val="FFFFFF"/>
                </a:solidFill>
                <a:ea typeface="ＭＳ Ｐゴシック"/>
                <a:cs typeface="ＭＳ Ｐゴシック"/>
              </a:rPr>
              <a:t>Shock Scenario Selection and Needs Analysis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97283" name="Content Placeholder 2"/>
          <p:cNvSpPr>
            <a:spLocks noGrp="1"/>
          </p:cNvSpPr>
          <p:nvPr>
            <p:ph idx="1"/>
          </p:nvPr>
        </p:nvSpPr>
        <p:spPr>
          <a:xfrm>
            <a:off x="250825" y="1447800"/>
            <a:ext cx="8534400" cy="5029200"/>
          </a:xfrm>
        </p:spPr>
        <p:txBody>
          <a:bodyPr/>
          <a:lstStyle/>
          <a:p>
            <a:pPr>
              <a:buFont typeface="Arial" pitchFamily="34" charset="0"/>
              <a:buNone/>
            </a:pPr>
            <a:r>
              <a:rPr lang="en-GB" smtClean="0"/>
              <a:t>By the end of the session, participants will be able to:</a:t>
            </a:r>
          </a:p>
          <a:p>
            <a:r>
              <a:rPr lang="en-GB" smtClean="0"/>
              <a:t>Clearly identify target group of the market analysis</a:t>
            </a:r>
          </a:p>
          <a:p>
            <a:r>
              <a:rPr lang="en-GB" smtClean="0"/>
              <a:t>Understand the scenario selected and the needs identified to meet the needs of the specified target group. </a:t>
            </a:r>
          </a:p>
          <a:p>
            <a:pPr>
              <a:buFont typeface="Arial" pitchFamily="34" charset="0"/>
              <a:buNone/>
            </a:pPr>
            <a:endParaRPr lang="en-GB"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b="1" smtClean="0">
                <a:solidFill>
                  <a:srgbClr val="009900"/>
                </a:solidFill>
                <a:latin typeface="Arial" pitchFamily="34" charset="0"/>
                <a:cs typeface="Arial" pitchFamily="34" charset="0"/>
              </a:rPr>
              <a:t>Situation analysis</a:t>
            </a:r>
          </a:p>
        </p:txBody>
      </p:sp>
      <p:sp>
        <p:nvSpPr>
          <p:cNvPr id="100355" name="Content Placeholder 2"/>
          <p:cNvSpPr>
            <a:spLocks noGrp="1"/>
          </p:cNvSpPr>
          <p:nvPr>
            <p:ph idx="1"/>
          </p:nvPr>
        </p:nvSpPr>
        <p:spPr>
          <a:xfrm>
            <a:off x="230188" y="1282700"/>
            <a:ext cx="8674100" cy="5019675"/>
          </a:xfrm>
        </p:spPr>
        <p:txBody>
          <a:bodyPr rtlCol="0">
            <a:normAutofit fontScale="92500" lnSpcReduction="10000"/>
          </a:bodyPr>
          <a:lstStyle/>
          <a:p>
            <a:pPr fontAlgn="auto">
              <a:spcAft>
                <a:spcPts val="2400"/>
              </a:spcAft>
              <a:defRPr/>
            </a:pPr>
            <a:r>
              <a:rPr lang="en-GB" sz="2800" dirty="0" smtClean="0">
                <a:latin typeface="Arial" pitchFamily="34" charset="0"/>
                <a:cs typeface="Arial" pitchFamily="34" charset="0"/>
              </a:rPr>
              <a:t>Shock scenario (contingency plan)</a:t>
            </a:r>
          </a:p>
          <a:p>
            <a:pPr fontAlgn="auto">
              <a:spcAft>
                <a:spcPts val="2400"/>
              </a:spcAft>
              <a:defRPr/>
            </a:pPr>
            <a:r>
              <a:rPr lang="en-GB" sz="2800" dirty="0" smtClean="0">
                <a:latin typeface="Arial" pitchFamily="34" charset="0"/>
                <a:cs typeface="Arial" pitchFamily="34" charset="0"/>
              </a:rPr>
              <a:t>Target group(s)</a:t>
            </a:r>
          </a:p>
          <a:p>
            <a:pPr fontAlgn="auto">
              <a:spcAft>
                <a:spcPts val="2400"/>
              </a:spcAft>
              <a:defRPr/>
            </a:pPr>
            <a:r>
              <a:rPr lang="en-GB" sz="2800" dirty="0" smtClean="0">
                <a:latin typeface="Arial" pitchFamily="34" charset="0"/>
                <a:cs typeface="Arial" pitchFamily="34" charset="0"/>
              </a:rPr>
              <a:t>Needs that the response will address</a:t>
            </a:r>
          </a:p>
          <a:p>
            <a:pPr fontAlgn="auto">
              <a:spcAft>
                <a:spcPts val="2400"/>
              </a:spcAft>
              <a:defRPr/>
            </a:pPr>
            <a:r>
              <a:rPr lang="en-GB" sz="2800" dirty="0" smtClean="0">
                <a:latin typeface="Arial" pitchFamily="34" charset="0"/>
                <a:cs typeface="Arial" pitchFamily="34" charset="0"/>
              </a:rPr>
              <a:t>Objectives of the response</a:t>
            </a:r>
          </a:p>
          <a:p>
            <a:pPr fontAlgn="auto">
              <a:spcAft>
                <a:spcPts val="2400"/>
              </a:spcAft>
              <a:defRPr/>
            </a:pPr>
            <a:r>
              <a:rPr lang="en-GB" sz="2800" dirty="0" smtClean="0">
                <a:latin typeface="Arial" pitchFamily="34" charset="0"/>
                <a:cs typeface="Arial" pitchFamily="34" charset="0"/>
              </a:rPr>
              <a:t>Responses considered</a:t>
            </a:r>
          </a:p>
          <a:p>
            <a:pPr fontAlgn="auto">
              <a:spcAft>
                <a:spcPts val="2400"/>
              </a:spcAft>
              <a:defRPr/>
            </a:pPr>
            <a:r>
              <a:rPr lang="en-GB" sz="2800" dirty="0" smtClean="0">
                <a:latin typeface="Arial" pitchFamily="34" charset="0"/>
                <a:cs typeface="Arial" pitchFamily="34" charset="0"/>
              </a:rPr>
              <a:t>Information needed to decide on the response modalities</a:t>
            </a:r>
          </a:p>
          <a:p>
            <a:pPr fontAlgn="auto">
              <a:spcAft>
                <a:spcPts val="2400"/>
              </a:spcAft>
              <a:defRPr/>
            </a:pPr>
            <a:endParaRPr lang="en-GB"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304800" y="914400"/>
            <a:ext cx="8534400" cy="4648200"/>
          </a:xfrm>
        </p:spPr>
        <p:txBody>
          <a:bodyPr/>
          <a:lstStyle/>
          <a:p>
            <a:pPr marL="0" indent="0" algn="ctr">
              <a:buFont typeface="Arial" pitchFamily="34" charset="0"/>
              <a:buNone/>
            </a:pPr>
            <a:r>
              <a:rPr lang="en-GB" sz="8800" b="1" dirty="0" smtClean="0">
                <a:solidFill>
                  <a:srgbClr val="FFFFFF"/>
                </a:solidFill>
                <a:ea typeface="ＭＳ Ｐゴシック"/>
                <a:cs typeface="ＭＳ Ｐゴシック"/>
              </a:rPr>
              <a:t>Critical Markets Selection</a:t>
            </a:r>
          </a:p>
          <a:p>
            <a:pPr marL="0" indent="0">
              <a:buFont typeface="Arial" pitchFamily="34" charset="0"/>
              <a:buNone/>
            </a:pPr>
            <a:endParaRPr lang="en-GB" sz="8800" b="1" dirty="0" smtClean="0">
              <a:solidFill>
                <a:srgbClr val="FFFFFF"/>
              </a:solidFill>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101379" name="Content Placeholder 2"/>
          <p:cNvSpPr>
            <a:spLocks noGrp="1"/>
          </p:cNvSpPr>
          <p:nvPr>
            <p:ph idx="1"/>
          </p:nvPr>
        </p:nvSpPr>
        <p:spPr>
          <a:xfrm>
            <a:off x="250825" y="1447800"/>
            <a:ext cx="8534400" cy="5029200"/>
          </a:xfrm>
        </p:spPr>
        <p:txBody>
          <a:bodyPr/>
          <a:lstStyle/>
          <a:p>
            <a:pPr>
              <a:buFont typeface="Arial" pitchFamily="34" charset="0"/>
              <a:buNone/>
            </a:pPr>
            <a:r>
              <a:rPr lang="en-GB" smtClean="0"/>
              <a:t>By the end of the session, participants will be able to:</a:t>
            </a:r>
          </a:p>
          <a:p>
            <a:r>
              <a:rPr lang="en-GB" smtClean="0"/>
              <a:t>Understand what critical market systems are</a:t>
            </a:r>
          </a:p>
          <a:p>
            <a:r>
              <a:rPr lang="en-GB" smtClean="0"/>
              <a:t>Understand that critical markets are specific to different people, so must focus on target group</a:t>
            </a:r>
          </a:p>
          <a:p>
            <a:r>
              <a:rPr lang="en-GB" smtClean="0"/>
              <a:t>Apply the essential criteria used to select critical market systems to be assessed in the baseline</a:t>
            </a:r>
          </a:p>
          <a:p>
            <a:pPr>
              <a:buFont typeface="Arial" pitchFamily="34" charset="0"/>
              <a:buNone/>
            </a:pPr>
            <a:endParaRPr lang="en-GB" smtClean="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384175" y="1255713"/>
            <a:ext cx="8534400" cy="5432425"/>
          </a:xfrm>
        </p:spPr>
        <p:txBody>
          <a:bodyPr/>
          <a:lstStyle/>
          <a:p>
            <a:pPr>
              <a:spcAft>
                <a:spcPts val="1800"/>
              </a:spcAft>
              <a:buClr>
                <a:srgbClr val="008000"/>
              </a:buClr>
            </a:pPr>
            <a:r>
              <a:rPr lang="en-US" smtClean="0">
                <a:latin typeface="Arial" pitchFamily="34" charset="0"/>
                <a:cs typeface="Arial" pitchFamily="34" charset="0"/>
              </a:rPr>
              <a:t>In an emergency, </a:t>
            </a:r>
            <a:r>
              <a:rPr lang="en-US" altLang="ja-JP" b="1" smtClean="0">
                <a:latin typeface="Arial" pitchFamily="34" charset="0"/>
                <a:cs typeface="ＭＳ Ｐゴシック"/>
              </a:rPr>
              <a:t>critical market systems </a:t>
            </a:r>
            <a:r>
              <a:rPr lang="en-US" altLang="ja-JP" smtClean="0">
                <a:latin typeface="Arial" pitchFamily="34" charset="0"/>
                <a:cs typeface="ＭＳ Ｐゴシック"/>
              </a:rPr>
              <a:t>are those that had, have, or could have a major role in ensuring the survival and/or livelihoods protection of the target population. 				</a:t>
            </a:r>
            <a:r>
              <a:rPr lang="en-US" altLang="ja-JP" sz="1800" smtClean="0">
                <a:latin typeface="Arial" pitchFamily="34" charset="0"/>
                <a:cs typeface="ＭＳ Ｐゴシック"/>
              </a:rPr>
              <a:t>(EMMA book, box 2.1)</a:t>
            </a:r>
            <a:endParaRPr lang="en-US" altLang="ja-JP" smtClean="0">
              <a:latin typeface="Arial" pitchFamily="34" charset="0"/>
              <a:cs typeface="ＭＳ Ｐゴシック"/>
            </a:endParaRPr>
          </a:p>
          <a:p>
            <a:pPr>
              <a:spcAft>
                <a:spcPts val="1800"/>
              </a:spcAft>
              <a:buClr>
                <a:srgbClr val="008000"/>
              </a:buClr>
            </a:pPr>
            <a:r>
              <a:rPr lang="en-US" smtClean="0">
                <a:latin typeface="Arial" pitchFamily="34" charset="0"/>
                <a:cs typeface="Arial" pitchFamily="34" charset="0"/>
              </a:rPr>
              <a:t>Consideration of target population’s priority needs, pre-crisis economic activities and current options (post-disaster) for restoring income and food security</a:t>
            </a:r>
            <a:endParaRPr lang="en-GB" smtClean="0">
              <a:latin typeface="Arial" pitchFamily="34" charset="0"/>
              <a:cs typeface="Arial" pitchFamily="34" charset="0"/>
            </a:endParaRPr>
          </a:p>
          <a:p>
            <a:pPr>
              <a:spcAft>
                <a:spcPts val="1800"/>
              </a:spcAft>
              <a:buClr>
                <a:srgbClr val="008000"/>
              </a:buClr>
            </a:pPr>
            <a:endParaRPr lang="en-GB" altLang="ja-JP" smtClean="0">
              <a:latin typeface="Arial" pitchFamily="34" charset="0"/>
              <a:cs typeface="ＭＳ Ｐゴシック"/>
            </a:endParaRPr>
          </a:p>
        </p:txBody>
      </p:sp>
      <p:sp>
        <p:nvSpPr>
          <p:cNvPr id="102403" name="Rectangle 2"/>
          <p:cNvSpPr>
            <a:spLocks noGrp="1" noChangeArrowheads="1"/>
          </p:cNvSpPr>
          <p:nvPr>
            <p:ph type="title"/>
          </p:nvPr>
        </p:nvSpPr>
        <p:spPr>
          <a:xfrm>
            <a:off x="84138" y="84138"/>
            <a:ext cx="9144000" cy="1055687"/>
          </a:xfrm>
        </p:spPr>
        <p:txBody>
          <a:bodyPr/>
          <a:lstStyle/>
          <a:p>
            <a:r>
              <a:rPr lang="en-US" smtClean="0">
                <a:solidFill>
                  <a:srgbClr val="008000"/>
                </a:solidFill>
                <a:latin typeface="Arial" pitchFamily="34" charset="0"/>
                <a:cs typeface="Arial" pitchFamily="34" charset="0"/>
              </a:rPr>
              <a:t>What is a critical market system?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30188" y="52388"/>
            <a:ext cx="8674100" cy="1143000"/>
          </a:xfrm>
        </p:spPr>
        <p:txBody>
          <a:bodyPr/>
          <a:lstStyle/>
          <a:p>
            <a:r>
              <a:rPr lang="en-GB" b="1" smtClean="0">
                <a:solidFill>
                  <a:srgbClr val="009900"/>
                </a:solidFill>
                <a:latin typeface="Arial" pitchFamily="34" charset="0"/>
                <a:ea typeface="ＭＳ Ｐゴシック"/>
                <a:cs typeface="ＭＳ Ｐゴシック"/>
              </a:rPr>
              <a:t>Workshop learning outcomes</a:t>
            </a:r>
          </a:p>
        </p:txBody>
      </p:sp>
      <p:sp>
        <p:nvSpPr>
          <p:cNvPr id="52227" name="Content Placeholder 2"/>
          <p:cNvSpPr>
            <a:spLocks noGrp="1"/>
          </p:cNvSpPr>
          <p:nvPr>
            <p:ph idx="1"/>
          </p:nvPr>
        </p:nvSpPr>
        <p:spPr>
          <a:xfrm>
            <a:off x="179388" y="1052513"/>
            <a:ext cx="8659812" cy="5330825"/>
          </a:xfrm>
        </p:spPr>
        <p:txBody>
          <a:bodyPr/>
          <a:lstStyle/>
          <a:p>
            <a:pPr>
              <a:buFont typeface="Calibri" pitchFamily="34" charset="0"/>
              <a:buAutoNum type="arabicPeriod"/>
            </a:pPr>
            <a:r>
              <a:rPr lang="en-GB" sz="1900" dirty="0" smtClean="0">
                <a:latin typeface="Arial" pitchFamily="34" charset="0"/>
                <a:cs typeface="Arial" pitchFamily="34" charset="0"/>
              </a:rPr>
              <a:t>Recognise the importance of market analysis as an essential input to response analysis </a:t>
            </a:r>
          </a:p>
          <a:p>
            <a:pPr>
              <a:buFont typeface="Calibri" pitchFamily="34" charset="0"/>
              <a:buAutoNum type="arabicPeriod"/>
            </a:pPr>
            <a:endParaRPr lang="en-GB" sz="1900" dirty="0" smtClean="0">
              <a:latin typeface="Arial" pitchFamily="34" charset="0"/>
              <a:cs typeface="Arial" pitchFamily="34" charset="0"/>
            </a:endParaRPr>
          </a:p>
          <a:p>
            <a:pPr>
              <a:buFont typeface="Calibri" pitchFamily="34" charset="0"/>
              <a:buAutoNum type="arabicPeriod"/>
            </a:pPr>
            <a:r>
              <a:rPr lang="en-GB" sz="1900" dirty="0" smtClean="0">
                <a:latin typeface="Arial" pitchFamily="34" charset="0"/>
                <a:cs typeface="Arial" pitchFamily="34" charset="0"/>
              </a:rPr>
              <a:t>Design and carry out baseline market analysis to inform an appropriate response design for any rapid onset emergency in Bangladesh</a:t>
            </a:r>
          </a:p>
          <a:p>
            <a:pPr>
              <a:buFont typeface="Calibri" pitchFamily="34" charset="0"/>
              <a:buAutoNum type="arabicPeriod"/>
            </a:pPr>
            <a:endParaRPr lang="en-GB" sz="1900" dirty="0" smtClean="0">
              <a:latin typeface="Arial" pitchFamily="34" charset="0"/>
              <a:cs typeface="Arial" pitchFamily="34" charset="0"/>
            </a:endParaRPr>
          </a:p>
          <a:p>
            <a:pPr>
              <a:buFont typeface="Calibri" pitchFamily="34" charset="0"/>
              <a:buAutoNum type="arabicPeriod"/>
            </a:pPr>
            <a:r>
              <a:rPr lang="en-GB" sz="1900" dirty="0" smtClean="0">
                <a:latin typeface="Arial" pitchFamily="34" charset="0"/>
                <a:cs typeface="Arial" pitchFamily="34" charset="0"/>
              </a:rPr>
              <a:t>Be able to apply the analysis to preparedness, contingency planning and project design (CTP and /or in-kind), including DRR</a:t>
            </a:r>
          </a:p>
          <a:p>
            <a:pPr>
              <a:buFont typeface="Calibri" pitchFamily="34" charset="0"/>
              <a:buAutoNum type="arabicPeriod"/>
            </a:pPr>
            <a:endParaRPr lang="en-GB" sz="1900" dirty="0" smtClean="0">
              <a:latin typeface="Arial" pitchFamily="34" charset="0"/>
              <a:cs typeface="Arial" pitchFamily="34" charset="0"/>
            </a:endParaRPr>
          </a:p>
          <a:p>
            <a:pPr>
              <a:buFont typeface="Calibri" pitchFamily="34" charset="0"/>
              <a:buAutoNum type="arabicPeriod"/>
            </a:pPr>
            <a:r>
              <a:rPr lang="en-GB" sz="1900" dirty="0" smtClean="0">
                <a:latin typeface="Arial" pitchFamily="34" charset="0"/>
                <a:cs typeface="Arial" pitchFamily="34" charset="0"/>
              </a:rPr>
              <a:t>Propose innovative programming combining different types of direct and indirect interventions throughout the project cycle</a:t>
            </a:r>
          </a:p>
          <a:p>
            <a:pPr>
              <a:buFont typeface="Calibri" pitchFamily="34" charset="0"/>
              <a:buAutoNum type="arabicPeriod"/>
            </a:pPr>
            <a:endParaRPr lang="en-GB" sz="1900" dirty="0" smtClean="0">
              <a:latin typeface="Arial" pitchFamily="34" charset="0"/>
              <a:cs typeface="Arial" pitchFamily="34" charset="0"/>
            </a:endParaRPr>
          </a:p>
          <a:p>
            <a:pPr>
              <a:buFont typeface="Calibri" pitchFamily="34" charset="0"/>
              <a:buAutoNum type="arabicPeriod"/>
            </a:pPr>
            <a:r>
              <a:rPr lang="en-GB" sz="1900" dirty="0" smtClean="0">
                <a:latin typeface="Arial" pitchFamily="34" charset="0"/>
                <a:cs typeface="Arial" pitchFamily="34" charset="0"/>
              </a:rPr>
              <a:t>Identify relevant parameters to be monitored to update baseline information and analysis and to know when to trigger different responses.</a:t>
            </a:r>
          </a:p>
          <a:p>
            <a:pPr>
              <a:buFont typeface="Calibri" pitchFamily="34" charset="0"/>
              <a:buAutoNum type="arabicPeriod"/>
            </a:pPr>
            <a:endParaRPr lang="en-US" sz="1800" dirty="0" smtClean="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384175" y="1425575"/>
            <a:ext cx="8534400" cy="5432425"/>
          </a:xfrm>
        </p:spPr>
        <p:txBody>
          <a:bodyPr/>
          <a:lstStyle/>
          <a:p>
            <a:pPr>
              <a:spcAft>
                <a:spcPts val="1800"/>
              </a:spcAft>
              <a:buClr>
                <a:srgbClr val="008000"/>
              </a:buClr>
              <a:buNone/>
            </a:pPr>
            <a:r>
              <a:rPr lang="en-US" sz="2800" dirty="0" smtClean="0">
                <a:latin typeface="Arial" pitchFamily="34" charset="0"/>
                <a:cs typeface="Arial" pitchFamily="34" charset="0"/>
              </a:rPr>
              <a:t>Three categories of critical market systems</a:t>
            </a:r>
          </a:p>
          <a:p>
            <a:pPr marL="901700" lvl="1" indent="-444500">
              <a:spcAft>
                <a:spcPts val="1800"/>
              </a:spcAft>
              <a:buClr>
                <a:srgbClr val="008000"/>
              </a:buClr>
              <a:buFont typeface="Wingdings" pitchFamily="2" charset="2"/>
              <a:buChar char="Ø"/>
            </a:pPr>
            <a:r>
              <a:rPr lang="en-US" altLang="ja-JP" dirty="0" smtClean="0">
                <a:latin typeface="Arial" pitchFamily="34" charset="0"/>
                <a:cs typeface="ＭＳ Ｐゴシック"/>
              </a:rPr>
              <a:t>For ensuring survival: </a:t>
            </a:r>
            <a:r>
              <a:rPr lang="en-US" altLang="ja-JP" dirty="0" smtClean="0">
                <a:solidFill>
                  <a:srgbClr val="FF0000"/>
                </a:solidFill>
                <a:latin typeface="Arial" pitchFamily="34" charset="0"/>
                <a:cs typeface="ＭＳ Ｐゴシック"/>
              </a:rPr>
              <a:t>supply</a:t>
            </a:r>
            <a:r>
              <a:rPr lang="en-US" altLang="ja-JP" dirty="0" smtClean="0">
                <a:latin typeface="Arial" pitchFamily="34" charset="0"/>
                <a:cs typeface="ＭＳ Ｐゴシック"/>
              </a:rPr>
              <a:t> market system</a:t>
            </a:r>
          </a:p>
          <a:p>
            <a:pPr marL="901700" lvl="1" indent="-444500">
              <a:spcAft>
                <a:spcPts val="1800"/>
              </a:spcAft>
              <a:buClr>
                <a:srgbClr val="008000"/>
              </a:buClr>
              <a:buFont typeface="Wingdings" pitchFamily="2" charset="2"/>
              <a:buChar char="Ø"/>
            </a:pPr>
            <a:r>
              <a:rPr lang="en-US" altLang="ja-JP" dirty="0" smtClean="0">
                <a:latin typeface="Arial" pitchFamily="34" charset="0"/>
                <a:cs typeface="ＭＳ Ｐゴシック"/>
              </a:rPr>
              <a:t>For protecting and promoting livelihoods: </a:t>
            </a:r>
            <a:r>
              <a:rPr lang="en-US" altLang="ja-JP" dirty="0" smtClean="0">
                <a:solidFill>
                  <a:srgbClr val="FF0000"/>
                </a:solidFill>
                <a:latin typeface="Arial" pitchFamily="34" charset="0"/>
                <a:cs typeface="ＭＳ Ｐゴシック"/>
              </a:rPr>
              <a:t>supply </a:t>
            </a:r>
            <a:r>
              <a:rPr lang="en-US" altLang="ja-JP" dirty="0" smtClean="0">
                <a:latin typeface="Arial" pitchFamily="34" charset="0"/>
                <a:cs typeface="ＭＳ Ｐゴシック"/>
              </a:rPr>
              <a:t>and </a:t>
            </a:r>
            <a:r>
              <a:rPr lang="en-US" altLang="ja-JP" dirty="0" smtClean="0">
                <a:solidFill>
                  <a:srgbClr val="FF0000"/>
                </a:solidFill>
                <a:latin typeface="Arial" pitchFamily="34" charset="0"/>
                <a:cs typeface="ＭＳ Ｐゴシック"/>
              </a:rPr>
              <a:t>income</a:t>
            </a:r>
            <a:r>
              <a:rPr lang="en-US" altLang="ja-JP" dirty="0" smtClean="0">
                <a:latin typeface="Arial" pitchFamily="34" charset="0"/>
                <a:cs typeface="ＭＳ Ｐゴシック"/>
              </a:rPr>
              <a:t> market systems</a:t>
            </a:r>
            <a:endParaRPr lang="en-GB" altLang="ja-JP" dirty="0" smtClean="0">
              <a:latin typeface="Arial" pitchFamily="34" charset="0"/>
              <a:cs typeface="ＭＳ Ｐゴシック"/>
            </a:endParaRPr>
          </a:p>
        </p:txBody>
      </p:sp>
      <p:sp>
        <p:nvSpPr>
          <p:cNvPr id="103427" name="Rectangle 2"/>
          <p:cNvSpPr>
            <a:spLocks noGrp="1" noChangeArrowheads="1"/>
          </p:cNvSpPr>
          <p:nvPr>
            <p:ph type="title"/>
          </p:nvPr>
        </p:nvSpPr>
        <p:spPr>
          <a:xfrm>
            <a:off x="84138" y="84138"/>
            <a:ext cx="9144000" cy="1055687"/>
          </a:xfrm>
        </p:spPr>
        <p:txBody>
          <a:bodyPr/>
          <a:lstStyle/>
          <a:p>
            <a:r>
              <a:rPr lang="en-US" smtClean="0">
                <a:solidFill>
                  <a:srgbClr val="008000"/>
                </a:solidFill>
                <a:latin typeface="Arial" pitchFamily="34" charset="0"/>
                <a:cs typeface="Arial" pitchFamily="34" charset="0"/>
              </a:rPr>
              <a:t>Selecting critical market systems</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6297057"/>
              </p:ext>
            </p:extLst>
          </p:nvPr>
        </p:nvGraphicFramePr>
        <p:xfrm>
          <a:off x="283107" y="801179"/>
          <a:ext cx="8674100"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86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47253920"/>
              </p:ext>
            </p:extLst>
          </p:nvPr>
        </p:nvGraphicFramePr>
        <p:xfrm>
          <a:off x="611560" y="937937"/>
          <a:ext cx="8064896" cy="5888735"/>
        </p:xfrm>
        <a:graphic>
          <a:graphicData uri="http://schemas.openxmlformats.org/drawingml/2006/table">
            <a:tbl>
              <a:tblPr/>
              <a:tblGrid>
                <a:gridCol w="2687718">
                  <a:extLst>
                    <a:ext uri="{9D8B030D-6E8A-4147-A177-3AD203B41FA5}">
                      <a16:colId xmlns="" xmlns:a16="http://schemas.microsoft.com/office/drawing/2014/main" val="20000"/>
                    </a:ext>
                  </a:extLst>
                </a:gridCol>
                <a:gridCol w="2688589">
                  <a:extLst>
                    <a:ext uri="{9D8B030D-6E8A-4147-A177-3AD203B41FA5}">
                      <a16:colId xmlns="" xmlns:a16="http://schemas.microsoft.com/office/drawing/2014/main" val="20001"/>
                    </a:ext>
                  </a:extLst>
                </a:gridCol>
                <a:gridCol w="2688589">
                  <a:extLst>
                    <a:ext uri="{9D8B030D-6E8A-4147-A177-3AD203B41FA5}">
                      <a16:colId xmlns="" xmlns:a16="http://schemas.microsoft.com/office/drawing/2014/main" val="20002"/>
                    </a:ext>
                  </a:extLst>
                </a:gridCol>
              </a:tblGrid>
              <a:tr h="354866">
                <a:tc gridSpan="3">
                  <a:txBody>
                    <a:bodyPr/>
                    <a:lstStyle/>
                    <a:p>
                      <a:pPr>
                        <a:lnSpc>
                          <a:spcPct val="115000"/>
                        </a:lnSpc>
                        <a:spcBef>
                          <a:spcPts val="600"/>
                        </a:spcBef>
                        <a:spcAft>
                          <a:spcPts val="600"/>
                        </a:spcAft>
                      </a:pPr>
                      <a:r>
                        <a:rPr lang="en-GB" sz="2400" b="1" dirty="0" smtClean="0">
                          <a:latin typeface="Calibri"/>
                          <a:ea typeface="Calibri"/>
                          <a:cs typeface="Arial"/>
                        </a:rPr>
                        <a:t>Box 2.2 Three categories of ‘critical’ market system</a:t>
                      </a:r>
                      <a:endParaRPr lang="en-GB" sz="1100" dirty="0">
                        <a:latin typeface="Calibri"/>
                        <a:ea typeface="Calibri"/>
                        <a:cs typeface="Times New Roman"/>
                      </a:endParaRP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414011">
                <a:tc>
                  <a:txBody>
                    <a:bodyPr/>
                    <a:lstStyle/>
                    <a:p>
                      <a:pPr>
                        <a:lnSpc>
                          <a:spcPct val="115000"/>
                        </a:lnSpc>
                        <a:spcBef>
                          <a:spcPts val="600"/>
                        </a:spcBef>
                        <a:spcAft>
                          <a:spcPts val="600"/>
                        </a:spcAft>
                      </a:pPr>
                      <a:r>
                        <a:rPr lang="en-GB" sz="2400" i="1" dirty="0">
                          <a:latin typeface="Calibri"/>
                          <a:ea typeface="Calibri"/>
                          <a:cs typeface="StoneSansITC-MediumItalic"/>
                        </a:rPr>
                        <a:t>For ensuring survival</a:t>
                      </a:r>
                      <a:endParaRPr lang="en-GB" sz="2400" dirty="0">
                        <a:latin typeface="Calibri"/>
                        <a:ea typeface="Calibri"/>
                        <a:cs typeface="Times New Roman"/>
                      </a:endParaRP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Bef>
                          <a:spcPts val="600"/>
                        </a:spcBef>
                        <a:spcAft>
                          <a:spcPts val="600"/>
                        </a:spcAft>
                      </a:pPr>
                      <a:r>
                        <a:rPr lang="en-GB" sz="2400" i="1" dirty="0">
                          <a:latin typeface="Calibri"/>
                          <a:ea typeface="Calibri"/>
                          <a:cs typeface="StoneSansITC-MediumItalic"/>
                        </a:rPr>
                        <a:t>For protecting and promoting livelihoods</a:t>
                      </a:r>
                      <a:endParaRPr lang="en-GB" sz="2400" dirty="0">
                        <a:latin typeface="Calibri"/>
                        <a:ea typeface="Calibri"/>
                        <a:cs typeface="Times New Roman"/>
                      </a:endParaRP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10001"/>
                  </a:ext>
                </a:extLst>
              </a:tr>
              <a:tr h="1679032">
                <a:tc>
                  <a:txBody>
                    <a:bodyPr/>
                    <a:lstStyle/>
                    <a:p>
                      <a:pPr>
                        <a:lnSpc>
                          <a:spcPct val="115000"/>
                        </a:lnSpc>
                        <a:spcAft>
                          <a:spcPts val="0"/>
                        </a:spcAft>
                      </a:pPr>
                      <a:r>
                        <a:rPr lang="en-GB" sz="1800" b="1" dirty="0">
                          <a:latin typeface="Calibri"/>
                          <a:ea typeface="Calibri"/>
                          <a:cs typeface="StoneSansITC-Medium"/>
                        </a:rPr>
                        <a:t>(Supply) </a:t>
                      </a:r>
                      <a:r>
                        <a:rPr lang="en-GB" sz="1800" dirty="0">
                          <a:latin typeface="Calibri"/>
                          <a:ea typeface="Calibri"/>
                          <a:cs typeface="StoneSansITC-Medium"/>
                        </a:rPr>
                        <a:t>market systems that provide food, essential household items, or services to meet urgent </a:t>
                      </a:r>
                      <a:r>
                        <a:rPr lang="en-GB" sz="1800" dirty="0" smtClean="0">
                          <a:latin typeface="Calibri"/>
                          <a:ea typeface="Calibri"/>
                          <a:cs typeface="StoneSansITC-Medium"/>
                        </a:rPr>
                        <a:t>survival needs </a:t>
                      </a:r>
                      <a:endParaRPr lang="en-GB" sz="1800" dirty="0">
                        <a:latin typeface="Calibri"/>
                        <a:ea typeface="Calibri"/>
                        <a:cs typeface="Times New Roman"/>
                      </a:endParaRP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Calibri"/>
                          <a:ea typeface="Calibri"/>
                          <a:cs typeface="StoneSansITC-Medium"/>
                        </a:rPr>
                        <a:t>(Supply)</a:t>
                      </a:r>
                      <a:r>
                        <a:rPr lang="en-GB" sz="1800" dirty="0">
                          <a:latin typeface="Calibri"/>
                          <a:ea typeface="Calibri"/>
                          <a:cs typeface="StoneSansITC-Medium"/>
                        </a:rPr>
                        <a:t> market systems that provide essential tools, replace assets, provide agricultural inputs, or deliver vital services</a:t>
                      </a:r>
                      <a:endParaRPr lang="en-GB" sz="1800" dirty="0">
                        <a:latin typeface="Calibri"/>
                        <a:ea typeface="Calibri"/>
                        <a:cs typeface="Times New Roman"/>
                      </a:endParaRP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865755" algn="ctr"/>
                        </a:tabLst>
                      </a:pPr>
                      <a:r>
                        <a:rPr lang="en-GB" sz="1800" b="1" dirty="0">
                          <a:latin typeface="Calibri"/>
                          <a:ea typeface="Calibri"/>
                          <a:cs typeface="StoneSansITC-Medium"/>
                        </a:rPr>
                        <a:t>(Income) </a:t>
                      </a:r>
                      <a:r>
                        <a:rPr lang="en-GB" sz="1800" dirty="0">
                          <a:latin typeface="Calibri"/>
                          <a:ea typeface="Calibri"/>
                          <a:cs typeface="StoneSansITC-Medium"/>
                        </a:rPr>
                        <a:t>market systems that provide jobs, create	</a:t>
                      </a:r>
                      <a:endParaRPr lang="en-GB" sz="1800" dirty="0">
                        <a:latin typeface="Calibri"/>
                        <a:ea typeface="Calibri"/>
                        <a:cs typeface="Times New Roman"/>
                      </a:endParaRPr>
                    </a:p>
                    <a:p>
                      <a:pPr>
                        <a:lnSpc>
                          <a:spcPct val="115000"/>
                        </a:lnSpc>
                        <a:spcAft>
                          <a:spcPts val="0"/>
                        </a:spcAft>
                      </a:pPr>
                      <a:r>
                        <a:rPr lang="en-GB" sz="1800" dirty="0">
                          <a:latin typeface="Calibri"/>
                          <a:ea typeface="Calibri"/>
                          <a:cs typeface="StoneSansITC-Medium"/>
                        </a:rPr>
                        <a:t>tools, demand for wage labour, or provide buyers for target groups’ own produce</a:t>
                      </a:r>
                      <a:endParaRPr lang="en-GB" sz="1800" dirty="0">
                        <a:latin typeface="Calibri"/>
                        <a:ea typeface="Calibri"/>
                        <a:cs typeface="Times New Roman"/>
                      </a:endParaRP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08056">
                <a:tc>
                  <a:txBody>
                    <a:bodyPr/>
                    <a:lstStyle/>
                    <a:p>
                      <a:pPr>
                        <a:lnSpc>
                          <a:spcPct val="115000"/>
                        </a:lnSpc>
                        <a:spcAft>
                          <a:spcPts val="0"/>
                        </a:spcAft>
                      </a:pPr>
                      <a:r>
                        <a:rPr lang="en-GB" sz="1800" i="1" dirty="0">
                          <a:latin typeface="Calibri"/>
                          <a:ea typeface="Calibri"/>
                          <a:cs typeface="Times New Roman"/>
                        </a:rPr>
                        <a:t>Examples: </a:t>
                      </a:r>
                      <a:endParaRPr lang="en-GB" sz="1800" i="1" dirty="0" smtClean="0">
                        <a:latin typeface="Calibri"/>
                        <a:ea typeface="Calibri"/>
                        <a:cs typeface="Times New Roman"/>
                      </a:endParaRPr>
                    </a:p>
                    <a:p>
                      <a:pPr>
                        <a:lnSpc>
                          <a:spcPct val="115000"/>
                        </a:lnSpc>
                        <a:spcAft>
                          <a:spcPts val="0"/>
                        </a:spcAft>
                      </a:pPr>
                      <a:endParaRPr lang="en-GB" sz="1800" dirty="0">
                        <a:latin typeface="Calibri"/>
                        <a:ea typeface="Calibri"/>
                        <a:cs typeface="Times New Roman"/>
                      </a:endParaRPr>
                    </a:p>
                    <a:p>
                      <a:pPr>
                        <a:lnSpc>
                          <a:spcPct val="115000"/>
                        </a:lnSpc>
                        <a:spcAft>
                          <a:spcPts val="0"/>
                        </a:spcAft>
                      </a:pPr>
                      <a:r>
                        <a:rPr lang="en-GB" sz="1800" dirty="0">
                          <a:latin typeface="Calibri"/>
                          <a:ea typeface="Calibri"/>
                          <a:cs typeface="Times New Roman"/>
                        </a:rPr>
                        <a:t>Staple food items,</a:t>
                      </a:r>
                    </a:p>
                    <a:p>
                      <a:pPr>
                        <a:lnSpc>
                          <a:spcPct val="115000"/>
                        </a:lnSpc>
                        <a:spcAft>
                          <a:spcPts val="0"/>
                        </a:spcAft>
                      </a:pPr>
                      <a:r>
                        <a:rPr lang="en-GB" sz="1800" dirty="0">
                          <a:latin typeface="Calibri"/>
                          <a:ea typeface="Calibri"/>
                          <a:cs typeface="Times New Roman"/>
                        </a:rPr>
                        <a:t>Clothing and blankets,</a:t>
                      </a:r>
                    </a:p>
                    <a:p>
                      <a:pPr>
                        <a:lnSpc>
                          <a:spcPct val="115000"/>
                        </a:lnSpc>
                        <a:spcAft>
                          <a:spcPts val="0"/>
                        </a:spcAft>
                      </a:pPr>
                      <a:r>
                        <a:rPr lang="en-GB" sz="1800" dirty="0">
                          <a:latin typeface="Calibri"/>
                          <a:ea typeface="Calibri"/>
                          <a:cs typeface="Times New Roman"/>
                        </a:rPr>
                        <a:t>Shelter materials, </a:t>
                      </a:r>
                    </a:p>
                    <a:p>
                      <a:pPr>
                        <a:lnSpc>
                          <a:spcPct val="115000"/>
                        </a:lnSpc>
                        <a:spcAft>
                          <a:spcPts val="0"/>
                        </a:spcAft>
                      </a:pPr>
                      <a:r>
                        <a:rPr lang="en-GB" sz="1800" dirty="0">
                          <a:latin typeface="Calibri"/>
                          <a:ea typeface="Calibri"/>
                          <a:cs typeface="Times New Roman"/>
                        </a:rPr>
                        <a:t>Essential household items, </a:t>
                      </a:r>
                    </a:p>
                    <a:p>
                      <a:pPr>
                        <a:lnSpc>
                          <a:spcPct val="115000"/>
                        </a:lnSpc>
                        <a:spcAft>
                          <a:spcPts val="0"/>
                        </a:spcAft>
                      </a:pPr>
                      <a:r>
                        <a:rPr lang="en-GB" sz="1800" dirty="0">
                          <a:latin typeface="Calibri"/>
                          <a:ea typeface="Calibri"/>
                          <a:cs typeface="Times New Roman"/>
                        </a:rPr>
                        <a:t>Soap, buckets, bedding, tents, fuel or firewood</a:t>
                      </a: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i="1" dirty="0">
                          <a:latin typeface="Calibri"/>
                          <a:ea typeface="Calibri"/>
                          <a:cs typeface="Times New Roman"/>
                        </a:rPr>
                        <a:t>Examples: </a:t>
                      </a:r>
                      <a:endParaRPr lang="en-GB" sz="1800" i="1" dirty="0" smtClean="0">
                        <a:latin typeface="Calibri"/>
                        <a:ea typeface="Calibri"/>
                        <a:cs typeface="Times New Roman"/>
                      </a:endParaRPr>
                    </a:p>
                    <a:p>
                      <a:pPr>
                        <a:lnSpc>
                          <a:spcPct val="115000"/>
                        </a:lnSpc>
                        <a:spcAft>
                          <a:spcPts val="0"/>
                        </a:spcAft>
                      </a:pPr>
                      <a:endParaRPr lang="en-GB" sz="1800" dirty="0">
                        <a:latin typeface="Calibri"/>
                        <a:ea typeface="Calibri"/>
                        <a:cs typeface="Times New Roman"/>
                      </a:endParaRPr>
                    </a:p>
                    <a:p>
                      <a:pPr>
                        <a:lnSpc>
                          <a:spcPct val="115000"/>
                        </a:lnSpc>
                        <a:spcAft>
                          <a:spcPts val="0"/>
                        </a:spcAft>
                      </a:pPr>
                      <a:r>
                        <a:rPr lang="en-GB" sz="1800" dirty="0">
                          <a:latin typeface="Calibri"/>
                          <a:ea typeface="Calibri"/>
                          <a:cs typeface="Times New Roman"/>
                        </a:rPr>
                        <a:t>Agricultural tools, </a:t>
                      </a:r>
                    </a:p>
                    <a:p>
                      <a:pPr>
                        <a:lnSpc>
                          <a:spcPct val="115000"/>
                        </a:lnSpc>
                        <a:spcAft>
                          <a:spcPts val="0"/>
                        </a:spcAft>
                      </a:pPr>
                      <a:r>
                        <a:rPr lang="en-GB" sz="1800" dirty="0">
                          <a:latin typeface="Calibri"/>
                          <a:ea typeface="Calibri"/>
                          <a:cs typeface="Times New Roman"/>
                        </a:rPr>
                        <a:t>Fertilizer, fodder, seeds, pumps, veterinary services, credit services, fishing nets, boats, transport services</a:t>
                      </a: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i="1" dirty="0">
                          <a:latin typeface="Calibri"/>
                          <a:ea typeface="Calibri"/>
                          <a:cs typeface="Times New Roman"/>
                        </a:rPr>
                        <a:t>Examples: </a:t>
                      </a:r>
                      <a:endParaRPr lang="en-GB" sz="1800" i="1" dirty="0" smtClean="0">
                        <a:latin typeface="Calibri"/>
                        <a:ea typeface="Calibri"/>
                        <a:cs typeface="Times New Roman"/>
                      </a:endParaRPr>
                    </a:p>
                    <a:p>
                      <a:pPr>
                        <a:lnSpc>
                          <a:spcPct val="115000"/>
                        </a:lnSpc>
                        <a:spcAft>
                          <a:spcPts val="0"/>
                        </a:spcAft>
                      </a:pPr>
                      <a:endParaRPr lang="en-GB" sz="1800" dirty="0">
                        <a:latin typeface="Calibri"/>
                        <a:ea typeface="Calibri"/>
                        <a:cs typeface="Times New Roman"/>
                      </a:endParaRPr>
                    </a:p>
                    <a:p>
                      <a:pPr>
                        <a:lnSpc>
                          <a:spcPct val="115000"/>
                        </a:lnSpc>
                        <a:spcAft>
                          <a:spcPts val="0"/>
                        </a:spcAft>
                      </a:pPr>
                      <a:r>
                        <a:rPr lang="en-GB" sz="1800" dirty="0">
                          <a:latin typeface="Calibri"/>
                          <a:ea typeface="Calibri"/>
                          <a:cs typeface="Times New Roman"/>
                        </a:rPr>
                        <a:t>Cash crops, livestock, fish and forest products, agricultural and casual labour re-construction activities, other employment industries</a:t>
                      </a:r>
                    </a:p>
                  </a:txBody>
                  <a:tcPr marL="16428" marR="16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04469" name="TextBox 4"/>
          <p:cNvSpPr txBox="1">
            <a:spLocks noChangeArrowheads="1"/>
          </p:cNvSpPr>
          <p:nvPr/>
        </p:nvSpPr>
        <p:spPr bwMode="auto">
          <a:xfrm>
            <a:off x="611188" y="333375"/>
            <a:ext cx="8137525" cy="646113"/>
          </a:xfrm>
          <a:prstGeom prst="rect">
            <a:avLst/>
          </a:prstGeom>
          <a:noFill/>
          <a:ln w="9525">
            <a:noFill/>
            <a:miter lim="800000"/>
            <a:headEnd/>
            <a:tailEnd/>
          </a:ln>
        </p:spPr>
        <p:txBody>
          <a:bodyPr>
            <a:spAutoFit/>
          </a:bodyPr>
          <a:lstStyle/>
          <a:p>
            <a:pPr algn="ctr"/>
            <a:r>
              <a:rPr lang="en-GB" sz="3600" b="1">
                <a:solidFill>
                  <a:srgbClr val="009900"/>
                </a:solidFill>
                <a:cs typeface="Arial" pitchFamily="34" charset="0"/>
              </a:rPr>
              <a:t>Critical Markets for Different Needs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250825" y="1412875"/>
            <a:ext cx="8893175" cy="3770313"/>
          </a:xfrm>
          <a:prstGeom prst="rect">
            <a:avLst/>
          </a:prstGeom>
          <a:noFill/>
          <a:ln w="9525">
            <a:noFill/>
            <a:miter lim="800000"/>
            <a:headEnd/>
            <a:tailEnd/>
          </a:ln>
        </p:spPr>
        <p:txBody>
          <a:bodyPr>
            <a:spAutoFit/>
          </a:bodyPr>
          <a:lstStyle/>
          <a:p>
            <a:r>
              <a:rPr lang="en-GB" sz="2400" b="1">
                <a:cs typeface="Arial" pitchFamily="34" charset="0"/>
              </a:rPr>
              <a:t>There is a difference between identifying ‘needs’ and selecting ‘market systems’, especially in economic activities. </a:t>
            </a:r>
          </a:p>
          <a:p>
            <a:endParaRPr lang="en-GB" sz="1400">
              <a:cs typeface="Arial" pitchFamily="34" charset="0"/>
            </a:endParaRPr>
          </a:p>
          <a:p>
            <a:r>
              <a:rPr lang="en-GB" sz="2400">
                <a:cs typeface="Arial" pitchFamily="34" charset="0"/>
              </a:rPr>
              <a:t>Consider the following, for example.</a:t>
            </a:r>
          </a:p>
          <a:p>
            <a:endParaRPr lang="en-GB" sz="900">
              <a:cs typeface="Arial" pitchFamily="34" charset="0"/>
            </a:endParaRPr>
          </a:p>
          <a:p>
            <a:pPr lvl="1"/>
            <a:r>
              <a:rPr lang="en-GB" sz="2400" i="1">
                <a:cs typeface="Arial" pitchFamily="34" charset="0"/>
              </a:rPr>
              <a:t>A poor coastal community who live by fishing for the local tourist hotel</a:t>
            </a:r>
          </a:p>
          <a:p>
            <a:pPr lvl="1"/>
            <a:r>
              <a:rPr lang="en-GB" sz="2400" i="1">
                <a:cs typeface="Arial" pitchFamily="34" charset="0"/>
              </a:rPr>
              <a:t>Market is affected by a hurricane:</a:t>
            </a:r>
          </a:p>
          <a:p>
            <a:pPr lvl="1"/>
            <a:endParaRPr lang="en-GB" sz="2400" i="1">
              <a:cs typeface="Arial" pitchFamily="34" charset="0"/>
            </a:endParaRPr>
          </a:p>
          <a:p>
            <a:pPr lvl="1"/>
            <a:r>
              <a:rPr lang="en-GB" sz="2400" i="1">
                <a:cs typeface="Arial" pitchFamily="34" charset="0"/>
              </a:rPr>
              <a:t>What might their needs be? </a:t>
            </a:r>
            <a:endParaRPr lang="en-GB" sz="2000">
              <a:cs typeface="Arial" pitchFamily="34" charset="0"/>
            </a:endParaRPr>
          </a:p>
        </p:txBody>
      </p:sp>
      <p:sp>
        <p:nvSpPr>
          <p:cNvPr id="105475" name="TextBox 2"/>
          <p:cNvSpPr txBox="1">
            <a:spLocks noChangeArrowheads="1"/>
          </p:cNvSpPr>
          <p:nvPr/>
        </p:nvSpPr>
        <p:spPr bwMode="auto">
          <a:xfrm>
            <a:off x="323850" y="260350"/>
            <a:ext cx="8424863" cy="1231900"/>
          </a:xfrm>
          <a:prstGeom prst="rect">
            <a:avLst/>
          </a:prstGeom>
          <a:noFill/>
          <a:ln w="9525">
            <a:noFill/>
            <a:miter lim="800000"/>
            <a:headEnd/>
            <a:tailEnd/>
          </a:ln>
        </p:spPr>
        <p:txBody>
          <a:bodyPr>
            <a:spAutoFit/>
          </a:bodyPr>
          <a:lstStyle/>
          <a:p>
            <a:r>
              <a:rPr lang="en-GB" sz="2800" b="1">
                <a:solidFill>
                  <a:srgbClr val="009900"/>
                </a:solidFill>
                <a:cs typeface="Arial" pitchFamily="34" charset="0"/>
              </a:rPr>
              <a:t>Selecting critical markets and identifying needs are not the same thing (Box 2.4 )</a:t>
            </a:r>
          </a:p>
          <a:p>
            <a:endParaRPr lang="en-GB">
              <a:latin typeface="Calibri" pitchFamily="34" charset="0"/>
            </a:endParaRPr>
          </a:p>
        </p:txBody>
      </p:sp>
      <p:grpSp>
        <p:nvGrpSpPr>
          <p:cNvPr id="105476" name="Group 18"/>
          <p:cNvGrpSpPr>
            <a:grpSpLocks/>
          </p:cNvGrpSpPr>
          <p:nvPr/>
        </p:nvGrpSpPr>
        <p:grpSpPr bwMode="auto">
          <a:xfrm>
            <a:off x="5580063" y="4076700"/>
            <a:ext cx="2879725" cy="1873250"/>
            <a:chOff x="2987824" y="4005064"/>
            <a:chExt cx="2880320" cy="1872208"/>
          </a:xfrm>
        </p:grpSpPr>
        <p:sp>
          <p:nvSpPr>
            <p:cNvPr id="4" name="Oval 3"/>
            <p:cNvSpPr/>
            <p:nvPr/>
          </p:nvSpPr>
          <p:spPr>
            <a:xfrm>
              <a:off x="3635658" y="4149447"/>
              <a:ext cx="1584652" cy="15120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5478" name="TextBox 4"/>
            <p:cNvSpPr txBox="1">
              <a:spLocks noChangeArrowheads="1"/>
            </p:cNvSpPr>
            <p:nvPr/>
          </p:nvSpPr>
          <p:spPr bwMode="auto">
            <a:xfrm>
              <a:off x="3779912" y="4437112"/>
              <a:ext cx="1296144" cy="923330"/>
            </a:xfrm>
            <a:prstGeom prst="rect">
              <a:avLst/>
            </a:prstGeom>
            <a:noFill/>
            <a:ln w="9525">
              <a:noFill/>
              <a:miter lim="800000"/>
              <a:headEnd/>
              <a:tailEnd/>
            </a:ln>
          </p:spPr>
          <p:txBody>
            <a:bodyPr>
              <a:spAutoFit/>
            </a:bodyPr>
            <a:lstStyle/>
            <a:p>
              <a:pPr algn="ctr"/>
              <a:r>
                <a:rPr lang="en-GB" b="1">
                  <a:solidFill>
                    <a:schemeClr val="tx2"/>
                  </a:solidFill>
                  <a:latin typeface="Calibri" pitchFamily="34" charset="0"/>
                </a:rPr>
                <a:t>Needs of target group</a:t>
              </a:r>
            </a:p>
          </p:txBody>
        </p:sp>
        <p:cxnSp>
          <p:nvCxnSpPr>
            <p:cNvPr id="7" name="Straight Connector 6"/>
            <p:cNvCxnSpPr>
              <a:stCxn id="4" idx="7"/>
            </p:cNvCxnSpPr>
            <p:nvPr/>
          </p:nvCxnSpPr>
          <p:spPr>
            <a:xfrm flipV="1">
              <a:off x="4988487" y="4005064"/>
              <a:ext cx="447767" cy="364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220310" y="4941168"/>
              <a:ext cx="647834" cy="4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75220" y="5445712"/>
              <a:ext cx="576382" cy="431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19713" y="4005064"/>
              <a:ext cx="504929" cy="2887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87824" y="4941168"/>
              <a:ext cx="647834" cy="4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04366" y="5450473"/>
              <a:ext cx="576381" cy="426799"/>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68313" y="260350"/>
            <a:ext cx="8229600" cy="1143000"/>
          </a:xfrm>
        </p:spPr>
        <p:txBody>
          <a:bodyPr/>
          <a:lstStyle/>
          <a:p>
            <a:r>
              <a:rPr lang="en-GB" sz="3200" b="1" smtClean="0">
                <a:solidFill>
                  <a:srgbClr val="009900"/>
                </a:solidFill>
                <a:latin typeface="Arial" pitchFamily="34" charset="0"/>
                <a:cs typeface="Arial" pitchFamily="34" charset="0"/>
              </a:rPr>
              <a:t>Selecting critical markets and identifying needs are not the same thing</a:t>
            </a:r>
            <a:endParaRPr lang="en-GB" sz="3200" smtClean="0">
              <a:solidFill>
                <a:srgbClr val="009900"/>
              </a:solidFill>
            </a:endParaRPr>
          </a:p>
        </p:txBody>
      </p:sp>
      <p:sp>
        <p:nvSpPr>
          <p:cNvPr id="106499" name="Rectangle 2"/>
          <p:cNvSpPr>
            <a:spLocks noChangeArrowheads="1"/>
          </p:cNvSpPr>
          <p:nvPr/>
        </p:nvSpPr>
        <p:spPr bwMode="auto">
          <a:xfrm>
            <a:off x="539750" y="1773238"/>
            <a:ext cx="7993063" cy="3784600"/>
          </a:xfrm>
          <a:prstGeom prst="rect">
            <a:avLst/>
          </a:prstGeom>
          <a:noFill/>
          <a:ln w="9525">
            <a:noFill/>
            <a:miter lim="800000"/>
            <a:headEnd/>
            <a:tailEnd/>
          </a:ln>
        </p:spPr>
        <p:txBody>
          <a:bodyPr>
            <a:spAutoFit/>
          </a:bodyPr>
          <a:lstStyle/>
          <a:p>
            <a:r>
              <a:rPr lang="en-GB" sz="2800" i="1">
                <a:solidFill>
                  <a:srgbClr val="FF0000"/>
                </a:solidFill>
                <a:cs typeface="Arial" pitchFamily="34" charset="0"/>
              </a:rPr>
              <a:t>If their main emergency problem is a loss of boats and nets .....</a:t>
            </a:r>
            <a:r>
              <a:rPr lang="en-GB" sz="2800" i="1">
                <a:cs typeface="Arial" pitchFamily="34" charset="0"/>
              </a:rPr>
              <a:t>then </a:t>
            </a:r>
            <a:r>
              <a:rPr lang="en-GB" sz="2800">
                <a:cs typeface="Arial" pitchFamily="34" charset="0"/>
              </a:rPr>
              <a:t>EMMA needs to concentrate on understanding the market system for fishing inputs. </a:t>
            </a:r>
          </a:p>
          <a:p>
            <a:endParaRPr lang="en-GB" sz="1600">
              <a:cs typeface="Arial" pitchFamily="34" charset="0"/>
            </a:endParaRPr>
          </a:p>
          <a:p>
            <a:r>
              <a:rPr lang="en-GB" sz="2800">
                <a:solidFill>
                  <a:srgbClr val="FF0000"/>
                </a:solidFill>
                <a:cs typeface="Arial" pitchFamily="34" charset="0"/>
              </a:rPr>
              <a:t>However, if they lack buyers for their catch....</a:t>
            </a:r>
            <a:r>
              <a:rPr lang="en-GB" sz="2800">
                <a:cs typeface="Arial" pitchFamily="34" charset="0"/>
              </a:rPr>
              <a:t> then EMMA needs to examine the whole market system for fish from fisher-folk through to consumers in hotels or the city.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GB" b="1" smtClean="0">
                <a:solidFill>
                  <a:srgbClr val="009900"/>
                </a:solidFill>
              </a:rPr>
              <a:t>How to be specific about needs?</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r>
              <a:rPr lang="en-GB" dirty="0" smtClean="0">
                <a:solidFill>
                  <a:srgbClr val="FF0000"/>
                </a:solidFill>
              </a:rPr>
              <a:t>EMMA suggests: </a:t>
            </a:r>
          </a:p>
          <a:p>
            <a:pPr fontAlgn="auto">
              <a:spcAft>
                <a:spcPts val="0"/>
              </a:spcAft>
              <a:defRPr/>
            </a:pPr>
            <a:r>
              <a:rPr lang="en-GB" dirty="0" smtClean="0"/>
              <a:t>Look at recent rapid or emergency needs assessments, and security updates.</a:t>
            </a:r>
          </a:p>
          <a:p>
            <a:pPr fontAlgn="auto">
              <a:spcAft>
                <a:spcPts val="0"/>
              </a:spcAft>
              <a:defRPr/>
            </a:pPr>
            <a:r>
              <a:rPr lang="en-GB" dirty="0" smtClean="0"/>
              <a:t>Review previous studies of people’s livelihoods and the local economy (ref. Step 1), i.e. what is known about the sources of food and income for different target groups.</a:t>
            </a:r>
          </a:p>
          <a:p>
            <a:pPr fontAlgn="auto">
              <a:spcAft>
                <a:spcPts val="0"/>
              </a:spcAft>
              <a:defRPr/>
            </a:pPr>
            <a:r>
              <a:rPr lang="en-GB" dirty="0" smtClean="0"/>
              <a:t>Consult as broadly as possible with local colleagues who have already visited the disaster area, or who know the population well.</a:t>
            </a:r>
          </a:p>
          <a:p>
            <a:pPr fontAlgn="auto">
              <a:spcAft>
                <a:spcPts val="0"/>
              </a:spcAft>
              <a:defRPr/>
            </a:pP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229600" cy="850900"/>
          </a:xfrm>
        </p:spPr>
        <p:txBody>
          <a:bodyPr rtlCol="0">
            <a:normAutofit fontScale="90000"/>
          </a:bodyPr>
          <a:lstStyle/>
          <a:p>
            <a:pPr fontAlgn="auto">
              <a:spcAft>
                <a:spcPts val="0"/>
              </a:spcAft>
              <a:defRPr/>
            </a:pPr>
            <a:r>
              <a:rPr lang="en-GB" b="1" dirty="0" smtClean="0">
                <a:solidFill>
                  <a:srgbClr val="009900"/>
                </a:solidFill>
              </a:rPr>
              <a:t>How to be specific about choosing markets to meet needs?</a:t>
            </a:r>
            <a:endParaRPr lang="en-GB" dirty="0">
              <a:solidFill>
                <a:srgbClr val="009900"/>
              </a:solidFill>
            </a:endParaRPr>
          </a:p>
        </p:txBody>
      </p:sp>
      <p:sp>
        <p:nvSpPr>
          <p:cNvPr id="108547" name="TextBox 4"/>
          <p:cNvSpPr txBox="1">
            <a:spLocks noChangeArrowheads="1"/>
          </p:cNvSpPr>
          <p:nvPr/>
        </p:nvSpPr>
        <p:spPr bwMode="auto">
          <a:xfrm>
            <a:off x="611188" y="1773238"/>
            <a:ext cx="7921625" cy="4154487"/>
          </a:xfrm>
          <a:prstGeom prst="rect">
            <a:avLst/>
          </a:prstGeom>
          <a:noFill/>
          <a:ln w="9525">
            <a:noFill/>
            <a:miter lim="800000"/>
            <a:headEnd/>
            <a:tailEnd/>
          </a:ln>
        </p:spPr>
        <p:txBody>
          <a:bodyPr>
            <a:spAutoFit/>
          </a:bodyPr>
          <a:lstStyle/>
          <a:p>
            <a:r>
              <a:rPr lang="en-GB" sz="2400" dirty="0">
                <a:latin typeface="Calibri" pitchFamily="34" charset="0"/>
              </a:rPr>
              <a:t>It is also important to be as precise as possible about needs, because </a:t>
            </a:r>
            <a:r>
              <a:rPr lang="en-GB" sz="2400" dirty="0">
                <a:solidFill>
                  <a:srgbClr val="FF0000"/>
                </a:solidFill>
                <a:latin typeface="Calibri" pitchFamily="34" charset="0"/>
              </a:rPr>
              <a:t>every crop, non-food item, or service </a:t>
            </a:r>
            <a:r>
              <a:rPr lang="en-GB" sz="2400" dirty="0">
                <a:latin typeface="Calibri" pitchFamily="34" charset="0"/>
              </a:rPr>
              <a:t>has its own particular market system. </a:t>
            </a:r>
          </a:p>
          <a:p>
            <a:endParaRPr lang="en-GB" sz="2400" dirty="0">
              <a:latin typeface="Calibri" pitchFamily="34" charset="0"/>
            </a:endParaRPr>
          </a:p>
          <a:p>
            <a:r>
              <a:rPr lang="en-GB" sz="2400" dirty="0">
                <a:latin typeface="Calibri" pitchFamily="34" charset="0"/>
              </a:rPr>
              <a:t>For example, if ‘maize’ is an essential good – can you break it down to be more specific about the type (different qualities, maize flour...etc</a:t>
            </a:r>
            <a:r>
              <a:rPr lang="en-GB" sz="2400" dirty="0" smtClean="0">
                <a:latin typeface="Calibri" pitchFamily="34" charset="0"/>
              </a:rPr>
              <a:t>.)?</a:t>
            </a:r>
            <a:endParaRPr lang="en-GB" sz="2400" dirty="0">
              <a:latin typeface="Calibri" pitchFamily="34" charset="0"/>
            </a:endParaRPr>
          </a:p>
          <a:p>
            <a:endParaRPr lang="en-GB" sz="2400" dirty="0">
              <a:latin typeface="Calibri" pitchFamily="34" charset="0"/>
            </a:endParaRPr>
          </a:p>
          <a:p>
            <a:r>
              <a:rPr lang="en-GB" sz="2400" dirty="0">
                <a:latin typeface="Calibri" pitchFamily="34" charset="0"/>
              </a:rPr>
              <a:t>It is necessary to </a:t>
            </a:r>
            <a:r>
              <a:rPr lang="en-GB" sz="2400" dirty="0">
                <a:solidFill>
                  <a:srgbClr val="FF0000"/>
                </a:solidFill>
                <a:latin typeface="Calibri" pitchFamily="34" charset="0"/>
              </a:rPr>
              <a:t>decide</a:t>
            </a:r>
            <a:r>
              <a:rPr lang="en-GB" sz="2400" dirty="0">
                <a:latin typeface="Calibri" pitchFamily="34" charset="0"/>
              </a:rPr>
              <a:t> pragmatically which market systems - i.e. which items, crops, products are </a:t>
            </a:r>
            <a:r>
              <a:rPr lang="en-GB" sz="2400" dirty="0">
                <a:solidFill>
                  <a:srgbClr val="FF0000"/>
                </a:solidFill>
                <a:latin typeface="Calibri" pitchFamily="34" charset="0"/>
              </a:rPr>
              <a:t>most critical </a:t>
            </a:r>
            <a:r>
              <a:rPr lang="en-GB" sz="2400" dirty="0">
                <a:latin typeface="Calibri" pitchFamily="34" charset="0"/>
              </a:rPr>
              <a:t>for the market analysis.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solidFill>
                  <a:srgbClr val="008000"/>
                </a:solidFill>
                <a:latin typeface="Arial" pitchFamily="34" charset="0"/>
                <a:cs typeface="Arial" pitchFamily="34" charset="0"/>
              </a:rPr>
              <a:t>Selecting critical market systems</a:t>
            </a:r>
            <a:endParaRPr lang="en-GB" b="1" dirty="0"/>
          </a:p>
        </p:txBody>
      </p:sp>
      <p:sp>
        <p:nvSpPr>
          <p:cNvPr id="109571" name="Content Placeholder 2"/>
          <p:cNvSpPr>
            <a:spLocks noGrp="1"/>
          </p:cNvSpPr>
          <p:nvPr>
            <p:ph idx="1"/>
          </p:nvPr>
        </p:nvSpPr>
        <p:spPr/>
        <p:txBody>
          <a:bodyPr/>
          <a:lstStyle/>
          <a:p>
            <a:pPr>
              <a:buFont typeface="Arial" pitchFamily="34" charset="0"/>
              <a:buNone/>
            </a:pPr>
            <a:r>
              <a:rPr lang="en-GB" dirty="0" smtClean="0"/>
              <a:t>Selection is best done in two stages:</a:t>
            </a:r>
          </a:p>
          <a:p>
            <a:pPr>
              <a:buNone/>
            </a:pPr>
            <a:r>
              <a:rPr lang="en-GB" dirty="0" smtClean="0"/>
              <a:t>1. </a:t>
            </a:r>
            <a:r>
              <a:rPr lang="en-GB" i="1" dirty="0" smtClean="0">
                <a:solidFill>
                  <a:srgbClr val="FF0000"/>
                </a:solidFill>
              </a:rPr>
              <a:t>Brainstorming</a:t>
            </a:r>
            <a:r>
              <a:rPr lang="en-GB" i="1" dirty="0" smtClean="0"/>
              <a:t>: </a:t>
            </a:r>
            <a:r>
              <a:rPr lang="en-GB" dirty="0" smtClean="0"/>
              <a:t>broadening out ideas to generate lots of options.</a:t>
            </a:r>
          </a:p>
          <a:p>
            <a:pPr>
              <a:buNone/>
            </a:pPr>
            <a:r>
              <a:rPr lang="en-GB" dirty="0" smtClean="0"/>
              <a:t>2. </a:t>
            </a:r>
            <a:r>
              <a:rPr lang="en-GB" i="1" dirty="0" smtClean="0">
                <a:solidFill>
                  <a:srgbClr val="FF0000"/>
                </a:solidFill>
              </a:rPr>
              <a:t>Filtering</a:t>
            </a:r>
            <a:r>
              <a:rPr lang="en-GB" i="1" dirty="0" smtClean="0"/>
              <a:t>: </a:t>
            </a:r>
            <a:r>
              <a:rPr lang="en-GB" dirty="0" smtClean="0"/>
              <a:t>narrowing the options, using criteria of feasibility, timing, agency mandate, security. </a:t>
            </a:r>
          </a:p>
          <a:p>
            <a:endParaRPr lang="en-GB"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GB" b="1" smtClean="0">
                <a:solidFill>
                  <a:srgbClr val="009900"/>
                </a:solidFill>
              </a:rPr>
              <a:t>Brainstorming long list</a:t>
            </a:r>
          </a:p>
        </p:txBody>
      </p:sp>
      <p:graphicFrame>
        <p:nvGraphicFramePr>
          <p:cNvPr id="5" name="Table 4"/>
          <p:cNvGraphicFramePr>
            <a:graphicFrameLocks noGrp="1"/>
          </p:cNvGraphicFramePr>
          <p:nvPr/>
        </p:nvGraphicFramePr>
        <p:xfrm>
          <a:off x="395536" y="1341438"/>
          <a:ext cx="8352929" cy="4895874"/>
        </p:xfrm>
        <a:graphic>
          <a:graphicData uri="http://schemas.openxmlformats.org/drawingml/2006/table">
            <a:tbl>
              <a:tblPr/>
              <a:tblGrid>
                <a:gridCol w="2783707">
                  <a:extLst>
                    <a:ext uri="{9D8B030D-6E8A-4147-A177-3AD203B41FA5}">
                      <a16:colId xmlns="" xmlns:a16="http://schemas.microsoft.com/office/drawing/2014/main" val="20000"/>
                    </a:ext>
                  </a:extLst>
                </a:gridCol>
                <a:gridCol w="2784611">
                  <a:extLst>
                    <a:ext uri="{9D8B030D-6E8A-4147-A177-3AD203B41FA5}">
                      <a16:colId xmlns="" xmlns:a16="http://schemas.microsoft.com/office/drawing/2014/main" val="20001"/>
                    </a:ext>
                  </a:extLst>
                </a:gridCol>
                <a:gridCol w="2784611">
                  <a:extLst>
                    <a:ext uri="{9D8B030D-6E8A-4147-A177-3AD203B41FA5}">
                      <a16:colId xmlns="" xmlns:a16="http://schemas.microsoft.com/office/drawing/2014/main" val="20002"/>
                    </a:ext>
                  </a:extLst>
                </a:gridCol>
              </a:tblGrid>
              <a:tr h="427139">
                <a:tc gridSpan="3">
                  <a:txBody>
                    <a:bodyPr/>
                    <a:lstStyle/>
                    <a:p>
                      <a:pPr>
                        <a:lnSpc>
                          <a:spcPct val="115000"/>
                        </a:lnSpc>
                        <a:spcAft>
                          <a:spcPts val="0"/>
                        </a:spcAft>
                      </a:pPr>
                      <a:r>
                        <a:rPr lang="en-GB" sz="2400" b="1" dirty="0">
                          <a:latin typeface="Calibri"/>
                          <a:ea typeface="Calibri"/>
                          <a:cs typeface="Times New Roman"/>
                        </a:rPr>
                        <a:t>Box 2.5 Long list of market-system options (example)</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422538">
                <a:tc>
                  <a:txBody>
                    <a:bodyPr/>
                    <a:lstStyle/>
                    <a:p>
                      <a:pPr>
                        <a:lnSpc>
                          <a:spcPct val="115000"/>
                        </a:lnSpc>
                        <a:spcAft>
                          <a:spcPts val="0"/>
                        </a:spcAft>
                      </a:pPr>
                      <a:r>
                        <a:rPr lang="en-GB" sz="1800" b="1" dirty="0">
                          <a:latin typeface="Calibri"/>
                          <a:ea typeface="Calibri"/>
                          <a:cs typeface="Times New Roman"/>
                        </a:rPr>
                        <a:t>re Survival needs</a:t>
                      </a:r>
                      <a:endParaRPr lang="en-GB"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Calibri"/>
                          <a:ea typeface="Calibri"/>
                          <a:cs typeface="Times New Roman"/>
                        </a:rPr>
                        <a:t>re Livelihood needs</a:t>
                      </a:r>
                      <a:endParaRPr lang="en-GB"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Calibri"/>
                          <a:ea typeface="Calibri"/>
                          <a:cs typeface="Times New Roman"/>
                        </a:rPr>
                        <a:t>re Sources of income</a:t>
                      </a:r>
                      <a:endParaRPr lang="en-GB"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31281">
                <a:tc gridSpan="3">
                  <a:txBody>
                    <a:bodyPr/>
                    <a:lstStyle/>
                    <a:p>
                      <a:pPr>
                        <a:lnSpc>
                          <a:spcPct val="115000"/>
                        </a:lnSpc>
                        <a:spcAft>
                          <a:spcPts val="0"/>
                        </a:spcAft>
                      </a:pPr>
                      <a:r>
                        <a:rPr lang="en-GB" sz="1800" i="1">
                          <a:latin typeface="Calibri"/>
                          <a:ea typeface="Calibri"/>
                          <a:cs typeface="Times New Roman"/>
                        </a:rPr>
                        <a:t>Target group A (rural households with small holding)</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2"/>
                  </a:ext>
                </a:extLst>
              </a:tr>
              <a:tr h="1651468">
                <a:tc>
                  <a:txBody>
                    <a:bodyPr/>
                    <a:lstStyle/>
                    <a:p>
                      <a:pPr marL="342900" lvl="0" indent="-342900">
                        <a:lnSpc>
                          <a:spcPct val="115000"/>
                        </a:lnSpc>
                        <a:spcAft>
                          <a:spcPts val="0"/>
                        </a:spcAft>
                        <a:buFont typeface="Symbol"/>
                        <a:buChar char=""/>
                      </a:pPr>
                      <a:r>
                        <a:rPr lang="en-GB" sz="1800" dirty="0">
                          <a:latin typeface="Calibri"/>
                          <a:ea typeface="Calibri"/>
                          <a:cs typeface="Times New Roman"/>
                        </a:rPr>
                        <a:t>Maize (staple food)</a:t>
                      </a:r>
                      <a:endParaRPr lang="en-GB" sz="1400" dirty="0">
                        <a:latin typeface="Calibri"/>
                        <a:ea typeface="Calibri"/>
                        <a:cs typeface="Times New Roman"/>
                      </a:endParaRPr>
                    </a:p>
                    <a:p>
                      <a:pPr marL="342900" lvl="0" indent="-342900">
                        <a:lnSpc>
                          <a:spcPct val="115000"/>
                        </a:lnSpc>
                        <a:spcAft>
                          <a:spcPts val="0"/>
                        </a:spcAft>
                        <a:buFont typeface="Symbol"/>
                        <a:buChar char=""/>
                      </a:pPr>
                      <a:r>
                        <a:rPr lang="en-GB" sz="1800" dirty="0">
                          <a:latin typeface="Calibri"/>
                          <a:ea typeface="Calibri"/>
                          <a:cs typeface="Times New Roman"/>
                        </a:rPr>
                        <a:t>Beans (staple food)</a:t>
                      </a:r>
                      <a:endParaRPr lang="en-GB" sz="1400" dirty="0">
                        <a:latin typeface="Calibri"/>
                        <a:ea typeface="Calibri"/>
                        <a:cs typeface="Times New Roman"/>
                      </a:endParaRPr>
                    </a:p>
                    <a:p>
                      <a:pPr marL="342900" lvl="0" indent="-342900">
                        <a:lnSpc>
                          <a:spcPct val="115000"/>
                        </a:lnSpc>
                        <a:spcAft>
                          <a:spcPts val="0"/>
                        </a:spcAft>
                        <a:buFont typeface="Symbol"/>
                        <a:buChar char=""/>
                      </a:pPr>
                      <a:r>
                        <a:rPr lang="en-GB" sz="1800" dirty="0">
                          <a:latin typeface="Calibri"/>
                          <a:ea typeface="Calibri"/>
                          <a:cs typeface="Times New Roman"/>
                        </a:rPr>
                        <a:t>Plastic sheets (roofing)</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a:latin typeface="Calibri"/>
                          <a:ea typeface="Calibri"/>
                          <a:cs typeface="Times New Roman"/>
                        </a:rPr>
                        <a:t>Agricultural inputs (seeds and fertiliser)</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a:latin typeface="Calibri"/>
                          <a:ea typeface="Calibri"/>
                          <a:cs typeface="Times New Roman"/>
                        </a:rPr>
                        <a:t>Beans (sales of own beans surplus)</a:t>
                      </a:r>
                      <a:endParaRPr lang="en-GB" sz="1400">
                        <a:latin typeface="Calibri"/>
                        <a:ea typeface="Calibri"/>
                        <a:cs typeface="Times New Roman"/>
                      </a:endParaRPr>
                    </a:p>
                    <a:p>
                      <a:pPr marL="342900" lvl="0" indent="-342900">
                        <a:lnSpc>
                          <a:spcPct val="115000"/>
                        </a:lnSpc>
                        <a:spcAft>
                          <a:spcPts val="0"/>
                        </a:spcAft>
                        <a:buFont typeface="Symbol"/>
                        <a:buChar char=""/>
                      </a:pPr>
                      <a:r>
                        <a:rPr lang="en-GB" sz="1800">
                          <a:latin typeface="Calibri"/>
                          <a:ea typeface="Calibri"/>
                          <a:cs typeface="Times New Roman"/>
                        </a:rPr>
                        <a:t>Fishery sector (wages for casual work)</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65790">
                <a:tc gridSpan="3">
                  <a:txBody>
                    <a:bodyPr/>
                    <a:lstStyle/>
                    <a:p>
                      <a:pPr>
                        <a:lnSpc>
                          <a:spcPct val="115000"/>
                        </a:lnSpc>
                        <a:spcAft>
                          <a:spcPts val="0"/>
                        </a:spcAft>
                      </a:pPr>
                      <a:r>
                        <a:rPr lang="en-GB" sz="1800" i="1">
                          <a:latin typeface="Calibri"/>
                          <a:ea typeface="Calibri"/>
                          <a:cs typeface="Times New Roman"/>
                        </a:rPr>
                        <a:t>Target group B (landless and displaced households)</a:t>
                      </a:r>
                      <a:endParaRPr lang="en-GB"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4"/>
                  </a:ext>
                </a:extLst>
              </a:tr>
              <a:tr h="1697658">
                <a:tc>
                  <a:txBody>
                    <a:bodyPr/>
                    <a:lstStyle/>
                    <a:p>
                      <a:pPr marL="342900" lvl="0" indent="-342900">
                        <a:lnSpc>
                          <a:spcPct val="115000"/>
                        </a:lnSpc>
                        <a:spcAft>
                          <a:spcPts val="0"/>
                        </a:spcAft>
                        <a:buFont typeface="Symbol"/>
                        <a:buChar char=""/>
                      </a:pPr>
                      <a:r>
                        <a:rPr lang="en-GB" sz="1800" dirty="0">
                          <a:latin typeface="Calibri"/>
                          <a:ea typeface="Calibri"/>
                          <a:cs typeface="Times New Roman"/>
                        </a:rPr>
                        <a:t>Maize (staple food)</a:t>
                      </a:r>
                      <a:endParaRPr lang="en-GB" sz="1400" dirty="0">
                        <a:latin typeface="Calibri"/>
                        <a:ea typeface="Calibri"/>
                        <a:cs typeface="Times New Roman"/>
                      </a:endParaRPr>
                    </a:p>
                    <a:p>
                      <a:pPr marL="342900" lvl="0" indent="-342900">
                        <a:lnSpc>
                          <a:spcPct val="115000"/>
                        </a:lnSpc>
                        <a:spcAft>
                          <a:spcPts val="0"/>
                        </a:spcAft>
                        <a:buFont typeface="Symbol"/>
                        <a:buChar char=""/>
                      </a:pPr>
                      <a:r>
                        <a:rPr lang="en-GB" sz="1800" dirty="0">
                          <a:latin typeface="Calibri"/>
                          <a:ea typeface="Calibri"/>
                          <a:cs typeface="Times New Roman"/>
                        </a:rPr>
                        <a:t>Beans (staple food)</a:t>
                      </a:r>
                      <a:endParaRPr lang="en-GB" sz="1400" dirty="0">
                        <a:latin typeface="Calibri"/>
                        <a:ea typeface="Calibri"/>
                        <a:cs typeface="Times New Roman"/>
                      </a:endParaRPr>
                    </a:p>
                    <a:p>
                      <a:pPr marL="342900" lvl="0" indent="-342900">
                        <a:lnSpc>
                          <a:spcPct val="115000"/>
                        </a:lnSpc>
                        <a:spcAft>
                          <a:spcPts val="0"/>
                        </a:spcAft>
                        <a:buFont typeface="Symbol"/>
                        <a:buChar char=""/>
                      </a:pPr>
                      <a:r>
                        <a:rPr lang="en-GB" sz="1800" dirty="0">
                          <a:latin typeface="Calibri"/>
                          <a:ea typeface="Calibri"/>
                          <a:cs typeface="Times New Roman"/>
                        </a:rPr>
                        <a:t>Blankets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dirty="0">
                          <a:latin typeface="Calibri"/>
                          <a:ea typeface="Calibri"/>
                          <a:cs typeface="Times New Roman"/>
                        </a:rPr>
                        <a:t>Transport services to city (for seasonal casual work)</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dirty="0">
                          <a:latin typeface="Calibri"/>
                          <a:ea typeface="Calibri"/>
                          <a:cs typeface="Times New Roman"/>
                        </a:rPr>
                        <a:t>Fishery sector (wages for casual work)</a:t>
                      </a:r>
                      <a:endParaRPr lang="en-GB" sz="1400" dirty="0">
                        <a:latin typeface="Calibri"/>
                        <a:ea typeface="Calibri"/>
                        <a:cs typeface="Times New Roman"/>
                      </a:endParaRPr>
                    </a:p>
                    <a:p>
                      <a:pPr marL="342900" lvl="0" indent="-342900">
                        <a:lnSpc>
                          <a:spcPct val="115000"/>
                        </a:lnSpc>
                        <a:spcAft>
                          <a:spcPts val="0"/>
                        </a:spcAft>
                        <a:buFont typeface="Symbol"/>
                        <a:buChar char=""/>
                      </a:pPr>
                      <a:r>
                        <a:rPr lang="en-GB" sz="1800" dirty="0">
                          <a:latin typeface="Calibri"/>
                          <a:ea typeface="Calibri"/>
                          <a:cs typeface="Times New Roman"/>
                        </a:rPr>
                        <a:t>Financial services (remittances from relatives) </a:t>
                      </a:r>
                      <a:endParaRPr lang="en-GB"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539552" y="1196752"/>
            <a:ext cx="8174236" cy="4680520"/>
          </a:xfrm>
        </p:spPr>
        <p:txBody>
          <a:bodyPr rtlCol="0">
            <a:normAutofit lnSpcReduction="10000"/>
          </a:bodyPr>
          <a:lstStyle/>
          <a:p>
            <a:pPr fontAlgn="auto">
              <a:spcAft>
                <a:spcPts val="600"/>
              </a:spcAft>
              <a:buClr>
                <a:srgbClr val="008000"/>
              </a:buClr>
              <a:buNone/>
              <a:defRPr/>
            </a:pPr>
            <a:r>
              <a:rPr lang="en-US" sz="2800" b="1" dirty="0" smtClean="0">
                <a:latin typeface="Arial" pitchFamily="34" charset="0"/>
                <a:cs typeface="Arial" pitchFamily="34" charset="0"/>
              </a:rPr>
              <a:t>Filtering logic: </a:t>
            </a:r>
          </a:p>
          <a:p>
            <a:pPr fontAlgn="t"/>
            <a:r>
              <a:rPr lang="en-GB" dirty="0" smtClean="0"/>
              <a:t>Relates to significant or urgent </a:t>
            </a:r>
            <a:r>
              <a:rPr lang="en-GB" dirty="0" smtClean="0">
                <a:solidFill>
                  <a:srgbClr val="FF0000"/>
                </a:solidFill>
              </a:rPr>
              <a:t>need</a:t>
            </a:r>
            <a:endParaRPr lang="en-GB" sz="1400" dirty="0" smtClean="0">
              <a:solidFill>
                <a:srgbClr val="FF0000"/>
              </a:solidFill>
            </a:endParaRPr>
          </a:p>
          <a:p>
            <a:pPr fontAlgn="t">
              <a:buClr>
                <a:schemeClr val="tx1"/>
              </a:buClr>
            </a:pPr>
            <a:r>
              <a:rPr lang="en-GB" dirty="0" smtClean="0">
                <a:solidFill>
                  <a:srgbClr val="FF0000"/>
                </a:solidFill>
              </a:rPr>
              <a:t>Market system </a:t>
            </a:r>
            <a:r>
              <a:rPr lang="en-GB" dirty="0" smtClean="0"/>
              <a:t>affected by emergency</a:t>
            </a:r>
            <a:endParaRPr lang="en-GB" sz="1400" dirty="0" smtClean="0"/>
          </a:p>
          <a:p>
            <a:pPr fontAlgn="t"/>
            <a:r>
              <a:rPr lang="en-GB" dirty="0" smtClean="0"/>
              <a:t>Fits </a:t>
            </a:r>
            <a:r>
              <a:rPr lang="en-GB" dirty="0" smtClean="0">
                <a:solidFill>
                  <a:srgbClr val="FF0000"/>
                </a:solidFill>
              </a:rPr>
              <a:t>agency mandate </a:t>
            </a:r>
            <a:r>
              <a:rPr lang="en-GB" dirty="0" smtClean="0"/>
              <a:t>well</a:t>
            </a:r>
            <a:endParaRPr lang="en-GB" sz="1400" dirty="0" smtClean="0"/>
          </a:p>
          <a:p>
            <a:pPr fontAlgn="t">
              <a:buClr>
                <a:schemeClr val="tx1"/>
              </a:buClr>
            </a:pPr>
            <a:r>
              <a:rPr lang="en-GB" dirty="0" smtClean="0">
                <a:solidFill>
                  <a:srgbClr val="FF0000"/>
                </a:solidFill>
              </a:rPr>
              <a:t>Seasonal factors</a:t>
            </a:r>
            <a:r>
              <a:rPr lang="en-GB" dirty="0" smtClean="0"/>
              <a:t>, timing are OK</a:t>
            </a:r>
            <a:endParaRPr lang="en-GB" sz="1400" dirty="0" smtClean="0"/>
          </a:p>
          <a:p>
            <a:pPr fontAlgn="t"/>
            <a:r>
              <a:rPr lang="en-GB" dirty="0" smtClean="0"/>
              <a:t>Consistent with </a:t>
            </a:r>
            <a:r>
              <a:rPr lang="en-GB" dirty="0" smtClean="0">
                <a:solidFill>
                  <a:srgbClr val="FF0000"/>
                </a:solidFill>
              </a:rPr>
              <a:t>government /donor plans</a:t>
            </a:r>
            <a:endParaRPr lang="en-GB" sz="1400" dirty="0" smtClean="0">
              <a:solidFill>
                <a:srgbClr val="FF0000"/>
              </a:solidFill>
            </a:endParaRPr>
          </a:p>
          <a:p>
            <a:pPr fontAlgn="t"/>
            <a:r>
              <a:rPr lang="en-GB" dirty="0" smtClean="0"/>
              <a:t>Response options look </a:t>
            </a:r>
            <a:r>
              <a:rPr lang="en-GB" dirty="0" smtClean="0">
                <a:solidFill>
                  <a:srgbClr val="FF0000"/>
                </a:solidFill>
              </a:rPr>
              <a:t>feasible</a:t>
            </a:r>
            <a:endParaRPr lang="en-GB" sz="1400" dirty="0" smtClean="0">
              <a:solidFill>
                <a:srgbClr val="FF0000"/>
              </a:solidFill>
            </a:endParaRPr>
          </a:p>
          <a:p>
            <a:pPr fontAlgn="t"/>
            <a:r>
              <a:rPr lang="en-GB" dirty="0" smtClean="0"/>
              <a:t>Other </a:t>
            </a:r>
            <a:endParaRPr lang="en-GB" sz="1400" dirty="0"/>
          </a:p>
        </p:txBody>
      </p:sp>
      <p:sp>
        <p:nvSpPr>
          <p:cNvPr id="111619" name="Rectangle 2"/>
          <p:cNvSpPr>
            <a:spLocks noGrp="1" noChangeArrowheads="1"/>
          </p:cNvSpPr>
          <p:nvPr>
            <p:ph type="title"/>
          </p:nvPr>
        </p:nvSpPr>
        <p:spPr>
          <a:xfrm>
            <a:off x="84138" y="84138"/>
            <a:ext cx="9144000" cy="1055687"/>
          </a:xfrm>
        </p:spPr>
        <p:txBody>
          <a:bodyPr/>
          <a:lstStyle/>
          <a:p>
            <a:r>
              <a:rPr lang="en-US" sz="4000" b="1" dirty="0" smtClean="0">
                <a:solidFill>
                  <a:srgbClr val="008000"/>
                </a:solidFill>
                <a:latin typeface="Arial" pitchFamily="34" charset="0"/>
                <a:cs typeface="Arial" pitchFamily="34" charset="0"/>
              </a:rPr>
              <a:t>Selecting critical market systems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fontAlgn="auto">
              <a:spcAft>
                <a:spcPts val="0"/>
              </a:spcAft>
              <a:defRPr/>
            </a:pPr>
            <a:r>
              <a:rPr lang="en-GB" b="1" dirty="0" smtClean="0">
                <a:solidFill>
                  <a:srgbClr val="009900"/>
                </a:solidFill>
                <a:latin typeface="Arial" pitchFamily="34" charset="0"/>
                <a:ea typeface="ＭＳ Ｐゴシック"/>
                <a:cs typeface="ＭＳ Ｐゴシック"/>
              </a:rPr>
              <a:t>Norms for achieving outcomes</a:t>
            </a:r>
          </a:p>
        </p:txBody>
      </p:sp>
      <p:sp>
        <p:nvSpPr>
          <p:cNvPr id="53251" name="TextBox 3"/>
          <p:cNvSpPr txBox="1">
            <a:spLocks noChangeArrowheads="1"/>
          </p:cNvSpPr>
          <p:nvPr/>
        </p:nvSpPr>
        <p:spPr bwMode="auto">
          <a:xfrm>
            <a:off x="152400" y="3276600"/>
            <a:ext cx="2895600" cy="584200"/>
          </a:xfrm>
          <a:prstGeom prst="rect">
            <a:avLst/>
          </a:prstGeom>
          <a:noFill/>
          <a:ln w="9525">
            <a:noFill/>
            <a:miter lim="800000"/>
            <a:headEnd/>
            <a:tailEnd/>
          </a:ln>
        </p:spPr>
        <p:txBody>
          <a:bodyPr>
            <a:spAutoFit/>
          </a:bodyPr>
          <a:lstStyle/>
          <a:p>
            <a:pPr algn="ctr"/>
            <a:r>
              <a:rPr lang="en-GB" sz="3200">
                <a:latin typeface="Calibri" pitchFamily="34" charset="0"/>
              </a:rPr>
              <a:t>Mobiles silent</a:t>
            </a:r>
          </a:p>
        </p:txBody>
      </p:sp>
      <p:sp>
        <p:nvSpPr>
          <p:cNvPr id="53252" name="TextBox 4"/>
          <p:cNvSpPr txBox="1">
            <a:spLocks noChangeArrowheads="1"/>
          </p:cNvSpPr>
          <p:nvPr/>
        </p:nvSpPr>
        <p:spPr bwMode="auto">
          <a:xfrm>
            <a:off x="4267200" y="2743200"/>
            <a:ext cx="4495800" cy="584200"/>
          </a:xfrm>
          <a:prstGeom prst="rect">
            <a:avLst/>
          </a:prstGeom>
          <a:noFill/>
          <a:ln w="9525">
            <a:noFill/>
            <a:miter lim="800000"/>
            <a:headEnd/>
            <a:tailEnd/>
          </a:ln>
        </p:spPr>
        <p:txBody>
          <a:bodyPr>
            <a:spAutoFit/>
          </a:bodyPr>
          <a:lstStyle/>
          <a:p>
            <a:pPr algn="ctr"/>
            <a:r>
              <a:rPr lang="en-GB" sz="3200">
                <a:latin typeface="Calibri" pitchFamily="34" charset="0"/>
              </a:rPr>
              <a:t>Listening to each other</a:t>
            </a:r>
          </a:p>
        </p:txBody>
      </p:sp>
      <p:sp>
        <p:nvSpPr>
          <p:cNvPr id="53253" name="TextBox 5"/>
          <p:cNvSpPr txBox="1">
            <a:spLocks noChangeArrowheads="1"/>
          </p:cNvSpPr>
          <p:nvPr/>
        </p:nvSpPr>
        <p:spPr bwMode="auto">
          <a:xfrm>
            <a:off x="1219200" y="1625600"/>
            <a:ext cx="2438400" cy="584200"/>
          </a:xfrm>
          <a:prstGeom prst="rect">
            <a:avLst/>
          </a:prstGeom>
          <a:noFill/>
          <a:ln w="9525">
            <a:noFill/>
            <a:miter lim="800000"/>
            <a:headEnd/>
            <a:tailEnd/>
          </a:ln>
        </p:spPr>
        <p:txBody>
          <a:bodyPr>
            <a:spAutoFit/>
          </a:bodyPr>
          <a:lstStyle/>
          <a:p>
            <a:pPr algn="ctr"/>
            <a:r>
              <a:rPr lang="en-GB" sz="3200">
                <a:latin typeface="Calibri" pitchFamily="34" charset="0"/>
              </a:rPr>
              <a:t>Respect</a:t>
            </a:r>
          </a:p>
        </p:txBody>
      </p:sp>
      <p:sp>
        <p:nvSpPr>
          <p:cNvPr id="53254" name="TextBox 6"/>
          <p:cNvSpPr txBox="1">
            <a:spLocks noChangeArrowheads="1"/>
          </p:cNvSpPr>
          <p:nvPr/>
        </p:nvSpPr>
        <p:spPr bwMode="auto">
          <a:xfrm>
            <a:off x="3352800" y="3581400"/>
            <a:ext cx="3962400" cy="584200"/>
          </a:xfrm>
          <a:prstGeom prst="rect">
            <a:avLst/>
          </a:prstGeom>
          <a:noFill/>
          <a:ln w="9525">
            <a:noFill/>
            <a:miter lim="800000"/>
            <a:headEnd/>
            <a:tailEnd/>
          </a:ln>
        </p:spPr>
        <p:txBody>
          <a:bodyPr>
            <a:spAutoFit/>
          </a:bodyPr>
          <a:lstStyle/>
          <a:p>
            <a:pPr algn="ctr"/>
            <a:r>
              <a:rPr lang="en-GB" sz="3200">
                <a:latin typeface="Calibri" pitchFamily="34" charset="0"/>
              </a:rPr>
              <a:t>Time management</a:t>
            </a:r>
          </a:p>
        </p:txBody>
      </p:sp>
      <p:sp>
        <p:nvSpPr>
          <p:cNvPr id="53255" name="TextBox 7"/>
          <p:cNvSpPr txBox="1">
            <a:spLocks noChangeArrowheads="1"/>
          </p:cNvSpPr>
          <p:nvPr/>
        </p:nvSpPr>
        <p:spPr bwMode="auto">
          <a:xfrm>
            <a:off x="1858963" y="4456113"/>
            <a:ext cx="4664075" cy="585787"/>
          </a:xfrm>
          <a:prstGeom prst="rect">
            <a:avLst/>
          </a:prstGeom>
          <a:noFill/>
          <a:ln w="9525">
            <a:noFill/>
            <a:miter lim="800000"/>
            <a:headEnd/>
            <a:tailEnd/>
          </a:ln>
        </p:spPr>
        <p:txBody>
          <a:bodyPr>
            <a:spAutoFit/>
          </a:bodyPr>
          <a:lstStyle/>
          <a:p>
            <a:r>
              <a:rPr lang="en-GB" sz="3200">
                <a:latin typeface="Calibri" pitchFamily="34" charset="0"/>
              </a:rPr>
              <a:t>Attendance &amp; punctuality</a:t>
            </a:r>
          </a:p>
        </p:txBody>
      </p:sp>
      <p:sp>
        <p:nvSpPr>
          <p:cNvPr id="53256" name="TextBox 9"/>
          <p:cNvSpPr txBox="1">
            <a:spLocks noChangeArrowheads="1"/>
          </p:cNvSpPr>
          <p:nvPr/>
        </p:nvSpPr>
        <p:spPr bwMode="auto">
          <a:xfrm>
            <a:off x="4724400" y="1828800"/>
            <a:ext cx="2743200" cy="584200"/>
          </a:xfrm>
          <a:prstGeom prst="rect">
            <a:avLst/>
          </a:prstGeom>
          <a:noFill/>
          <a:ln w="9525">
            <a:noFill/>
            <a:miter lim="800000"/>
            <a:headEnd/>
            <a:tailEnd/>
          </a:ln>
        </p:spPr>
        <p:txBody>
          <a:bodyPr>
            <a:spAutoFit/>
          </a:bodyPr>
          <a:lstStyle/>
          <a:p>
            <a:pPr algn="ctr"/>
            <a:r>
              <a:rPr lang="en-GB" sz="3200">
                <a:latin typeface="Calibri" pitchFamily="34" charset="0"/>
              </a:rPr>
              <a:t>Participation</a:t>
            </a:r>
          </a:p>
        </p:txBody>
      </p:sp>
      <p:sp>
        <p:nvSpPr>
          <p:cNvPr id="53257" name="TextBox 11"/>
          <p:cNvSpPr txBox="1">
            <a:spLocks noChangeArrowheads="1"/>
          </p:cNvSpPr>
          <p:nvPr/>
        </p:nvSpPr>
        <p:spPr bwMode="auto">
          <a:xfrm>
            <a:off x="609600" y="2362200"/>
            <a:ext cx="3581400" cy="584200"/>
          </a:xfrm>
          <a:prstGeom prst="rect">
            <a:avLst/>
          </a:prstGeom>
          <a:noFill/>
          <a:ln w="9525">
            <a:noFill/>
            <a:miter lim="800000"/>
            <a:headEnd/>
            <a:tailEnd/>
          </a:ln>
        </p:spPr>
        <p:txBody>
          <a:bodyPr>
            <a:spAutoFit/>
          </a:bodyPr>
          <a:lstStyle/>
          <a:p>
            <a:pPr algn="ctr"/>
            <a:r>
              <a:rPr lang="en-GB" sz="3200">
                <a:latin typeface="Calibri" pitchFamily="34" charset="0"/>
              </a:rPr>
              <a:t>Computers closed</a:t>
            </a:r>
          </a:p>
        </p:txBody>
      </p:sp>
      <p:sp>
        <p:nvSpPr>
          <p:cNvPr id="53258" name="TextBox 12"/>
          <p:cNvSpPr txBox="1">
            <a:spLocks noChangeArrowheads="1"/>
          </p:cNvSpPr>
          <p:nvPr/>
        </p:nvSpPr>
        <p:spPr bwMode="auto">
          <a:xfrm>
            <a:off x="4572000" y="5334000"/>
            <a:ext cx="3886200" cy="923925"/>
          </a:xfrm>
          <a:prstGeom prst="rect">
            <a:avLst/>
          </a:prstGeom>
          <a:noFill/>
          <a:ln w="9525">
            <a:noFill/>
            <a:miter lim="800000"/>
            <a:headEnd/>
            <a:tailEnd/>
          </a:ln>
        </p:spPr>
        <p:txBody>
          <a:bodyPr>
            <a:spAutoFit/>
          </a:bodyPr>
          <a:lstStyle/>
          <a:p>
            <a:pPr algn="ctr"/>
            <a:r>
              <a:rPr lang="en-GB" sz="5400" b="1">
                <a:solidFill>
                  <a:srgbClr val="008000"/>
                </a:solidFill>
                <a:latin typeface="Calibri" pitchFamily="34" charset="0"/>
              </a:rPr>
              <a:t>Others?</a:t>
            </a:r>
          </a:p>
        </p:txBody>
      </p:sp>
      <p:sp>
        <p:nvSpPr>
          <p:cNvPr id="53259" name="TextBox 13"/>
          <p:cNvSpPr txBox="1">
            <a:spLocks noChangeArrowheads="1"/>
          </p:cNvSpPr>
          <p:nvPr/>
        </p:nvSpPr>
        <p:spPr bwMode="auto">
          <a:xfrm>
            <a:off x="304800" y="5254625"/>
            <a:ext cx="4267200" cy="584200"/>
          </a:xfrm>
          <a:prstGeom prst="rect">
            <a:avLst/>
          </a:prstGeom>
          <a:noFill/>
          <a:ln w="9525">
            <a:noFill/>
            <a:miter lim="800000"/>
            <a:headEnd/>
            <a:tailEnd/>
          </a:ln>
        </p:spPr>
        <p:txBody>
          <a:bodyPr>
            <a:spAutoFit/>
          </a:bodyPr>
          <a:lstStyle/>
          <a:p>
            <a:pPr algn="ctr"/>
            <a:r>
              <a:rPr lang="en-GB" sz="3200">
                <a:latin typeface="Calibri" pitchFamily="34" charset="0"/>
              </a:rPr>
              <a:t>Constructive feedback</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2642" name="Title 1"/>
          <p:cNvSpPr>
            <a:spLocks noGrp="1"/>
          </p:cNvSpPr>
          <p:nvPr>
            <p:ph type="title"/>
          </p:nvPr>
        </p:nvSpPr>
        <p:spPr>
          <a:xfrm>
            <a:off x="230188" y="23813"/>
            <a:ext cx="8674100" cy="1143000"/>
          </a:xfrm>
        </p:spPr>
        <p:txBody>
          <a:bodyPr/>
          <a:lstStyle/>
          <a:p>
            <a:r>
              <a:rPr lang="en-US" b="1" dirty="0" smtClean="0">
                <a:solidFill>
                  <a:srgbClr val="009900"/>
                </a:solidFill>
                <a:latin typeface="Arial" pitchFamily="34" charset="0"/>
                <a:ea typeface="ＭＳ Ｐゴシック"/>
                <a:cs typeface="ＭＳ Ｐゴシック"/>
              </a:rPr>
              <a:t>Activity: Market selection</a:t>
            </a:r>
          </a:p>
        </p:txBody>
      </p:sp>
      <p:sp>
        <p:nvSpPr>
          <p:cNvPr id="112643" name="Content Placeholder 2"/>
          <p:cNvSpPr>
            <a:spLocks noGrp="1"/>
          </p:cNvSpPr>
          <p:nvPr>
            <p:ph idx="1"/>
          </p:nvPr>
        </p:nvSpPr>
        <p:spPr>
          <a:xfrm>
            <a:off x="251520" y="908720"/>
            <a:ext cx="8674100" cy="864096"/>
          </a:xfrm>
        </p:spPr>
        <p:txBody>
          <a:bodyPr/>
          <a:lstStyle/>
          <a:p>
            <a:pPr marL="0" indent="0">
              <a:spcAft>
                <a:spcPts val="1800"/>
              </a:spcAft>
              <a:buClr>
                <a:srgbClr val="008000"/>
              </a:buClr>
              <a:buNone/>
            </a:pPr>
            <a:r>
              <a:rPr lang="en-US" sz="2400" b="1" dirty="0" smtClean="0">
                <a:latin typeface="Arial" pitchFamily="34" charset="0"/>
                <a:ea typeface="ＭＳ Ｐゴシック"/>
                <a:cs typeface="ＭＳ Ｐゴシック"/>
              </a:rPr>
              <a:t>For your market analysis, which critical markets might you assess in greater detail?</a:t>
            </a:r>
          </a:p>
          <a:p>
            <a:pPr marL="514350" indent="-514350">
              <a:spcAft>
                <a:spcPts val="1800"/>
              </a:spcAft>
              <a:buClr>
                <a:srgbClr val="008000"/>
              </a:buClr>
              <a:buNone/>
            </a:pPr>
            <a:endParaRPr lang="en-US" dirty="0" smtClean="0">
              <a:latin typeface="Arial" pitchFamily="34" charset="0"/>
              <a:ea typeface="ＭＳ Ｐゴシック"/>
              <a:cs typeface="ＭＳ Ｐゴシック"/>
            </a:endParaRPr>
          </a:p>
          <a:p>
            <a:pPr marL="514350" indent="-514350">
              <a:spcAft>
                <a:spcPts val="1800"/>
              </a:spcAft>
              <a:buClr>
                <a:srgbClr val="008000"/>
              </a:buClr>
              <a:buFont typeface="Calibri" pitchFamily="34" charset="0"/>
              <a:buAutoNum type="arabicPeriod"/>
            </a:pPr>
            <a:endParaRPr lang="en-US" dirty="0" smtClean="0">
              <a:latin typeface="Arial" pitchFamily="34" charset="0"/>
              <a:ea typeface="ＭＳ Ｐゴシック"/>
              <a:cs typeface="ＭＳ Ｐゴシック"/>
            </a:endParaRPr>
          </a:p>
        </p:txBody>
      </p:sp>
      <p:graphicFrame>
        <p:nvGraphicFramePr>
          <p:cNvPr id="5" name="Table 4"/>
          <p:cNvGraphicFramePr>
            <a:graphicFrameLocks noGrp="1"/>
          </p:cNvGraphicFramePr>
          <p:nvPr/>
        </p:nvGraphicFramePr>
        <p:xfrm>
          <a:off x="395537" y="1916833"/>
          <a:ext cx="8352926" cy="4464496"/>
        </p:xfrm>
        <a:graphic>
          <a:graphicData uri="http://schemas.openxmlformats.org/drawingml/2006/table">
            <a:tbl>
              <a:tblPr/>
              <a:tblGrid>
                <a:gridCol w="4519340">
                  <a:extLst>
                    <a:ext uri="{9D8B030D-6E8A-4147-A177-3AD203B41FA5}">
                      <a16:colId xmlns="" xmlns:a16="http://schemas.microsoft.com/office/drawing/2014/main" val="20000"/>
                    </a:ext>
                  </a:extLst>
                </a:gridCol>
                <a:gridCol w="937794">
                  <a:extLst>
                    <a:ext uri="{9D8B030D-6E8A-4147-A177-3AD203B41FA5}">
                      <a16:colId xmlns="" xmlns:a16="http://schemas.microsoft.com/office/drawing/2014/main" val="20001"/>
                    </a:ext>
                  </a:extLst>
                </a:gridCol>
                <a:gridCol w="1019603">
                  <a:extLst>
                    <a:ext uri="{9D8B030D-6E8A-4147-A177-3AD203B41FA5}">
                      <a16:colId xmlns="" xmlns:a16="http://schemas.microsoft.com/office/drawing/2014/main" val="20002"/>
                    </a:ext>
                  </a:extLst>
                </a:gridCol>
                <a:gridCol w="938395">
                  <a:extLst>
                    <a:ext uri="{9D8B030D-6E8A-4147-A177-3AD203B41FA5}">
                      <a16:colId xmlns="" xmlns:a16="http://schemas.microsoft.com/office/drawing/2014/main" val="20003"/>
                    </a:ext>
                  </a:extLst>
                </a:gridCol>
                <a:gridCol w="937794">
                  <a:extLst>
                    <a:ext uri="{9D8B030D-6E8A-4147-A177-3AD203B41FA5}">
                      <a16:colId xmlns="" xmlns:a16="http://schemas.microsoft.com/office/drawing/2014/main" val="20004"/>
                    </a:ext>
                  </a:extLst>
                </a:gridCol>
              </a:tblGrid>
              <a:tr h="424865">
                <a:tc gridSpan="5">
                  <a:txBody>
                    <a:bodyPr/>
                    <a:lstStyle/>
                    <a:p>
                      <a:pPr algn="ctr">
                        <a:lnSpc>
                          <a:spcPct val="115000"/>
                        </a:lnSpc>
                        <a:spcAft>
                          <a:spcPts val="0"/>
                        </a:spcAft>
                      </a:pPr>
                      <a:r>
                        <a:rPr lang="en-GB" sz="2400" b="1" dirty="0">
                          <a:latin typeface="Calibri"/>
                          <a:ea typeface="Calibri"/>
                          <a:cs typeface="Times New Roman"/>
                        </a:rPr>
                        <a:t>Box 2.9 Ranking exercise (example)</a:t>
                      </a:r>
                      <a:endParaRPr lang="en-GB" sz="110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0"/>
                  </a:ext>
                </a:extLst>
              </a:tr>
              <a:tr h="403963">
                <a:tc>
                  <a:txBody>
                    <a:bodyPr/>
                    <a:lstStyle/>
                    <a:p>
                      <a:pPr marL="457200" indent="-457200">
                        <a:lnSpc>
                          <a:spcPct val="115000"/>
                        </a:lnSpc>
                        <a:spcAft>
                          <a:spcPts val="0"/>
                        </a:spcAft>
                        <a:buFont typeface="+mj-lt"/>
                        <a:buNone/>
                      </a:pPr>
                      <a:r>
                        <a:rPr lang="en-GB" sz="2000" b="1" i="1" dirty="0">
                          <a:latin typeface="Calibri"/>
                          <a:ea typeface="Calibri"/>
                          <a:cs typeface="Times New Roman"/>
                        </a:rPr>
                        <a:t>Market System Option</a:t>
                      </a:r>
                      <a:endParaRPr lang="en-GB" sz="1050" b="1"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Times New Roman"/>
                        </a:rPr>
                        <a:t>A</a:t>
                      </a:r>
                      <a:endParaRPr lang="en-GB" sz="105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Times New Roman"/>
                        </a:rPr>
                        <a:t>B</a:t>
                      </a:r>
                      <a:endParaRPr lang="en-GB" sz="105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Times New Roman"/>
                        </a:rPr>
                        <a:t>C</a:t>
                      </a:r>
                      <a:endParaRPr lang="en-GB" sz="105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000">
                          <a:latin typeface="Calibri"/>
                          <a:ea typeface="Calibri"/>
                          <a:cs typeface="Times New Roman"/>
                        </a:rPr>
                        <a:t>D</a:t>
                      </a:r>
                      <a:endParaRPr lang="en-GB" sz="105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03963">
                <a:tc>
                  <a:txBody>
                    <a:bodyPr/>
                    <a:lstStyle/>
                    <a:p>
                      <a:pPr marL="457200" lvl="0" indent="-457200">
                        <a:lnSpc>
                          <a:spcPct val="115000"/>
                        </a:lnSpc>
                        <a:spcAft>
                          <a:spcPts val="0"/>
                        </a:spcAft>
                        <a:buFont typeface="+mj-lt"/>
                        <a:buAutoNum type="arabicPeriod"/>
                      </a:pPr>
                      <a:r>
                        <a:rPr lang="en-GB" sz="2000" dirty="0" smtClean="0">
                          <a:latin typeface="Calibri"/>
                          <a:ea typeface="Calibri"/>
                          <a:cs typeface="Times New Roman"/>
                        </a:rPr>
                        <a:t>Relates </a:t>
                      </a:r>
                      <a:r>
                        <a:rPr lang="en-GB" sz="2000" dirty="0">
                          <a:latin typeface="Calibri"/>
                          <a:ea typeface="Calibri"/>
                          <a:cs typeface="Times New Roman"/>
                        </a:rPr>
                        <a:t>to significant or urgent need</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03963">
                <a:tc>
                  <a:txBody>
                    <a:bodyPr/>
                    <a:lstStyle/>
                    <a:p>
                      <a:pPr marL="457200" lvl="0" indent="-457200">
                        <a:lnSpc>
                          <a:spcPct val="115000"/>
                        </a:lnSpc>
                        <a:spcAft>
                          <a:spcPts val="0"/>
                        </a:spcAft>
                        <a:buFont typeface="+mj-lt"/>
                        <a:buAutoNum type="arabicPeriod" startAt="2"/>
                      </a:pPr>
                      <a:r>
                        <a:rPr lang="en-GB" sz="2000" dirty="0">
                          <a:latin typeface="Calibri"/>
                          <a:ea typeface="Calibri"/>
                          <a:cs typeface="Times New Roman"/>
                        </a:rPr>
                        <a:t>Market system affected by emergency</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03963">
                <a:tc>
                  <a:txBody>
                    <a:bodyPr/>
                    <a:lstStyle/>
                    <a:p>
                      <a:pPr marL="457200" lvl="0" indent="-457200">
                        <a:lnSpc>
                          <a:spcPct val="115000"/>
                        </a:lnSpc>
                        <a:spcAft>
                          <a:spcPts val="0"/>
                        </a:spcAft>
                        <a:buFont typeface="+mj-lt"/>
                        <a:buAutoNum type="arabicPeriod" startAt="3"/>
                      </a:pPr>
                      <a:r>
                        <a:rPr lang="en-GB" sz="2000" dirty="0">
                          <a:latin typeface="Calibri"/>
                          <a:ea typeface="Calibri"/>
                          <a:cs typeface="Times New Roman"/>
                        </a:rPr>
                        <a:t>Fits agency mandate well</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03963">
                <a:tc>
                  <a:txBody>
                    <a:bodyPr/>
                    <a:lstStyle/>
                    <a:p>
                      <a:pPr marL="457200" lvl="0" indent="-457200">
                        <a:lnSpc>
                          <a:spcPct val="115000"/>
                        </a:lnSpc>
                        <a:spcAft>
                          <a:spcPts val="0"/>
                        </a:spcAft>
                        <a:buFont typeface="+mj-lt"/>
                        <a:buAutoNum type="arabicPeriod" startAt="4"/>
                      </a:pPr>
                      <a:r>
                        <a:rPr lang="en-GB" sz="2000" dirty="0">
                          <a:latin typeface="Calibri"/>
                          <a:ea typeface="Calibri"/>
                          <a:cs typeface="Times New Roman"/>
                        </a:rPr>
                        <a:t>Seasonal factors, timing are OK</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07927">
                <a:tc>
                  <a:txBody>
                    <a:bodyPr/>
                    <a:lstStyle/>
                    <a:p>
                      <a:pPr marL="457200" lvl="0" indent="-457200">
                        <a:lnSpc>
                          <a:spcPct val="115000"/>
                        </a:lnSpc>
                        <a:spcAft>
                          <a:spcPts val="0"/>
                        </a:spcAft>
                        <a:buFont typeface="+mj-lt"/>
                        <a:buAutoNum type="arabicPeriod" startAt="5"/>
                      </a:pPr>
                      <a:r>
                        <a:rPr lang="en-GB" sz="2000" dirty="0">
                          <a:latin typeface="Calibri"/>
                          <a:ea typeface="Calibri"/>
                          <a:cs typeface="Times New Roman"/>
                        </a:rPr>
                        <a:t>Consistent with government /donor plans</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03963">
                <a:tc>
                  <a:txBody>
                    <a:bodyPr/>
                    <a:lstStyle/>
                    <a:p>
                      <a:pPr marL="457200" lvl="0" indent="-457200">
                        <a:lnSpc>
                          <a:spcPct val="115000"/>
                        </a:lnSpc>
                        <a:spcAft>
                          <a:spcPts val="0"/>
                        </a:spcAft>
                        <a:buFont typeface="+mj-lt"/>
                        <a:buAutoNum type="arabicPeriod" startAt="6"/>
                      </a:pPr>
                      <a:r>
                        <a:rPr lang="en-GB" sz="2000" dirty="0">
                          <a:latin typeface="Calibri"/>
                          <a:ea typeface="Calibri"/>
                          <a:cs typeface="Times New Roman"/>
                        </a:rPr>
                        <a:t>Response options look feasible</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03963">
                <a:tc>
                  <a:txBody>
                    <a:bodyPr/>
                    <a:lstStyle/>
                    <a:p>
                      <a:pPr marL="457200" lvl="0" indent="-457200">
                        <a:lnSpc>
                          <a:spcPct val="115000"/>
                        </a:lnSpc>
                        <a:spcAft>
                          <a:spcPts val="0"/>
                        </a:spcAft>
                        <a:buFont typeface="+mj-lt"/>
                        <a:buAutoNum type="arabicPeriod" startAt="7"/>
                      </a:pPr>
                      <a:r>
                        <a:rPr lang="en-GB" sz="2000" dirty="0">
                          <a:latin typeface="Calibri"/>
                          <a:ea typeface="Calibri"/>
                          <a:cs typeface="Times New Roman"/>
                        </a:rPr>
                        <a:t>Other </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03963">
                <a:tc>
                  <a:txBody>
                    <a:bodyPr/>
                    <a:lstStyle/>
                    <a:p>
                      <a:pPr>
                        <a:lnSpc>
                          <a:spcPct val="115000"/>
                        </a:lnSpc>
                        <a:spcBef>
                          <a:spcPts val="1200"/>
                        </a:spcBef>
                        <a:spcAft>
                          <a:spcPts val="0"/>
                        </a:spcAft>
                      </a:pPr>
                      <a:r>
                        <a:rPr lang="en-GB" sz="2000" b="1" dirty="0">
                          <a:latin typeface="Calibri"/>
                          <a:ea typeface="Calibri"/>
                          <a:cs typeface="Times New Roman"/>
                        </a:rPr>
                        <a:t>TOTAL</a:t>
                      </a:r>
                      <a:endParaRPr lang="en-GB" sz="105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000" dirty="0">
                        <a:latin typeface="Calibri"/>
                        <a:ea typeface="Calibri"/>
                        <a:cs typeface="Times New Roman"/>
                      </a:endParaRPr>
                    </a:p>
                  </a:txBody>
                  <a:tcPr marL="47399" marR="473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13666" name="Content Placeholder 2"/>
          <p:cNvSpPr>
            <a:spLocks noGrp="1"/>
          </p:cNvSpPr>
          <p:nvPr>
            <p:ph idx="1"/>
          </p:nvPr>
        </p:nvSpPr>
        <p:spPr>
          <a:xfrm>
            <a:off x="304800" y="914400"/>
            <a:ext cx="8534400" cy="4648200"/>
          </a:xfrm>
        </p:spPr>
        <p:txBody>
          <a:bodyPr/>
          <a:lstStyle/>
          <a:p>
            <a:pPr marL="0" indent="0" algn="ctr">
              <a:buFont typeface="Arial" pitchFamily="34" charset="0"/>
              <a:buNone/>
            </a:pPr>
            <a:r>
              <a:rPr lang="en-GB" sz="8800" b="1" dirty="0" smtClean="0">
                <a:solidFill>
                  <a:srgbClr val="FFFFFF"/>
                </a:solidFill>
                <a:ea typeface="ＭＳ Ｐゴシック"/>
                <a:cs typeface="ＭＳ Ｐゴシック"/>
              </a:rPr>
              <a:t>Key Analytical Questions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114691" name="Content Placeholder 2"/>
          <p:cNvSpPr>
            <a:spLocks noGrp="1"/>
          </p:cNvSpPr>
          <p:nvPr>
            <p:ph idx="1"/>
          </p:nvPr>
        </p:nvSpPr>
        <p:spPr>
          <a:xfrm>
            <a:off x="250825" y="1447800"/>
            <a:ext cx="8534400" cy="5029200"/>
          </a:xfrm>
        </p:spPr>
        <p:txBody>
          <a:bodyPr/>
          <a:lstStyle/>
          <a:p>
            <a:pPr>
              <a:buFont typeface="Arial" pitchFamily="34" charset="0"/>
              <a:buNone/>
            </a:pPr>
            <a:r>
              <a:rPr lang="en-GB" smtClean="0"/>
              <a:t>By the end of the session, participants will be able to:</a:t>
            </a:r>
          </a:p>
          <a:p>
            <a:r>
              <a:rPr lang="en-GB" smtClean="0"/>
              <a:t>Understand what key analytical questions are</a:t>
            </a:r>
          </a:p>
          <a:p>
            <a:r>
              <a:rPr lang="en-GB" smtClean="0"/>
              <a:t>Formulate key analytical questions for the markets selected</a:t>
            </a:r>
          </a:p>
          <a:p>
            <a:pPr>
              <a:buFont typeface="Arial" pitchFamily="34" charset="0"/>
              <a:buNone/>
            </a:pPr>
            <a:endParaRPr lang="en-GB" smtClean="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230188" y="26988"/>
            <a:ext cx="8674100" cy="1143000"/>
          </a:xfrm>
        </p:spPr>
        <p:txBody>
          <a:bodyPr/>
          <a:lstStyle/>
          <a:p>
            <a:r>
              <a:rPr lang="en-GB" b="1" smtClean="0">
                <a:solidFill>
                  <a:srgbClr val="009900"/>
                </a:solidFill>
                <a:latin typeface="Arial" pitchFamily="34" charset="0"/>
                <a:cs typeface="Arial" pitchFamily="34" charset="0"/>
              </a:rPr>
              <a:t>Key analytical questions</a:t>
            </a:r>
          </a:p>
        </p:txBody>
      </p:sp>
      <p:sp>
        <p:nvSpPr>
          <p:cNvPr id="115715" name="Content Placeholder 2"/>
          <p:cNvSpPr>
            <a:spLocks noGrp="1"/>
          </p:cNvSpPr>
          <p:nvPr>
            <p:ph idx="1"/>
          </p:nvPr>
        </p:nvSpPr>
        <p:spPr>
          <a:xfrm>
            <a:off x="179512" y="1392238"/>
            <a:ext cx="8712968" cy="4391972"/>
          </a:xfrm>
        </p:spPr>
        <p:txBody>
          <a:bodyPr>
            <a:noAutofit/>
          </a:bodyPr>
          <a:lstStyle/>
          <a:p>
            <a:pPr>
              <a:spcAft>
                <a:spcPts val="1800"/>
              </a:spcAft>
            </a:pPr>
            <a:r>
              <a:rPr lang="en-GB" sz="3000" dirty="0" smtClean="0">
                <a:cs typeface="Arial" pitchFamily="34" charset="0"/>
              </a:rPr>
              <a:t>Priority focus of the study</a:t>
            </a:r>
          </a:p>
          <a:p>
            <a:pPr>
              <a:spcAft>
                <a:spcPts val="1800"/>
              </a:spcAft>
            </a:pPr>
            <a:r>
              <a:rPr lang="en-US" sz="3000" dirty="0" smtClean="0">
                <a:cs typeface="Arial" pitchFamily="34" charset="0"/>
              </a:rPr>
              <a:t>Specific programmatic questions for the assessment to answer to contribute to </a:t>
            </a:r>
            <a:r>
              <a:rPr lang="en-US" sz="3000" dirty="0" err="1" smtClean="0">
                <a:cs typeface="Arial" pitchFamily="34" charset="0"/>
              </a:rPr>
              <a:t>programme</a:t>
            </a:r>
            <a:r>
              <a:rPr lang="en-US" sz="3000" dirty="0" smtClean="0">
                <a:cs typeface="Arial" pitchFamily="34" charset="0"/>
              </a:rPr>
              <a:t> design</a:t>
            </a:r>
            <a:r>
              <a:rPr lang="en-GB" sz="3000" dirty="0" smtClean="0">
                <a:cs typeface="Arial" pitchFamily="34" charset="0"/>
              </a:rPr>
              <a:t>.</a:t>
            </a:r>
          </a:p>
          <a:p>
            <a:pPr marL="0" indent="0" algn="ctr">
              <a:spcAft>
                <a:spcPts val="0"/>
              </a:spcAft>
              <a:buNone/>
            </a:pPr>
            <a:endParaRPr lang="en-GB" dirty="0" smtClean="0">
              <a:cs typeface="Arial" pitchFamily="34" charset="0"/>
            </a:endParaRPr>
          </a:p>
          <a:p>
            <a:pPr marL="0" indent="0" algn="ctr">
              <a:spcAft>
                <a:spcPts val="1800"/>
              </a:spcAft>
              <a:buNone/>
            </a:pPr>
            <a:r>
              <a:rPr lang="en-GB" b="1" dirty="0" smtClean="0">
                <a:cs typeface="Arial" pitchFamily="34" charset="0"/>
              </a:rPr>
              <a:t>As such, key analytical questions are </a:t>
            </a:r>
            <a:r>
              <a:rPr lang="en-GB" b="1" dirty="0" smtClean="0">
                <a:solidFill>
                  <a:srgbClr val="FF0000"/>
                </a:solidFill>
                <a:cs typeface="Arial" pitchFamily="34" charset="0"/>
              </a:rPr>
              <a:t>guiding questions</a:t>
            </a:r>
            <a:r>
              <a:rPr lang="en-GB" b="1" dirty="0" smtClean="0">
                <a:cs typeface="Arial" pitchFamily="34" charset="0"/>
              </a:rPr>
              <a:t> </a:t>
            </a:r>
            <a:r>
              <a:rPr lang="en-GB" b="1" dirty="0" smtClean="0"/>
              <a:t>to help provide the information needed in designing a response</a:t>
            </a:r>
            <a:endParaRPr lang="en-GB" b="1" dirty="0" smtClean="0">
              <a:cs typeface="Arial"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230188" y="26988"/>
            <a:ext cx="8674100" cy="1143000"/>
          </a:xfrm>
        </p:spPr>
        <p:txBody>
          <a:bodyPr/>
          <a:lstStyle/>
          <a:p>
            <a:r>
              <a:rPr lang="en-GB" b="1" smtClean="0">
                <a:solidFill>
                  <a:srgbClr val="009900"/>
                </a:solidFill>
                <a:latin typeface="Arial" pitchFamily="34" charset="0"/>
                <a:cs typeface="Arial" pitchFamily="34" charset="0"/>
              </a:rPr>
              <a:t>Key analytical questions</a:t>
            </a:r>
          </a:p>
        </p:txBody>
      </p:sp>
      <p:sp>
        <p:nvSpPr>
          <p:cNvPr id="116739" name="Content Placeholder 2"/>
          <p:cNvSpPr>
            <a:spLocks noGrp="1"/>
          </p:cNvSpPr>
          <p:nvPr>
            <p:ph idx="1"/>
          </p:nvPr>
        </p:nvSpPr>
        <p:spPr>
          <a:xfrm>
            <a:off x="251520" y="980728"/>
            <a:ext cx="8674100" cy="5256584"/>
          </a:xfrm>
        </p:spPr>
        <p:txBody>
          <a:bodyPr/>
          <a:lstStyle/>
          <a:p>
            <a:pPr>
              <a:spcAft>
                <a:spcPts val="0"/>
              </a:spcAft>
              <a:buNone/>
            </a:pPr>
            <a:r>
              <a:rPr lang="en-GB" b="1" dirty="0" smtClean="0">
                <a:cs typeface="Arial" pitchFamily="34" charset="0"/>
              </a:rPr>
              <a:t>Haiti - CGI</a:t>
            </a:r>
          </a:p>
          <a:p>
            <a:pPr>
              <a:buFont typeface="+mj-lt"/>
              <a:buAutoNum type="arabicPeriod"/>
            </a:pPr>
            <a:r>
              <a:rPr lang="en-US" sz="2400" dirty="0" smtClean="0">
                <a:cs typeface="Arial" pitchFamily="34" charset="0"/>
              </a:rPr>
              <a:t>Does the CGI market system have the capacity to respond to the need for CGI sheeting in post-earthquake Port au Prince?</a:t>
            </a:r>
          </a:p>
          <a:p>
            <a:pPr>
              <a:spcAft>
                <a:spcPts val="1800"/>
              </a:spcAft>
              <a:buFont typeface="+mj-lt"/>
              <a:buAutoNum type="arabicPeriod"/>
            </a:pPr>
            <a:r>
              <a:rPr lang="en-US" sz="2400" dirty="0" smtClean="0">
                <a:cs typeface="Arial" pitchFamily="34" charset="0"/>
              </a:rPr>
              <a:t>What preference do affected families have for receiving shelter assistance?</a:t>
            </a:r>
            <a:endParaRPr lang="en-GB" sz="2400" dirty="0" smtClean="0">
              <a:cs typeface="Arial" pitchFamily="34" charset="0"/>
            </a:endParaRPr>
          </a:p>
          <a:p>
            <a:pPr>
              <a:spcAft>
                <a:spcPts val="0"/>
              </a:spcAft>
              <a:buNone/>
            </a:pPr>
            <a:r>
              <a:rPr lang="en-GB" b="1" dirty="0" smtClean="0">
                <a:cs typeface="Arial" pitchFamily="34" charset="0"/>
              </a:rPr>
              <a:t>Liberia - </a:t>
            </a:r>
            <a:r>
              <a:rPr lang="en-US" sz="2800" b="1" dirty="0" smtClean="0">
                <a:cs typeface="Arial" pitchFamily="34" charset="0"/>
              </a:rPr>
              <a:t>Imported rice market system</a:t>
            </a:r>
          </a:p>
          <a:p>
            <a:pPr>
              <a:buFont typeface="+mj-lt"/>
              <a:buAutoNum type="arabicPeriod"/>
            </a:pPr>
            <a:r>
              <a:rPr lang="en-US" sz="2400" dirty="0" smtClean="0">
                <a:cs typeface="Arial" pitchFamily="34" charset="0"/>
              </a:rPr>
              <a:t>Has there been any change in consumer demand as a result of the refugee influx? </a:t>
            </a:r>
          </a:p>
          <a:p>
            <a:pPr>
              <a:buFont typeface="+mj-lt"/>
              <a:buAutoNum type="arabicPeriod"/>
            </a:pPr>
            <a:r>
              <a:rPr lang="en-US" sz="2400" dirty="0" smtClean="0">
                <a:cs typeface="Arial" pitchFamily="34" charset="0"/>
              </a:rPr>
              <a:t>What capacity does the imported rice market system have to supply the vulnerable host communities and refugees? </a:t>
            </a:r>
          </a:p>
          <a:p>
            <a:pPr>
              <a:buFont typeface="+mj-lt"/>
              <a:buAutoNum type="arabicPeriod"/>
            </a:pPr>
            <a:r>
              <a:rPr lang="en-US" sz="2400" dirty="0" smtClean="0">
                <a:cs typeface="Arial" pitchFamily="34" charset="0"/>
              </a:rPr>
              <a:t>What are the main constraints affecting host communities and refugees access to imported rice? </a:t>
            </a:r>
          </a:p>
          <a:p>
            <a:pPr>
              <a:spcAft>
                <a:spcPts val="1800"/>
              </a:spcAft>
            </a:pPr>
            <a:endParaRPr lang="en-GB"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10594" name="Title 1"/>
          <p:cNvSpPr>
            <a:spLocks noGrp="1"/>
          </p:cNvSpPr>
          <p:nvPr>
            <p:ph type="title"/>
          </p:nvPr>
        </p:nvSpPr>
        <p:spPr>
          <a:xfrm>
            <a:off x="230188" y="23813"/>
            <a:ext cx="8674100" cy="1143000"/>
          </a:xfrm>
        </p:spPr>
        <p:txBody>
          <a:bodyPr rtlCol="0">
            <a:normAutofit fontScale="90000"/>
          </a:bodyPr>
          <a:lstStyle/>
          <a:p>
            <a:pPr fontAlgn="auto">
              <a:spcAft>
                <a:spcPts val="0"/>
              </a:spcAft>
              <a:defRPr/>
            </a:pPr>
            <a:r>
              <a:rPr lang="en-US" b="1" dirty="0" smtClean="0">
                <a:solidFill>
                  <a:srgbClr val="009900"/>
                </a:solidFill>
                <a:latin typeface="Arial" pitchFamily="34" charset="0"/>
                <a:ea typeface="ＭＳ Ｐゴシック"/>
                <a:cs typeface="ＭＳ Ｐゴシック"/>
              </a:rPr>
              <a:t>Activity: Key analytical questions</a:t>
            </a:r>
          </a:p>
        </p:txBody>
      </p:sp>
      <p:sp>
        <p:nvSpPr>
          <p:cNvPr id="117763" name="Content Placeholder 2"/>
          <p:cNvSpPr>
            <a:spLocks noGrp="1"/>
          </p:cNvSpPr>
          <p:nvPr>
            <p:ph idx="1"/>
          </p:nvPr>
        </p:nvSpPr>
        <p:spPr>
          <a:xfrm>
            <a:off x="230188" y="1282700"/>
            <a:ext cx="8674100" cy="5256213"/>
          </a:xfrm>
        </p:spPr>
        <p:txBody>
          <a:bodyPr/>
          <a:lstStyle/>
          <a:p>
            <a:pPr marL="514350" indent="-514350">
              <a:spcAft>
                <a:spcPts val="1800"/>
              </a:spcAft>
              <a:buClr>
                <a:srgbClr val="008000"/>
              </a:buClr>
              <a:buFont typeface="Calibri" pitchFamily="34" charset="0"/>
              <a:buAutoNum type="arabicPeriod"/>
            </a:pPr>
            <a:r>
              <a:rPr lang="en-GB" dirty="0" smtClean="0">
                <a:latin typeface="Arial" pitchFamily="34" charset="0"/>
                <a:cs typeface="Arial" pitchFamily="34" charset="0"/>
              </a:rPr>
              <a:t>For the critical market systems selected, design the </a:t>
            </a:r>
            <a:r>
              <a:rPr lang="en-GB" b="1" dirty="0" smtClean="0">
                <a:latin typeface="Arial" pitchFamily="34" charset="0"/>
                <a:cs typeface="Arial" pitchFamily="34" charset="0"/>
              </a:rPr>
              <a:t>key analytical questions</a:t>
            </a:r>
          </a:p>
          <a:p>
            <a:pPr marL="514350" indent="-514350">
              <a:spcAft>
                <a:spcPts val="1800"/>
              </a:spcAft>
              <a:buClr>
                <a:srgbClr val="008000"/>
              </a:buClr>
              <a:buFont typeface="Arial" pitchFamily="34" charset="0"/>
              <a:buNone/>
            </a:pPr>
            <a:endParaRPr lang="en-US" dirty="0" smtClean="0">
              <a:latin typeface="Arial" pitchFamily="34"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hlinkClick r:id="rId2" action="ppaction://hlinkfile"/>
              </a:rPr>
              <a:t>file://localhost/Users/benjaminbarrows/Dropbox/IRC/EMMA/EMMA of the Construction Labor Market System in North and Bekaa, Lebano.pdf</a:t>
            </a:r>
            <a:endParaRPr lang="en-US" dirty="0"/>
          </a:p>
        </p:txBody>
      </p:sp>
    </p:spTree>
    <p:extLst>
      <p:ext uri="{BB962C8B-B14F-4D97-AF65-F5344CB8AC3E}">
        <p14:creationId xmlns:p14="http://schemas.microsoft.com/office/powerpoint/2010/main" val="29405380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304800" y="914400"/>
            <a:ext cx="8534400" cy="4648200"/>
          </a:xfrm>
        </p:spPr>
        <p:txBody>
          <a:bodyPr/>
          <a:lstStyle/>
          <a:p>
            <a:pPr marL="0" indent="0" algn="ctr">
              <a:buFont typeface="Arial" pitchFamily="34" charset="0"/>
              <a:buNone/>
            </a:pPr>
            <a:r>
              <a:rPr lang="en-GB" sz="8800" b="1" dirty="0" smtClean="0">
                <a:solidFill>
                  <a:srgbClr val="FFFFFF"/>
                </a:solidFill>
                <a:ea typeface="ＭＳ Ｐゴシック"/>
                <a:cs typeface="ＭＳ Ｐゴシック"/>
              </a:rPr>
              <a:t>Preliminary Market Analysis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GB" b="1" smtClean="0">
                <a:solidFill>
                  <a:srgbClr val="009900"/>
                </a:solidFill>
                <a:latin typeface="Arial" pitchFamily="34" charset="0"/>
                <a:ea typeface="ＭＳ Ｐゴシック"/>
                <a:cs typeface="ＭＳ Ｐゴシック"/>
              </a:rPr>
              <a:t>Session outcomes</a:t>
            </a:r>
          </a:p>
        </p:txBody>
      </p:sp>
      <p:sp>
        <p:nvSpPr>
          <p:cNvPr id="59395" name="Content Placeholder 2"/>
          <p:cNvSpPr>
            <a:spLocks noGrp="1"/>
          </p:cNvSpPr>
          <p:nvPr>
            <p:ph idx="1"/>
          </p:nvPr>
        </p:nvSpPr>
        <p:spPr>
          <a:xfrm>
            <a:off x="250825" y="1447800"/>
            <a:ext cx="8534400" cy="5029200"/>
          </a:xfrm>
        </p:spPr>
        <p:txBody>
          <a:bodyPr rtlCol="0">
            <a:noAutofit/>
          </a:bodyPr>
          <a:lstStyle/>
          <a:p>
            <a:pPr fontAlgn="auto">
              <a:spcAft>
                <a:spcPts val="1200"/>
              </a:spcAft>
              <a:buFont typeface="Arial" pitchFamily="34" charset="0"/>
              <a:buNone/>
              <a:defRPr/>
            </a:pPr>
            <a:r>
              <a:rPr lang="en-GB" sz="2800" dirty="0"/>
              <a:t>By the end of the session, participants will be able </a:t>
            </a:r>
            <a:r>
              <a:rPr lang="en-GB" sz="2800" dirty="0" smtClean="0"/>
              <a:t>to:</a:t>
            </a:r>
          </a:p>
          <a:p>
            <a:pPr fontAlgn="auto">
              <a:spcAft>
                <a:spcPts val="0"/>
              </a:spcAft>
              <a:defRPr/>
            </a:pPr>
            <a:r>
              <a:rPr lang="en-GB" sz="2800" dirty="0"/>
              <a:t>Select time of year/year for the </a:t>
            </a:r>
            <a:r>
              <a:rPr lang="en-GB" sz="2800" dirty="0" smtClean="0"/>
              <a:t>maps</a:t>
            </a:r>
          </a:p>
          <a:p>
            <a:pPr fontAlgn="auto">
              <a:spcAft>
                <a:spcPts val="0"/>
              </a:spcAft>
              <a:defRPr/>
            </a:pPr>
            <a:r>
              <a:rPr lang="en-GB" sz="2800" dirty="0" smtClean="0"/>
              <a:t>Produce seasonal calendar</a:t>
            </a:r>
            <a:endParaRPr lang="en-GB" sz="2800" dirty="0"/>
          </a:p>
          <a:p>
            <a:pPr fontAlgn="auto">
              <a:spcAft>
                <a:spcPts val="0"/>
              </a:spcAft>
              <a:defRPr/>
            </a:pPr>
            <a:r>
              <a:rPr lang="en-GB" sz="2800" dirty="0" smtClean="0"/>
              <a:t>Produce </a:t>
            </a:r>
            <a:r>
              <a:rPr lang="en-GB" sz="2800" dirty="0"/>
              <a:t>initial baseline and emergency maps</a:t>
            </a:r>
          </a:p>
          <a:p>
            <a:pPr fontAlgn="auto">
              <a:spcAft>
                <a:spcPts val="0"/>
              </a:spcAft>
              <a:defRPr/>
            </a:pPr>
            <a:r>
              <a:rPr lang="en-GB" sz="2800" dirty="0"/>
              <a:t>Identify data collection </a:t>
            </a:r>
            <a:r>
              <a:rPr lang="en-GB" sz="2800" dirty="0" smtClean="0"/>
              <a:t>priorities</a:t>
            </a:r>
            <a:endParaRPr lang="en-GB" sz="2800" dirty="0"/>
          </a:p>
          <a:p>
            <a:pPr fontAlgn="auto">
              <a:spcAft>
                <a:spcPts val="0"/>
              </a:spcAft>
              <a:defRPr/>
            </a:pPr>
            <a:r>
              <a:rPr lang="en-GB" sz="2800" dirty="0" smtClean="0"/>
              <a:t>Use </a:t>
            </a:r>
            <a:r>
              <a:rPr lang="en-GB" sz="2800" dirty="0"/>
              <a:t>market analysis terminology</a:t>
            </a:r>
          </a:p>
          <a:p>
            <a:pPr fontAlgn="auto">
              <a:spcAft>
                <a:spcPts val="0"/>
              </a:spcAft>
              <a:defRPr/>
            </a:pPr>
            <a:r>
              <a:rPr lang="en-GB" sz="2800" dirty="0"/>
              <a:t>Anticipate direct and indirect market response </a:t>
            </a:r>
            <a:r>
              <a:rPr lang="en-GB" sz="2800" dirty="0" smtClean="0"/>
              <a:t>options</a:t>
            </a:r>
            <a:endParaRPr lang="en-GB" sz="2800" dirty="0"/>
          </a:p>
          <a:p>
            <a:pPr fontAlgn="auto">
              <a:spcAft>
                <a:spcPts val="0"/>
              </a:spcAft>
              <a:defRPr/>
            </a:pPr>
            <a:r>
              <a:rPr lang="en-GB" sz="2800" dirty="0" smtClean="0"/>
              <a:t>Prepare </a:t>
            </a:r>
            <a:r>
              <a:rPr lang="en-GB" sz="2800" dirty="0"/>
              <a:t>interview questionnaires and assessment </a:t>
            </a:r>
            <a:r>
              <a:rPr lang="en-GB" sz="2800" dirty="0" smtClean="0"/>
              <a:t>guidelines</a:t>
            </a:r>
            <a:endParaRPr lang="en-GB" sz="2800"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GB" b="1" smtClean="0">
                <a:solidFill>
                  <a:srgbClr val="009900"/>
                </a:solidFill>
                <a:latin typeface="Arial" pitchFamily="34" charset="0"/>
                <a:cs typeface="Arial" pitchFamily="34" charset="0"/>
              </a:rPr>
              <a:t>Defining the shock </a:t>
            </a:r>
          </a:p>
        </p:txBody>
      </p:sp>
      <p:sp>
        <p:nvSpPr>
          <p:cNvPr id="120835" name="Content Placeholder 2"/>
          <p:cNvSpPr>
            <a:spLocks noGrp="1"/>
          </p:cNvSpPr>
          <p:nvPr>
            <p:ph idx="1"/>
          </p:nvPr>
        </p:nvSpPr>
        <p:spPr/>
        <p:txBody>
          <a:bodyPr/>
          <a:lstStyle/>
          <a:p>
            <a:pPr>
              <a:spcAft>
                <a:spcPts val="2400"/>
              </a:spcAft>
            </a:pPr>
            <a:r>
              <a:rPr lang="en-GB" smtClean="0">
                <a:latin typeface="Arial" pitchFamily="34" charset="0"/>
                <a:cs typeface="Arial" pitchFamily="34" charset="0"/>
              </a:rPr>
              <a:t>At what time of the year will we map the baseline map? For what type of year?</a:t>
            </a:r>
          </a:p>
          <a:p>
            <a:pPr>
              <a:spcAft>
                <a:spcPts val="2400"/>
              </a:spcAft>
            </a:pPr>
            <a:r>
              <a:rPr lang="en-GB" smtClean="0">
                <a:latin typeface="Arial" pitchFamily="34" charset="0"/>
                <a:cs typeface="Arial" pitchFamily="34" charset="0"/>
              </a:rPr>
              <a:t>At what time of the year will we map the emergency map? For what type of year?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b="1" dirty="0" smtClean="0">
                <a:solidFill>
                  <a:srgbClr val="009900"/>
                </a:solidFill>
                <a:latin typeface="Arial" pitchFamily="34" charset="0"/>
                <a:ea typeface="ＭＳ Ｐゴシック"/>
                <a:cs typeface="ＭＳ Ｐゴシック"/>
              </a:rPr>
              <a:t>Daily Timetable</a:t>
            </a:r>
          </a:p>
        </p:txBody>
      </p:sp>
      <p:sp>
        <p:nvSpPr>
          <p:cNvPr id="48131" name="Content Placeholder 2"/>
          <p:cNvSpPr>
            <a:spLocks noGrp="1"/>
          </p:cNvSpPr>
          <p:nvPr>
            <p:ph idx="1"/>
          </p:nvPr>
        </p:nvSpPr>
        <p:spPr>
          <a:xfrm>
            <a:off x="304800" y="1377950"/>
            <a:ext cx="8534400" cy="5334000"/>
          </a:xfrm>
        </p:spPr>
        <p:txBody>
          <a:bodyPr rtlCol="0">
            <a:normAutofit lnSpcReduction="10000"/>
          </a:bodyPr>
          <a:lstStyle/>
          <a:p>
            <a:pPr fontAlgn="auto">
              <a:spcAft>
                <a:spcPts val="1700"/>
              </a:spcAft>
              <a:buFont typeface="Arial" charset="0"/>
              <a:buNone/>
              <a:defRPr/>
            </a:pPr>
            <a:r>
              <a:rPr lang="en-GB" b="1" dirty="0" smtClean="0">
                <a:ea typeface="ＭＳ Ｐゴシック" charset="-128"/>
                <a:cs typeface="ＭＳ Ｐゴシック" charset="-128"/>
              </a:rPr>
              <a:t>09:</a:t>
            </a:r>
            <a:r>
              <a:rPr lang="en-GB" b="1" dirty="0">
                <a:ea typeface="ＭＳ Ｐゴシック" charset="-128"/>
                <a:cs typeface="ＭＳ Ｐゴシック" charset="-128"/>
              </a:rPr>
              <a:t>0</a:t>
            </a:r>
            <a:r>
              <a:rPr lang="en-GB" b="1" dirty="0" smtClean="0">
                <a:ea typeface="ＭＳ Ｐゴシック" charset="-128"/>
                <a:cs typeface="ＭＳ Ｐゴシック" charset="-128"/>
              </a:rPr>
              <a:t>0– 10:30 </a:t>
            </a:r>
            <a:r>
              <a:rPr lang="en-GB" b="1" dirty="0">
                <a:ea typeface="ＭＳ Ｐゴシック" charset="-128"/>
                <a:cs typeface="ＭＳ Ｐゴシック" charset="-128"/>
              </a:rPr>
              <a:t>Session 1</a:t>
            </a:r>
          </a:p>
          <a:p>
            <a:pPr fontAlgn="auto">
              <a:spcAft>
                <a:spcPts val="1700"/>
              </a:spcAft>
              <a:buFont typeface="Arial" charset="0"/>
              <a:buNone/>
              <a:defRPr/>
            </a:pPr>
            <a:r>
              <a:rPr lang="en-GB" dirty="0" smtClean="0">
                <a:ea typeface="ＭＳ Ｐゴシック" charset="-128"/>
                <a:cs typeface="ＭＳ Ｐゴシック" charset="-128"/>
              </a:rPr>
              <a:t>10:30 </a:t>
            </a:r>
            <a:r>
              <a:rPr lang="en-GB" dirty="0">
                <a:ea typeface="ＭＳ Ｐゴシック" charset="-128"/>
                <a:cs typeface="ＭＳ Ｐゴシック" charset="-128"/>
              </a:rPr>
              <a:t>– </a:t>
            </a:r>
            <a:r>
              <a:rPr lang="en-GB" dirty="0" smtClean="0">
                <a:ea typeface="ＭＳ Ｐゴシック" charset="-128"/>
                <a:cs typeface="ＭＳ Ｐゴシック" charset="-128"/>
              </a:rPr>
              <a:t>10:45 Break</a:t>
            </a:r>
            <a:endParaRPr lang="en-GB" dirty="0">
              <a:ea typeface="ＭＳ Ｐゴシック" charset="-128"/>
              <a:cs typeface="ＭＳ Ｐゴシック" charset="-128"/>
            </a:endParaRPr>
          </a:p>
          <a:p>
            <a:pPr fontAlgn="auto">
              <a:spcAft>
                <a:spcPts val="1700"/>
              </a:spcAft>
              <a:buFont typeface="Arial" charset="0"/>
              <a:buNone/>
              <a:defRPr/>
            </a:pPr>
            <a:r>
              <a:rPr lang="en-GB" b="1" dirty="0" smtClean="0">
                <a:ea typeface="ＭＳ Ｐゴシック" charset="-128"/>
                <a:cs typeface="ＭＳ Ｐゴシック" charset="-128"/>
              </a:rPr>
              <a:t>10:45 </a:t>
            </a:r>
            <a:r>
              <a:rPr lang="en-GB" b="1" dirty="0">
                <a:ea typeface="ＭＳ Ｐゴシック" charset="-128"/>
                <a:cs typeface="ＭＳ Ｐゴシック" charset="-128"/>
              </a:rPr>
              <a:t>– </a:t>
            </a:r>
            <a:r>
              <a:rPr lang="en-GB" b="1" dirty="0" smtClean="0">
                <a:ea typeface="ＭＳ Ｐゴシック" charset="-128"/>
                <a:cs typeface="ＭＳ Ｐゴシック" charset="-128"/>
              </a:rPr>
              <a:t>1:00 </a:t>
            </a:r>
            <a:r>
              <a:rPr lang="en-GB" b="1" dirty="0">
                <a:ea typeface="ＭＳ Ｐゴシック" charset="-128"/>
                <a:cs typeface="ＭＳ Ｐゴシック" charset="-128"/>
              </a:rPr>
              <a:t>Session 2</a:t>
            </a:r>
          </a:p>
          <a:p>
            <a:pPr fontAlgn="auto">
              <a:spcAft>
                <a:spcPts val="1700"/>
              </a:spcAft>
              <a:buFont typeface="Arial" charset="0"/>
              <a:buNone/>
              <a:defRPr/>
            </a:pPr>
            <a:r>
              <a:rPr lang="en-GB" dirty="0" smtClean="0">
                <a:ea typeface="ＭＳ Ｐゴシック" charset="-128"/>
                <a:cs typeface="ＭＳ Ｐゴシック" charset="-128"/>
              </a:rPr>
              <a:t>1:00 </a:t>
            </a:r>
            <a:r>
              <a:rPr lang="en-GB" dirty="0">
                <a:ea typeface="ＭＳ Ｐゴシック" charset="-128"/>
                <a:cs typeface="ＭＳ Ｐゴシック" charset="-128"/>
              </a:rPr>
              <a:t>– </a:t>
            </a:r>
            <a:r>
              <a:rPr lang="en-GB" dirty="0" smtClean="0">
                <a:ea typeface="ＭＳ Ｐゴシック" charset="-128"/>
                <a:cs typeface="ＭＳ Ｐゴシック" charset="-128"/>
              </a:rPr>
              <a:t>14:</a:t>
            </a:r>
            <a:r>
              <a:rPr lang="en-GB" dirty="0">
                <a:ea typeface="ＭＳ Ｐゴシック" charset="-128"/>
                <a:cs typeface="ＭＳ Ｐゴシック" charset="-128"/>
              </a:rPr>
              <a:t>0</a:t>
            </a:r>
            <a:r>
              <a:rPr lang="en-GB" dirty="0" smtClean="0">
                <a:ea typeface="ＭＳ Ｐゴシック" charset="-128"/>
                <a:cs typeface="ＭＳ Ｐゴシック" charset="-128"/>
              </a:rPr>
              <a:t>0 </a:t>
            </a:r>
            <a:r>
              <a:rPr lang="en-GB" dirty="0">
                <a:ea typeface="ＭＳ Ｐゴシック" charset="-128"/>
                <a:cs typeface="ＭＳ Ｐゴシック" charset="-128"/>
              </a:rPr>
              <a:t>Lunch</a:t>
            </a:r>
          </a:p>
          <a:p>
            <a:pPr fontAlgn="auto">
              <a:spcAft>
                <a:spcPts val="1700"/>
              </a:spcAft>
              <a:buFont typeface="Arial" charset="0"/>
              <a:buNone/>
              <a:defRPr/>
            </a:pPr>
            <a:r>
              <a:rPr lang="en-GB" b="1" dirty="0" smtClean="0">
                <a:ea typeface="ＭＳ Ｐゴシック" charset="-128"/>
                <a:cs typeface="ＭＳ Ｐゴシック" charset="-128"/>
              </a:rPr>
              <a:t>14:00 </a:t>
            </a:r>
            <a:r>
              <a:rPr lang="en-GB" b="1" dirty="0">
                <a:ea typeface="ＭＳ Ｐゴシック" charset="-128"/>
                <a:cs typeface="ＭＳ Ｐゴシック" charset="-128"/>
              </a:rPr>
              <a:t>– </a:t>
            </a:r>
            <a:r>
              <a:rPr lang="en-GB" b="1" dirty="0" smtClean="0">
                <a:ea typeface="ＭＳ Ｐゴシック" charset="-128"/>
                <a:cs typeface="ＭＳ Ｐゴシック" charset="-128"/>
              </a:rPr>
              <a:t>15:30 </a:t>
            </a:r>
            <a:r>
              <a:rPr lang="en-GB" b="1" dirty="0">
                <a:ea typeface="ＭＳ Ｐゴシック" charset="-128"/>
                <a:cs typeface="ＭＳ Ｐゴシック" charset="-128"/>
              </a:rPr>
              <a:t>Session 3</a:t>
            </a:r>
          </a:p>
          <a:p>
            <a:pPr fontAlgn="auto">
              <a:spcAft>
                <a:spcPts val="1700"/>
              </a:spcAft>
              <a:buFont typeface="Arial" charset="0"/>
              <a:buNone/>
              <a:defRPr/>
            </a:pPr>
            <a:r>
              <a:rPr lang="en-GB" dirty="0" smtClean="0">
                <a:ea typeface="ＭＳ Ｐゴシック" charset="-128"/>
                <a:cs typeface="ＭＳ Ｐゴシック" charset="-128"/>
              </a:rPr>
              <a:t>15:30 </a:t>
            </a:r>
            <a:r>
              <a:rPr lang="en-GB" dirty="0">
                <a:ea typeface="ＭＳ Ｐゴシック" charset="-128"/>
                <a:cs typeface="ＭＳ Ｐゴシック" charset="-128"/>
              </a:rPr>
              <a:t>– </a:t>
            </a:r>
            <a:r>
              <a:rPr lang="en-GB" dirty="0" smtClean="0">
                <a:ea typeface="ＭＳ Ｐゴシック" charset="-128"/>
                <a:cs typeface="ＭＳ Ｐゴシック" charset="-128"/>
              </a:rPr>
              <a:t>15:45 </a:t>
            </a:r>
            <a:r>
              <a:rPr lang="en-GB" dirty="0">
                <a:ea typeface="ＭＳ Ｐゴシック" charset="-128"/>
                <a:cs typeface="ＭＳ Ｐゴシック" charset="-128"/>
              </a:rPr>
              <a:t>Break</a:t>
            </a:r>
          </a:p>
          <a:p>
            <a:pPr fontAlgn="auto">
              <a:spcAft>
                <a:spcPts val="1700"/>
              </a:spcAft>
              <a:buFont typeface="Arial" charset="0"/>
              <a:buNone/>
              <a:defRPr/>
            </a:pPr>
            <a:r>
              <a:rPr lang="en-GB" b="1" dirty="0" smtClean="0">
                <a:ea typeface="ＭＳ Ｐゴシック" charset="-128"/>
                <a:cs typeface="ＭＳ Ｐゴシック" charset="-128"/>
              </a:rPr>
              <a:t>15:45 </a:t>
            </a:r>
            <a:r>
              <a:rPr lang="en-GB" b="1" dirty="0">
                <a:ea typeface="ＭＳ Ｐゴシック" charset="-128"/>
                <a:cs typeface="ＭＳ Ｐゴシック" charset="-128"/>
              </a:rPr>
              <a:t>– </a:t>
            </a:r>
            <a:r>
              <a:rPr lang="en-GB" b="1" dirty="0" smtClean="0">
                <a:ea typeface="ＭＳ Ｐゴシック" charset="-128"/>
                <a:cs typeface="ＭＳ Ｐゴシック" charset="-128"/>
              </a:rPr>
              <a:t>17:30 </a:t>
            </a:r>
            <a:r>
              <a:rPr lang="en-GB" b="1" dirty="0">
                <a:ea typeface="ＭＳ Ｐゴシック" charset="-128"/>
                <a:cs typeface="ＭＳ Ｐゴシック" charset="-128"/>
              </a:rPr>
              <a:t>Session </a:t>
            </a:r>
            <a:r>
              <a:rPr lang="en-GB" b="1" dirty="0" smtClean="0">
                <a:ea typeface="ＭＳ Ｐゴシック" charset="-128"/>
                <a:cs typeface="ＭＳ Ｐゴシック" charset="-128"/>
              </a:rPr>
              <a:t>4</a:t>
            </a:r>
            <a:endParaRPr lang="en-GB" b="1" dirty="0">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1858" name="Title 1"/>
          <p:cNvSpPr>
            <a:spLocks noGrp="1"/>
          </p:cNvSpPr>
          <p:nvPr>
            <p:ph type="title"/>
          </p:nvPr>
        </p:nvSpPr>
        <p:spPr>
          <a:xfrm>
            <a:off x="230188" y="23813"/>
            <a:ext cx="8674100" cy="1143000"/>
          </a:xfrm>
        </p:spPr>
        <p:txBody>
          <a:bodyPr/>
          <a:lstStyle/>
          <a:p>
            <a:r>
              <a:rPr lang="en-US" b="1" smtClean="0">
                <a:solidFill>
                  <a:srgbClr val="009900"/>
                </a:solidFill>
                <a:latin typeface="Arial" pitchFamily="34" charset="0"/>
                <a:ea typeface="ＭＳ Ｐゴシック"/>
                <a:cs typeface="ＭＳ Ｐゴシック"/>
              </a:rPr>
              <a:t>Activity: Seasonal Calendar</a:t>
            </a:r>
          </a:p>
        </p:txBody>
      </p:sp>
      <p:sp>
        <p:nvSpPr>
          <p:cNvPr id="121859" name="Content Placeholder 2"/>
          <p:cNvSpPr>
            <a:spLocks noGrp="1"/>
          </p:cNvSpPr>
          <p:nvPr>
            <p:ph idx="1"/>
          </p:nvPr>
        </p:nvSpPr>
        <p:spPr>
          <a:xfrm>
            <a:off x="251520" y="836712"/>
            <a:ext cx="8674100" cy="1152128"/>
          </a:xfrm>
        </p:spPr>
        <p:txBody>
          <a:bodyPr/>
          <a:lstStyle/>
          <a:p>
            <a:pPr marL="514350" indent="-514350">
              <a:spcAft>
                <a:spcPts val="1800"/>
              </a:spcAft>
              <a:buClr>
                <a:srgbClr val="008000"/>
              </a:buClr>
              <a:buFont typeface="Calibri" pitchFamily="34" charset="0"/>
              <a:buAutoNum type="arabicPeriod"/>
            </a:pPr>
            <a:r>
              <a:rPr lang="en-GB" sz="2800" dirty="0" smtClean="0">
                <a:latin typeface="Arial" pitchFamily="34" charset="0"/>
                <a:cs typeface="Arial" pitchFamily="34" charset="0"/>
              </a:rPr>
              <a:t>For the critical market systems selected, prepare your </a:t>
            </a:r>
            <a:r>
              <a:rPr lang="en-GB" sz="2800" b="1" dirty="0" smtClean="0">
                <a:latin typeface="Arial" pitchFamily="34" charset="0"/>
                <a:cs typeface="Arial" pitchFamily="34" charset="0"/>
              </a:rPr>
              <a:t>seasonal calendar. </a:t>
            </a:r>
          </a:p>
          <a:p>
            <a:pPr marL="514350" indent="-514350">
              <a:spcAft>
                <a:spcPts val="1800"/>
              </a:spcAft>
              <a:buClr>
                <a:srgbClr val="008000"/>
              </a:buClr>
              <a:buFont typeface="Arial" pitchFamily="34" charset="0"/>
              <a:buNone/>
            </a:pPr>
            <a:endParaRPr lang="en-US" dirty="0" smtClean="0">
              <a:latin typeface="Arial" pitchFamily="34" charset="0"/>
              <a:ea typeface="ＭＳ Ｐゴシック"/>
              <a:cs typeface="ＭＳ Ｐゴシック"/>
            </a:endParaRPr>
          </a:p>
        </p:txBody>
      </p:sp>
      <p:graphicFrame>
        <p:nvGraphicFramePr>
          <p:cNvPr id="8" name="Table 7"/>
          <p:cNvGraphicFramePr>
            <a:graphicFrameLocks noGrp="1"/>
          </p:cNvGraphicFramePr>
          <p:nvPr/>
        </p:nvGraphicFramePr>
        <p:xfrm>
          <a:off x="539552" y="1786125"/>
          <a:ext cx="7704854" cy="4659851"/>
        </p:xfrm>
        <a:graphic>
          <a:graphicData uri="http://schemas.openxmlformats.org/drawingml/2006/table">
            <a:tbl>
              <a:tblPr/>
              <a:tblGrid>
                <a:gridCol w="2751736">
                  <a:extLst>
                    <a:ext uri="{9D8B030D-6E8A-4147-A177-3AD203B41FA5}">
                      <a16:colId xmlns="" xmlns:a16="http://schemas.microsoft.com/office/drawing/2014/main" val="20000"/>
                    </a:ext>
                  </a:extLst>
                </a:gridCol>
                <a:gridCol w="481554">
                  <a:extLst>
                    <a:ext uri="{9D8B030D-6E8A-4147-A177-3AD203B41FA5}">
                      <a16:colId xmlns="" xmlns:a16="http://schemas.microsoft.com/office/drawing/2014/main" val="20001"/>
                    </a:ext>
                  </a:extLst>
                </a:gridCol>
                <a:gridCol w="343966">
                  <a:extLst>
                    <a:ext uri="{9D8B030D-6E8A-4147-A177-3AD203B41FA5}">
                      <a16:colId xmlns="" xmlns:a16="http://schemas.microsoft.com/office/drawing/2014/main" val="20002"/>
                    </a:ext>
                  </a:extLst>
                </a:gridCol>
                <a:gridCol w="412760">
                  <a:extLst>
                    <a:ext uri="{9D8B030D-6E8A-4147-A177-3AD203B41FA5}">
                      <a16:colId xmlns="" xmlns:a16="http://schemas.microsoft.com/office/drawing/2014/main" val="20003"/>
                    </a:ext>
                  </a:extLst>
                </a:gridCol>
                <a:gridCol w="481554">
                  <a:extLst>
                    <a:ext uri="{9D8B030D-6E8A-4147-A177-3AD203B41FA5}">
                      <a16:colId xmlns="" xmlns:a16="http://schemas.microsoft.com/office/drawing/2014/main" val="20004"/>
                    </a:ext>
                  </a:extLst>
                </a:gridCol>
                <a:gridCol w="412760">
                  <a:extLst>
                    <a:ext uri="{9D8B030D-6E8A-4147-A177-3AD203B41FA5}">
                      <a16:colId xmlns="" xmlns:a16="http://schemas.microsoft.com/office/drawing/2014/main" val="20005"/>
                    </a:ext>
                  </a:extLst>
                </a:gridCol>
                <a:gridCol w="343966">
                  <a:extLst>
                    <a:ext uri="{9D8B030D-6E8A-4147-A177-3AD203B41FA5}">
                      <a16:colId xmlns="" xmlns:a16="http://schemas.microsoft.com/office/drawing/2014/main" val="20006"/>
                    </a:ext>
                  </a:extLst>
                </a:gridCol>
                <a:gridCol w="412760">
                  <a:extLst>
                    <a:ext uri="{9D8B030D-6E8A-4147-A177-3AD203B41FA5}">
                      <a16:colId xmlns="" xmlns:a16="http://schemas.microsoft.com/office/drawing/2014/main" val="20007"/>
                    </a:ext>
                  </a:extLst>
                </a:gridCol>
                <a:gridCol w="412760">
                  <a:extLst>
                    <a:ext uri="{9D8B030D-6E8A-4147-A177-3AD203B41FA5}">
                      <a16:colId xmlns="" xmlns:a16="http://schemas.microsoft.com/office/drawing/2014/main" val="20008"/>
                    </a:ext>
                  </a:extLst>
                </a:gridCol>
                <a:gridCol w="412760">
                  <a:extLst>
                    <a:ext uri="{9D8B030D-6E8A-4147-A177-3AD203B41FA5}">
                      <a16:colId xmlns="" xmlns:a16="http://schemas.microsoft.com/office/drawing/2014/main" val="20009"/>
                    </a:ext>
                  </a:extLst>
                </a:gridCol>
                <a:gridCol w="412760">
                  <a:extLst>
                    <a:ext uri="{9D8B030D-6E8A-4147-A177-3AD203B41FA5}">
                      <a16:colId xmlns="" xmlns:a16="http://schemas.microsoft.com/office/drawing/2014/main" val="20010"/>
                    </a:ext>
                  </a:extLst>
                </a:gridCol>
                <a:gridCol w="361686">
                  <a:extLst>
                    <a:ext uri="{9D8B030D-6E8A-4147-A177-3AD203B41FA5}">
                      <a16:colId xmlns="" xmlns:a16="http://schemas.microsoft.com/office/drawing/2014/main" val="20011"/>
                    </a:ext>
                  </a:extLst>
                </a:gridCol>
                <a:gridCol w="463832">
                  <a:extLst>
                    <a:ext uri="{9D8B030D-6E8A-4147-A177-3AD203B41FA5}">
                      <a16:colId xmlns="" xmlns:a16="http://schemas.microsoft.com/office/drawing/2014/main" val="20012"/>
                    </a:ext>
                  </a:extLst>
                </a:gridCol>
              </a:tblGrid>
              <a:tr h="305746">
                <a:tc>
                  <a:txBody>
                    <a:bodyPr/>
                    <a:lstStyle/>
                    <a:p>
                      <a:pPr algn="l">
                        <a:lnSpc>
                          <a:spcPct val="115000"/>
                        </a:lnSpc>
                        <a:spcAft>
                          <a:spcPts val="1000"/>
                        </a:spcAft>
                      </a:pPr>
                      <a:endParaRPr lang="en-GB"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a:latin typeface="Arial"/>
                          <a:ea typeface="Calibri"/>
                          <a:cs typeface="Times New Roman"/>
                        </a:rPr>
                        <a:t>J</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dirty="0">
                          <a:latin typeface="Arial"/>
                          <a:ea typeface="Calibri"/>
                          <a:cs typeface="Times New Roman"/>
                        </a:rPr>
                        <a:t>F</a:t>
                      </a:r>
                      <a:endParaRPr lang="en-GB"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M</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A</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M</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J</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J</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A</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S</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O</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N</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1000">
                          <a:latin typeface="Arial"/>
                          <a:ea typeface="Calibri"/>
                          <a:cs typeface="Times New Roman"/>
                        </a:rPr>
                        <a:t>D</a:t>
                      </a:r>
                      <a:endParaRPr lang="en-GB"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71774">
                <a:tc>
                  <a:txBody>
                    <a:bodyPr/>
                    <a:lstStyle/>
                    <a:p>
                      <a:pPr algn="l">
                        <a:lnSpc>
                          <a:spcPct val="115000"/>
                        </a:lnSpc>
                        <a:spcAft>
                          <a:spcPts val="0"/>
                        </a:spcAft>
                      </a:pPr>
                      <a:r>
                        <a:rPr lang="en-GB" sz="1600" dirty="0">
                          <a:latin typeface="+mn-lt"/>
                          <a:ea typeface="Calibri"/>
                          <a:cs typeface="Times New Roman"/>
                        </a:rPr>
                        <a:t>Planting Maize</a:t>
                      </a:r>
                      <a:endParaRPr lang="en-GB"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71774">
                <a:tc>
                  <a:txBody>
                    <a:bodyPr/>
                    <a:lstStyle/>
                    <a:p>
                      <a:pPr algn="l">
                        <a:lnSpc>
                          <a:spcPct val="115000"/>
                        </a:lnSpc>
                        <a:spcAft>
                          <a:spcPts val="0"/>
                        </a:spcAft>
                      </a:pPr>
                      <a:r>
                        <a:rPr lang="en-GB" sz="1600">
                          <a:latin typeface="+mn-lt"/>
                          <a:ea typeface="Calibri"/>
                          <a:cs typeface="Times New Roman"/>
                        </a:rPr>
                        <a:t>Harvest </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71774">
                <a:tc>
                  <a:txBody>
                    <a:bodyPr/>
                    <a:lstStyle/>
                    <a:p>
                      <a:pPr algn="l">
                        <a:lnSpc>
                          <a:spcPct val="115000"/>
                        </a:lnSpc>
                        <a:spcAft>
                          <a:spcPts val="0"/>
                        </a:spcAft>
                      </a:pPr>
                      <a:r>
                        <a:rPr lang="en-GB" sz="1600">
                          <a:latin typeface="+mn-lt"/>
                          <a:ea typeface="Calibri"/>
                          <a:cs typeface="Times New Roman"/>
                        </a:rPr>
                        <a:t>High Prices (2013)</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 xmlns:a16="http://schemas.microsoft.com/office/drawing/2014/main" val="10003"/>
                  </a:ext>
                </a:extLst>
              </a:tr>
              <a:tr h="271774">
                <a:tc>
                  <a:txBody>
                    <a:bodyPr/>
                    <a:lstStyle/>
                    <a:p>
                      <a:pPr algn="l">
                        <a:lnSpc>
                          <a:spcPct val="115000"/>
                        </a:lnSpc>
                        <a:spcAft>
                          <a:spcPts val="0"/>
                        </a:spcAft>
                      </a:pPr>
                      <a:r>
                        <a:rPr lang="en-GB" sz="1600">
                          <a:latin typeface="+mn-lt"/>
                          <a:ea typeface="Calibri"/>
                          <a:cs typeface="Times New Roman"/>
                        </a:rPr>
                        <a:t>High Prices (2011)</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04"/>
                  </a:ext>
                </a:extLst>
              </a:tr>
              <a:tr h="271774">
                <a:tc>
                  <a:txBody>
                    <a:bodyPr/>
                    <a:lstStyle/>
                    <a:p>
                      <a:pPr algn="l">
                        <a:lnSpc>
                          <a:spcPct val="115000"/>
                        </a:lnSpc>
                        <a:spcAft>
                          <a:spcPts val="0"/>
                        </a:spcAft>
                      </a:pPr>
                      <a:r>
                        <a:rPr lang="en-GB" sz="1600">
                          <a:latin typeface="+mn-lt"/>
                          <a:ea typeface="Calibri"/>
                          <a:cs typeface="Times New Roman"/>
                        </a:rPr>
                        <a:t>Maize Shortage (2013)</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71774">
                <a:tc>
                  <a:txBody>
                    <a:bodyPr/>
                    <a:lstStyle/>
                    <a:p>
                      <a:pPr algn="l">
                        <a:lnSpc>
                          <a:spcPct val="115000"/>
                        </a:lnSpc>
                        <a:spcAft>
                          <a:spcPts val="0"/>
                        </a:spcAft>
                      </a:pPr>
                      <a:r>
                        <a:rPr lang="en-GB" sz="1600">
                          <a:latin typeface="+mn-lt"/>
                          <a:ea typeface="Calibri"/>
                          <a:cs typeface="Times New Roman"/>
                        </a:rPr>
                        <a:t>Maize Shortage (2011)</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0006"/>
                  </a:ext>
                </a:extLst>
              </a:tr>
              <a:tr h="271774">
                <a:tc>
                  <a:txBody>
                    <a:bodyPr/>
                    <a:lstStyle/>
                    <a:p>
                      <a:pPr algn="l">
                        <a:lnSpc>
                          <a:spcPct val="115000"/>
                        </a:lnSpc>
                        <a:spcAft>
                          <a:spcPts val="0"/>
                        </a:spcAft>
                      </a:pPr>
                      <a:r>
                        <a:rPr lang="en-GB" sz="1600">
                          <a:latin typeface="+mn-lt"/>
                          <a:ea typeface="Calibri"/>
                          <a:cs typeface="Times New Roman"/>
                        </a:rPr>
                        <a:t>School Fees</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71774">
                <a:tc>
                  <a:txBody>
                    <a:bodyPr/>
                    <a:lstStyle/>
                    <a:p>
                      <a:pPr algn="l">
                        <a:lnSpc>
                          <a:spcPct val="115000"/>
                        </a:lnSpc>
                        <a:spcAft>
                          <a:spcPts val="0"/>
                        </a:spcAft>
                      </a:pPr>
                      <a:r>
                        <a:rPr lang="en-GB" sz="1600">
                          <a:latin typeface="+mn-lt"/>
                          <a:ea typeface="Calibri"/>
                          <a:cs typeface="Times New Roman"/>
                        </a:rPr>
                        <a:t>Key Holidays</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 xmlns:a16="http://schemas.microsoft.com/office/drawing/2014/main" val="10008"/>
                  </a:ext>
                </a:extLst>
              </a:tr>
              <a:tr h="271774">
                <a:tc>
                  <a:txBody>
                    <a:bodyPr/>
                    <a:lstStyle/>
                    <a:p>
                      <a:pPr algn="l">
                        <a:lnSpc>
                          <a:spcPct val="115000"/>
                        </a:lnSpc>
                        <a:spcAft>
                          <a:spcPts val="0"/>
                        </a:spcAft>
                      </a:pPr>
                      <a:r>
                        <a:rPr lang="en-GB" sz="1600">
                          <a:latin typeface="+mn-lt"/>
                          <a:ea typeface="Calibri"/>
                          <a:cs typeface="Times New Roman"/>
                        </a:rPr>
                        <a:t>Aflotoxin peaks  </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71774">
                <a:tc>
                  <a:txBody>
                    <a:bodyPr/>
                    <a:lstStyle/>
                    <a:p>
                      <a:pPr algn="l">
                        <a:lnSpc>
                          <a:spcPct val="115000"/>
                        </a:lnSpc>
                        <a:spcAft>
                          <a:spcPts val="0"/>
                        </a:spcAft>
                      </a:pPr>
                      <a:r>
                        <a:rPr lang="en-GB" sz="1600">
                          <a:latin typeface="+mn-lt"/>
                          <a:ea typeface="Calibri"/>
                          <a:cs typeface="Times New Roman"/>
                        </a:rPr>
                        <a:t>Rains (Rain basket region)</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 xmlns:a16="http://schemas.microsoft.com/office/drawing/2014/main" val="10010"/>
                  </a:ext>
                </a:extLst>
              </a:tr>
              <a:tr h="271774">
                <a:tc>
                  <a:txBody>
                    <a:bodyPr/>
                    <a:lstStyle/>
                    <a:p>
                      <a:pPr algn="l">
                        <a:lnSpc>
                          <a:spcPct val="115000"/>
                        </a:lnSpc>
                        <a:spcAft>
                          <a:spcPts val="0"/>
                        </a:spcAft>
                      </a:pPr>
                      <a:r>
                        <a:rPr lang="en-GB" sz="1600">
                          <a:latin typeface="+mn-lt"/>
                          <a:ea typeface="Calibri"/>
                          <a:cs typeface="Times New Roman"/>
                        </a:rPr>
                        <a:t>Imports maize (2013)</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71774">
                <a:tc>
                  <a:txBody>
                    <a:bodyPr/>
                    <a:lstStyle/>
                    <a:p>
                      <a:pPr algn="l">
                        <a:lnSpc>
                          <a:spcPct val="115000"/>
                        </a:lnSpc>
                        <a:spcAft>
                          <a:spcPts val="0"/>
                        </a:spcAft>
                      </a:pPr>
                      <a:r>
                        <a:rPr lang="en-GB" sz="1600">
                          <a:latin typeface="+mn-lt"/>
                          <a:ea typeface="Calibri"/>
                          <a:cs typeface="Times New Roman"/>
                        </a:rPr>
                        <a:t>Imports maize (2011)</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 xmlns:a16="http://schemas.microsoft.com/office/drawing/2014/main" val="10012"/>
                  </a:ext>
                </a:extLst>
              </a:tr>
              <a:tr h="418559">
                <a:tc>
                  <a:txBody>
                    <a:bodyPr/>
                    <a:lstStyle/>
                    <a:p>
                      <a:pPr algn="l">
                        <a:lnSpc>
                          <a:spcPct val="115000"/>
                        </a:lnSpc>
                        <a:spcAft>
                          <a:spcPts val="0"/>
                        </a:spcAft>
                      </a:pPr>
                      <a:r>
                        <a:rPr lang="en-GB" sz="1600">
                          <a:latin typeface="+mn-lt"/>
                          <a:ea typeface="Calibri"/>
                          <a:cs typeface="Times New Roman"/>
                        </a:rPr>
                        <a:t>Farming inputs high cost (2013)</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71774">
                <a:tc>
                  <a:txBody>
                    <a:bodyPr/>
                    <a:lstStyle/>
                    <a:p>
                      <a:pPr algn="l">
                        <a:lnSpc>
                          <a:spcPct val="115000"/>
                        </a:lnSpc>
                        <a:spcAft>
                          <a:spcPts val="0"/>
                        </a:spcAft>
                      </a:pPr>
                      <a:r>
                        <a:rPr lang="en-GB" sz="1600">
                          <a:latin typeface="+mn-lt"/>
                          <a:ea typeface="Calibri"/>
                          <a:cs typeface="Times New Roman"/>
                        </a:rPr>
                        <a:t>Migration up country (2013)</a:t>
                      </a:r>
                      <a:endParaRPr lang="en-GB" sz="24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 xmlns:a16="http://schemas.microsoft.com/office/drawing/2014/main" val="10014"/>
                  </a:ext>
                </a:extLst>
              </a:tr>
              <a:tr h="271774">
                <a:tc>
                  <a:txBody>
                    <a:bodyPr/>
                    <a:lstStyle/>
                    <a:p>
                      <a:pPr algn="l">
                        <a:lnSpc>
                          <a:spcPct val="115000"/>
                        </a:lnSpc>
                        <a:spcAft>
                          <a:spcPts val="0"/>
                        </a:spcAft>
                      </a:pPr>
                      <a:r>
                        <a:rPr lang="en-GB" sz="1600" dirty="0">
                          <a:latin typeface="+mn-lt"/>
                          <a:ea typeface="Calibri"/>
                          <a:cs typeface="Times New Roman"/>
                        </a:rPr>
                        <a:t>Migration into Nairobi (2011)</a:t>
                      </a:r>
                      <a:endParaRPr lang="en-GB" sz="24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9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9" name="Content Placeholder 8"/>
          <p:cNvGraphicFramePr>
            <a:graphicFrameLocks noGrp="1"/>
          </p:cNvGraphicFramePr>
          <p:nvPr>
            <p:ph idx="1"/>
          </p:nvPr>
        </p:nvGraphicFramePr>
        <p:xfrm>
          <a:off x="457197" y="1770329"/>
          <a:ext cx="8229606" cy="4185704"/>
        </p:xfrm>
        <a:graphic>
          <a:graphicData uri="http://schemas.openxmlformats.org/drawingml/2006/table">
            <a:tbl>
              <a:tblPr/>
              <a:tblGrid>
                <a:gridCol w="1785786"/>
                <a:gridCol w="536985"/>
                <a:gridCol w="536985"/>
                <a:gridCol w="536985"/>
                <a:gridCol w="536985"/>
                <a:gridCol w="536985"/>
                <a:gridCol w="536985"/>
                <a:gridCol w="536985"/>
                <a:gridCol w="536985"/>
                <a:gridCol w="536985"/>
                <a:gridCol w="536985"/>
                <a:gridCol w="536985"/>
                <a:gridCol w="536985"/>
              </a:tblGrid>
              <a:tr h="177330">
                <a:tc gridSpan="3">
                  <a:txBody>
                    <a:bodyPr/>
                    <a:lstStyle/>
                    <a:p>
                      <a:pPr algn="l" fontAlgn="b"/>
                      <a:r>
                        <a:rPr lang="en-US" sz="1100" b="0" i="0" u="none" strike="noStrike">
                          <a:solidFill>
                            <a:srgbClr val="000000"/>
                          </a:solidFill>
                          <a:effectLst/>
                          <a:latin typeface="Calibri"/>
                        </a:rPr>
                        <a:t>SEASONAL CALENDAR FOR ARAVAN REGION</a:t>
                      </a: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12488" marR="12488" marT="12488" marB="0" anchor="b">
                    <a:lnL>
                      <a:noFill/>
                    </a:lnL>
                    <a:lnR>
                      <a:noFill/>
                    </a:lnR>
                    <a:lnT>
                      <a:noFill/>
                    </a:lnT>
                    <a:lnB w="6350" cap="flat" cmpd="sng" algn="ctr">
                      <a:solidFill>
                        <a:srgbClr val="000000"/>
                      </a:solidFill>
                      <a:prstDash val="solid"/>
                      <a:round/>
                      <a:headEnd type="none" w="med" len="med"/>
                      <a:tailEnd type="none" w="med" len="med"/>
                    </a:lnB>
                  </a:tcPr>
                </a:tc>
              </a:tr>
              <a:tr h="177330">
                <a:tc>
                  <a:txBody>
                    <a:bodyPr/>
                    <a:lstStyle/>
                    <a:p>
                      <a:pPr algn="l" fontAlgn="b"/>
                      <a:r>
                        <a:rPr lang="en-US" sz="1100" b="0" i="0" u="none" strike="noStrike">
                          <a:solidFill>
                            <a:srgbClr val="000000"/>
                          </a:solidFill>
                          <a:effectLst/>
                          <a:latin typeface="Calibri"/>
                        </a:rPr>
                        <a:t>Target group</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JUL</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AUG</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SEP</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OCT</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NOV</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DEC</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JAN</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FEB</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MAR</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APR</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MAY</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JUN</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330">
                <a:tc>
                  <a:txBody>
                    <a:bodyPr/>
                    <a:lstStyle/>
                    <a:p>
                      <a:pPr algn="l" fontAlgn="b"/>
                      <a:r>
                        <a:rPr lang="en-US" sz="1100" b="0" i="0" u="none" strike="noStrike">
                          <a:solidFill>
                            <a:srgbClr val="000000"/>
                          </a:solidFill>
                          <a:effectLst/>
                          <a:latin typeface="Calibri"/>
                        </a:rPr>
                        <a:t>RAINFALL/FLOODING</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RAIN</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r>
              <a:tr h="507013">
                <a:tc>
                  <a:txBody>
                    <a:bodyPr/>
                    <a:lstStyle/>
                    <a:p>
                      <a:pPr algn="l" fontAlgn="b"/>
                      <a:r>
                        <a:rPr lang="en-US" sz="1100" b="0" i="0" u="none" strike="noStrike">
                          <a:solidFill>
                            <a:srgbClr val="000000"/>
                          </a:solidFill>
                          <a:effectLst/>
                          <a:latin typeface="Calibri"/>
                        </a:rPr>
                        <a:t>TEMPERATURES/SEASONS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VERY HOT</a:t>
                      </a:r>
                    </a:p>
                  </a:txBody>
                  <a:tcPr marL="12488" marR="12488" marT="12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a:rPr>
                        <a:t>VERY HOT</a:t>
                      </a:r>
                    </a:p>
                  </a:txBody>
                  <a:tcPr marL="12488" marR="12488" marT="12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a:rPr>
                        <a:t>VERY HOT</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a:rPr>
                        <a:t>COLDER</a:t>
                      </a:r>
                    </a:p>
                  </a:txBody>
                  <a:tcPr marL="12488" marR="12488" marT="12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COLD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a:rPr>
                        <a:t>VERY COLD</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100" b="0" i="0" u="none" strike="noStrike">
                          <a:solidFill>
                            <a:srgbClr val="000000"/>
                          </a:solidFill>
                          <a:effectLst/>
                          <a:latin typeface="Calibri"/>
                        </a:rPr>
                        <a:t>COLD</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100" b="0" i="0" u="none" strike="noStrike">
                          <a:solidFill>
                            <a:srgbClr val="000000"/>
                          </a:solidFill>
                          <a:effectLst/>
                          <a:latin typeface="Calibri"/>
                        </a:rPr>
                        <a:t>SNOW MELTING</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100" b="0" i="0" u="none" strike="noStrike">
                          <a:solidFill>
                            <a:srgbClr val="000000"/>
                          </a:solidFill>
                          <a:effectLst/>
                          <a:latin typeface="Calibri"/>
                        </a:rPr>
                        <a:t>WARMER</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100" b="0" i="0" u="none" strike="noStrike">
                          <a:solidFill>
                            <a:srgbClr val="000000"/>
                          </a:solidFill>
                          <a:effectLst/>
                          <a:latin typeface="Calibri"/>
                        </a:rPr>
                        <a:t>WARMER</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b"/>
                      <a:r>
                        <a:rPr lang="en-US" sz="1100" b="0" i="0" u="none" strike="noStrike">
                          <a:solidFill>
                            <a:srgbClr val="000000"/>
                          </a:solidFill>
                          <a:effectLst/>
                          <a:latin typeface="Calibri"/>
                        </a:rPr>
                        <a:t>WARM</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effectLst/>
                          <a:latin typeface="Calibri"/>
                        </a:rPr>
                        <a:t>HOT</a:t>
                      </a:r>
                    </a:p>
                  </a:txBody>
                  <a:tcPr marL="12488" marR="12488" marT="12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77330">
                <a:tc>
                  <a:txBody>
                    <a:bodyPr/>
                    <a:lstStyle/>
                    <a:p>
                      <a:pPr algn="l" fontAlgn="b"/>
                      <a:r>
                        <a:rPr lang="en-US" sz="1100" b="0" i="0" u="none" strike="noStrike">
                          <a:solidFill>
                            <a:srgbClr val="000000"/>
                          </a:solidFill>
                          <a:effectLst/>
                          <a:latin typeface="Calibri"/>
                        </a:rPr>
                        <a:t>FIRST HARVEST CYCLE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100" b="0" i="0" u="none" strike="noStrike">
                          <a:solidFill>
                            <a:srgbClr val="000000"/>
                          </a:solidFill>
                          <a:effectLst/>
                          <a:latin typeface="Calibri"/>
                        </a:rPr>
                        <a:t>PLANTING</a:t>
                      </a:r>
                    </a:p>
                  </a:txBody>
                  <a:tcPr marL="12488" marR="12488" marT="124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000000"/>
                          </a:solidFill>
                          <a:effectLst/>
                          <a:latin typeface="Calibri"/>
                        </a:rPr>
                        <a:t>Harvest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r>
              <a:tr h="342172">
                <a:tc>
                  <a:txBody>
                    <a:bodyPr/>
                    <a:lstStyle/>
                    <a:p>
                      <a:pPr algn="l" fontAlgn="b"/>
                      <a:r>
                        <a:rPr lang="en-US" sz="1100" b="0" i="0" u="none" strike="noStrike">
                          <a:solidFill>
                            <a:srgbClr val="000000"/>
                          </a:solidFill>
                          <a:effectLst/>
                          <a:latin typeface="Calibri"/>
                        </a:rPr>
                        <a:t>SECOND HARVEST CYCLE</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Harvest</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0" i="0" u="none" strike="noStrike">
                          <a:solidFill>
                            <a:srgbClr val="000000"/>
                          </a:solidFill>
                          <a:effectLst/>
                          <a:latin typeface="Calibri"/>
                        </a:rPr>
                        <a:t>PLANT WHEAT</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000000"/>
                          </a:solidFill>
                          <a:effectLst/>
                          <a:latin typeface="Calibri"/>
                        </a:rPr>
                        <a:t>HARVEST</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US"/>
                    </a:p>
                  </a:txBody>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PLANTING</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342172">
                <a:tc>
                  <a:txBody>
                    <a:bodyPr/>
                    <a:lstStyle/>
                    <a:p>
                      <a:pPr algn="l" fontAlgn="b"/>
                      <a:r>
                        <a:rPr lang="en-US" sz="1100" b="0" i="0" u="none" strike="noStrike">
                          <a:solidFill>
                            <a:srgbClr val="000000"/>
                          </a:solidFill>
                          <a:effectLst/>
                          <a:latin typeface="Calibri"/>
                        </a:rPr>
                        <a:t>GREEN HOUSE CYCLE</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PLANTING</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MOVE TO FIELD</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172">
                <a:tc>
                  <a:txBody>
                    <a:bodyPr/>
                    <a:lstStyle/>
                    <a:p>
                      <a:pPr algn="l" fontAlgn="b"/>
                      <a:r>
                        <a:rPr lang="en-US" sz="1100" b="0" i="0" u="none" strike="noStrike">
                          <a:solidFill>
                            <a:srgbClr val="000000"/>
                          </a:solidFill>
                          <a:effectLst/>
                          <a:latin typeface="Calibri"/>
                        </a:rPr>
                        <a:t>FERTILIZER/PESTICIDES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FERTILIZERS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013">
                <a:tc>
                  <a:txBody>
                    <a:bodyPr/>
                    <a:lstStyle/>
                    <a:p>
                      <a:pPr algn="l" fontAlgn="b"/>
                      <a:r>
                        <a:rPr lang="en-US" sz="1100" b="0" i="0" u="none" strike="noStrike">
                          <a:solidFill>
                            <a:srgbClr val="000000"/>
                          </a:solidFill>
                          <a:effectLst/>
                          <a:latin typeface="Calibri"/>
                        </a:rPr>
                        <a:t>FODDER CYCLE</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HARVEST AND PROCESS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013">
                <a:tc>
                  <a:txBody>
                    <a:bodyPr/>
                    <a:lstStyle/>
                    <a:p>
                      <a:pPr algn="l" fontAlgn="b"/>
                      <a:r>
                        <a:rPr lang="en-US" sz="1100" b="0" i="0" u="none" strike="noStrike">
                          <a:solidFill>
                            <a:srgbClr val="000000"/>
                          </a:solidFill>
                          <a:effectLst/>
                          <a:latin typeface="Calibri"/>
                        </a:rPr>
                        <a:t>COTTON TABACO</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HARVEST/PROCESS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172">
                <a:tc>
                  <a:txBody>
                    <a:bodyPr/>
                    <a:lstStyle/>
                    <a:p>
                      <a:pPr algn="l" fontAlgn="b"/>
                      <a:r>
                        <a:rPr lang="en-US" sz="1100" b="0" i="0" u="none" strike="noStrike">
                          <a:solidFill>
                            <a:srgbClr val="000000"/>
                          </a:solidFill>
                          <a:effectLst/>
                          <a:latin typeface="Calibri"/>
                        </a:rPr>
                        <a:t>MARRIAGE SEASON</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Celebrations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42172">
                <a:tc>
                  <a:txBody>
                    <a:bodyPr/>
                    <a:lstStyle/>
                    <a:p>
                      <a:pPr algn="l" fontAlgn="b"/>
                      <a:r>
                        <a:rPr lang="en-US" sz="1100" b="0" i="0" u="none" strike="noStrike">
                          <a:solidFill>
                            <a:srgbClr val="000000"/>
                          </a:solidFill>
                          <a:effectLst/>
                          <a:latin typeface="Calibri"/>
                        </a:rPr>
                        <a:t>PURCHASE INPUTS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Purchase seeds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330">
                <a:tc>
                  <a:txBody>
                    <a:bodyPr/>
                    <a:lstStyle/>
                    <a:p>
                      <a:pPr algn="l" fontAlgn="b"/>
                      <a:r>
                        <a:rPr lang="en-US" sz="1100" b="0" i="0" u="none" strike="noStrike">
                          <a:solidFill>
                            <a:srgbClr val="000000"/>
                          </a:solidFill>
                          <a:effectLst/>
                          <a:latin typeface="Calibri"/>
                        </a:rPr>
                        <a:t>RELIGIOUS HOLIDAYS</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12488" marR="12488" marT="124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8158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2882" name="Title 1"/>
          <p:cNvSpPr>
            <a:spLocks noGrp="1"/>
          </p:cNvSpPr>
          <p:nvPr>
            <p:ph type="title"/>
          </p:nvPr>
        </p:nvSpPr>
        <p:spPr>
          <a:xfrm>
            <a:off x="179512" y="260648"/>
            <a:ext cx="8674100" cy="1379538"/>
          </a:xfrm>
        </p:spPr>
        <p:txBody>
          <a:bodyPr/>
          <a:lstStyle/>
          <a:p>
            <a:r>
              <a:rPr lang="en-GB" sz="4000" b="1" dirty="0" smtClean="0">
                <a:solidFill>
                  <a:srgbClr val="009900"/>
                </a:solidFill>
                <a:latin typeface="Arial" pitchFamily="34" charset="0"/>
                <a:cs typeface="Arial" pitchFamily="34" charset="0"/>
              </a:rPr>
              <a:t>Activity: Preliminary analysis – initial market mapping</a:t>
            </a:r>
          </a:p>
        </p:txBody>
      </p:sp>
      <p:sp>
        <p:nvSpPr>
          <p:cNvPr id="122883" name="Content Placeholder 2"/>
          <p:cNvSpPr>
            <a:spLocks noGrp="1"/>
          </p:cNvSpPr>
          <p:nvPr>
            <p:ph idx="1"/>
          </p:nvPr>
        </p:nvSpPr>
        <p:spPr>
          <a:xfrm>
            <a:off x="251520" y="1628800"/>
            <a:ext cx="8674100" cy="4830762"/>
          </a:xfrm>
        </p:spPr>
        <p:txBody>
          <a:bodyPr/>
          <a:lstStyle/>
          <a:p>
            <a:pPr marL="514350" indent="-514350">
              <a:spcAft>
                <a:spcPts val="2400"/>
              </a:spcAft>
              <a:buFont typeface="Calibri" pitchFamily="34" charset="0"/>
              <a:buAutoNum type="arabicPeriod"/>
            </a:pPr>
            <a:r>
              <a:rPr lang="en-GB" dirty="0" smtClean="0">
                <a:latin typeface="Arial" pitchFamily="34" charset="0"/>
                <a:cs typeface="Arial" pitchFamily="34" charset="0"/>
              </a:rPr>
              <a:t>Prepare initial </a:t>
            </a:r>
            <a:r>
              <a:rPr lang="en-GB" b="1" dirty="0" smtClean="0">
                <a:latin typeface="Arial" pitchFamily="34" charset="0"/>
                <a:cs typeface="Arial" pitchFamily="34" charset="0"/>
              </a:rPr>
              <a:t>baseline </a:t>
            </a:r>
            <a:r>
              <a:rPr lang="en-GB" dirty="0" smtClean="0">
                <a:latin typeface="Arial" pitchFamily="34" charset="0"/>
                <a:cs typeface="Arial" pitchFamily="34" charset="0"/>
              </a:rPr>
              <a:t>market system maps for your critical market</a:t>
            </a:r>
          </a:p>
          <a:p>
            <a:pPr marL="514350" indent="-514350">
              <a:spcAft>
                <a:spcPts val="2400"/>
              </a:spcAft>
              <a:buFont typeface="Calibri" pitchFamily="34" charset="0"/>
              <a:buAutoNum type="arabicPeriod"/>
            </a:pPr>
            <a:r>
              <a:rPr lang="en-GB" dirty="0" smtClean="0">
                <a:latin typeface="Arial" pitchFamily="34" charset="0"/>
                <a:cs typeface="Arial" pitchFamily="34" charset="0"/>
              </a:rPr>
              <a:t>Identify and list on a flipchart your </a:t>
            </a:r>
            <a:r>
              <a:rPr lang="en-GB" b="1" dirty="0" smtClean="0">
                <a:latin typeface="Arial" pitchFamily="34" charset="0"/>
                <a:cs typeface="Arial" pitchFamily="34" charset="0"/>
              </a:rPr>
              <a:t>additional information needs </a:t>
            </a:r>
            <a:r>
              <a:rPr lang="en-GB" dirty="0" smtClean="0">
                <a:latin typeface="Arial" pitchFamily="34" charset="0"/>
                <a:cs typeface="Arial" pitchFamily="34" charset="0"/>
              </a:rPr>
              <a:t>for further assessment.</a:t>
            </a:r>
          </a:p>
          <a:p>
            <a:pPr marL="514350" indent="-514350">
              <a:spcAft>
                <a:spcPts val="2400"/>
              </a:spcAft>
              <a:buFont typeface="Calibri" pitchFamily="34" charset="0"/>
              <a:buAutoNum type="arabicPeriod"/>
            </a:pPr>
            <a:r>
              <a:rPr lang="en-GB" dirty="0" smtClean="0">
                <a:latin typeface="Arial" pitchFamily="34" charset="0"/>
                <a:cs typeface="Arial" pitchFamily="34" charset="0"/>
              </a:rPr>
              <a:t>Who do you need to talk to?. e.g. gov’t officials, NGOs, etc.</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15789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163513" y="171450"/>
            <a:ext cx="7772400" cy="533400"/>
          </a:xfrm>
        </p:spPr>
        <p:txBody>
          <a:bodyPr rtlCol="0">
            <a:normAutofit fontScale="90000"/>
          </a:bodyPr>
          <a:lstStyle/>
          <a:p>
            <a:pPr fontAlgn="auto">
              <a:spcAft>
                <a:spcPts val="0"/>
              </a:spcAft>
              <a:defRPr/>
            </a:pPr>
            <a:r>
              <a:rPr lang="en-US" smtClean="0">
                <a:solidFill>
                  <a:srgbClr val="008000"/>
                </a:solidFill>
                <a:latin typeface="Arial" pitchFamily="34" charset="0"/>
                <a:ea typeface="ＭＳ Ｐゴシック"/>
                <a:cs typeface="ＭＳ Ｐゴシック"/>
              </a:rPr>
              <a:t>Mapping: just start!</a:t>
            </a:r>
          </a:p>
        </p:txBody>
      </p:sp>
      <p:pic>
        <p:nvPicPr>
          <p:cNvPr id="123907" name="Content Placeholder 7" descr="EMMA 2.jpg"/>
          <p:cNvPicPr>
            <a:picLocks noGrp="1" noChangeAspect="1"/>
          </p:cNvPicPr>
          <p:nvPr>
            <p:ph idx="1"/>
          </p:nvPr>
        </p:nvPicPr>
        <p:blipFill>
          <a:blip r:embed="rId3" cstate="print"/>
          <a:srcRect/>
          <a:stretch>
            <a:fillRect/>
          </a:stretch>
        </p:blipFill>
        <p:spPr>
          <a:xfrm>
            <a:off x="273050" y="914400"/>
            <a:ext cx="8585200" cy="5943600"/>
          </a:xfr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24930" name="Title 1"/>
          <p:cNvSpPr>
            <a:spLocks noGrp="1"/>
          </p:cNvSpPr>
          <p:nvPr>
            <p:ph type="title"/>
          </p:nvPr>
        </p:nvSpPr>
        <p:spPr>
          <a:xfrm>
            <a:off x="230188" y="41275"/>
            <a:ext cx="8674100" cy="1379538"/>
          </a:xfrm>
        </p:spPr>
        <p:txBody>
          <a:bodyPr/>
          <a:lstStyle/>
          <a:p>
            <a:r>
              <a:rPr lang="en-GB" sz="4000" b="1" smtClean="0">
                <a:solidFill>
                  <a:srgbClr val="009900"/>
                </a:solidFill>
                <a:latin typeface="Arial" pitchFamily="34" charset="0"/>
                <a:cs typeface="Arial" pitchFamily="34" charset="0"/>
              </a:rPr>
              <a:t>Activity: Preliminary analysis – initial market mapping</a:t>
            </a:r>
          </a:p>
        </p:txBody>
      </p:sp>
      <p:sp>
        <p:nvSpPr>
          <p:cNvPr id="124931" name="Content Placeholder 2"/>
          <p:cNvSpPr>
            <a:spLocks noGrp="1"/>
          </p:cNvSpPr>
          <p:nvPr>
            <p:ph idx="1"/>
          </p:nvPr>
        </p:nvSpPr>
        <p:spPr>
          <a:xfrm>
            <a:off x="230188" y="1808163"/>
            <a:ext cx="8674100" cy="4830762"/>
          </a:xfrm>
        </p:spPr>
        <p:txBody>
          <a:bodyPr/>
          <a:lstStyle/>
          <a:p>
            <a:pPr marL="514350" indent="-514350">
              <a:spcAft>
                <a:spcPts val="2400"/>
              </a:spcAft>
              <a:buFont typeface="Calibri" pitchFamily="34" charset="0"/>
              <a:buAutoNum type="arabicPeriod"/>
            </a:pPr>
            <a:r>
              <a:rPr lang="en-GB" smtClean="0">
                <a:latin typeface="Arial" pitchFamily="34" charset="0"/>
                <a:cs typeface="Arial" pitchFamily="34" charset="0"/>
              </a:rPr>
              <a:t>Prepare initial </a:t>
            </a:r>
            <a:r>
              <a:rPr lang="en-GB" b="1" smtClean="0">
                <a:latin typeface="Arial" pitchFamily="34" charset="0"/>
                <a:cs typeface="Arial" pitchFamily="34" charset="0"/>
              </a:rPr>
              <a:t>emergency </a:t>
            </a:r>
            <a:r>
              <a:rPr lang="en-GB" smtClean="0">
                <a:latin typeface="Arial" pitchFamily="34" charset="0"/>
                <a:cs typeface="Arial" pitchFamily="34" charset="0"/>
              </a:rPr>
              <a:t>market system maps for your critical market.</a:t>
            </a:r>
          </a:p>
          <a:p>
            <a:pPr marL="514350" indent="-514350">
              <a:spcAft>
                <a:spcPts val="2400"/>
              </a:spcAft>
              <a:buFont typeface="Calibri" pitchFamily="34" charset="0"/>
              <a:buAutoNum type="arabicPeriod"/>
            </a:pPr>
            <a:r>
              <a:rPr lang="en-GB" smtClean="0">
                <a:latin typeface="Arial" pitchFamily="34" charset="0"/>
                <a:cs typeface="Arial" pitchFamily="34" charset="0"/>
              </a:rPr>
              <a:t>Identify and list on a flipchart your </a:t>
            </a:r>
            <a:r>
              <a:rPr lang="en-GB" b="1" smtClean="0">
                <a:latin typeface="Arial" pitchFamily="34" charset="0"/>
                <a:cs typeface="Arial" pitchFamily="34" charset="0"/>
              </a:rPr>
              <a:t>additional information needs </a:t>
            </a:r>
            <a:r>
              <a:rPr lang="en-GB" smtClean="0">
                <a:latin typeface="Arial" pitchFamily="34" charset="0"/>
                <a:cs typeface="Arial" pitchFamily="34" charset="0"/>
              </a:rPr>
              <a:t>for further assessment.</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63513" y="171450"/>
            <a:ext cx="7772400" cy="533400"/>
          </a:xfrm>
        </p:spPr>
        <p:txBody>
          <a:bodyPr rtlCol="0">
            <a:normAutofit fontScale="90000"/>
          </a:bodyPr>
          <a:lstStyle/>
          <a:p>
            <a:pPr fontAlgn="auto">
              <a:spcAft>
                <a:spcPts val="0"/>
              </a:spcAft>
              <a:defRPr/>
            </a:pPr>
            <a:r>
              <a:rPr lang="en-US" smtClean="0">
                <a:solidFill>
                  <a:srgbClr val="008000"/>
                </a:solidFill>
                <a:latin typeface="Arial" pitchFamily="34" charset="0"/>
                <a:ea typeface="ＭＳ Ｐゴシック"/>
                <a:cs typeface="ＭＳ Ｐゴシック"/>
              </a:rPr>
              <a:t>Mapping: just start!</a:t>
            </a:r>
          </a:p>
        </p:txBody>
      </p:sp>
      <p:pic>
        <p:nvPicPr>
          <p:cNvPr id="125955" name="Content Placeholder 7" descr="EMMA 2.jpg"/>
          <p:cNvPicPr>
            <a:picLocks noGrp="1" noChangeAspect="1"/>
          </p:cNvPicPr>
          <p:nvPr>
            <p:ph idx="1"/>
          </p:nvPr>
        </p:nvPicPr>
        <p:blipFill>
          <a:blip r:embed="rId3" cstate="print"/>
          <a:srcRect/>
          <a:stretch>
            <a:fillRect/>
          </a:stretch>
        </p:blipFill>
        <p:spPr>
          <a:xfrm>
            <a:off x="273050" y="914400"/>
            <a:ext cx="8585200" cy="5943600"/>
          </a:xfrm>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304800" y="914400"/>
            <a:ext cx="8534400" cy="4648200"/>
          </a:xfrm>
        </p:spPr>
        <p:txBody>
          <a:bodyPr/>
          <a:lstStyle/>
          <a:p>
            <a:pPr marL="0" indent="0" algn="ctr">
              <a:buFont typeface="Arial" pitchFamily="34" charset="0"/>
              <a:buNone/>
            </a:pPr>
            <a:r>
              <a:rPr lang="en-GB" sz="8800" b="1" dirty="0" smtClean="0">
                <a:solidFill>
                  <a:srgbClr val="FFFFFF"/>
                </a:solidFill>
                <a:ea typeface="ＭＳ Ｐゴシック"/>
                <a:cs typeface="ＭＳ Ｐゴシック"/>
              </a:rPr>
              <a:t>Market Analysis - </a:t>
            </a:r>
            <a:r>
              <a:rPr lang="en-GB" sz="6000" b="1" dirty="0" smtClean="0">
                <a:solidFill>
                  <a:srgbClr val="FFFFFF"/>
                </a:solidFill>
                <a:ea typeface="ＭＳ Ｐゴシック"/>
                <a:cs typeface="ＭＳ Ｐゴシック"/>
              </a:rPr>
              <a:t>concepts, logic and indicators</a:t>
            </a:r>
            <a:endParaRPr lang="en-GB" sz="8800" b="1" dirty="0" smtClean="0">
              <a:solidFill>
                <a:srgbClr val="FFFFFF"/>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67544" y="188640"/>
            <a:ext cx="8229600" cy="1143000"/>
          </a:xfrm>
        </p:spPr>
        <p:txBody>
          <a:bodyPr/>
          <a:lstStyle/>
          <a:p>
            <a:r>
              <a:rPr lang="en-GB" b="1" dirty="0" smtClean="0">
                <a:solidFill>
                  <a:srgbClr val="009900"/>
                </a:solidFill>
                <a:latin typeface="Arial" pitchFamily="34" charset="0"/>
                <a:ea typeface="ＭＳ Ｐゴシック"/>
                <a:cs typeface="ＭＳ Ｐゴシック"/>
              </a:rPr>
              <a:t>Session outcomes</a:t>
            </a:r>
          </a:p>
        </p:txBody>
      </p:sp>
      <p:sp>
        <p:nvSpPr>
          <p:cNvPr id="59395" name="Content Placeholder 2"/>
          <p:cNvSpPr>
            <a:spLocks noGrp="1"/>
          </p:cNvSpPr>
          <p:nvPr>
            <p:ph idx="1"/>
          </p:nvPr>
        </p:nvSpPr>
        <p:spPr>
          <a:xfrm>
            <a:off x="250824" y="1268760"/>
            <a:ext cx="8641655" cy="5208240"/>
          </a:xfrm>
        </p:spPr>
        <p:txBody>
          <a:bodyPr rtlCol="0">
            <a:normAutofit fontScale="92500" lnSpcReduction="10000"/>
          </a:bodyPr>
          <a:lstStyle/>
          <a:p>
            <a:pPr fontAlgn="auto">
              <a:spcAft>
                <a:spcPts val="1200"/>
              </a:spcAft>
              <a:buFont typeface="Arial" pitchFamily="34" charset="0"/>
              <a:buNone/>
              <a:defRPr/>
            </a:pPr>
            <a:r>
              <a:rPr lang="en-GB" dirty="0"/>
              <a:t>By the end of the session, participants will be able </a:t>
            </a:r>
            <a:r>
              <a:rPr lang="en-GB" dirty="0" smtClean="0"/>
              <a:t>to:</a:t>
            </a:r>
          </a:p>
          <a:p>
            <a:pPr fontAlgn="auto">
              <a:spcAft>
                <a:spcPts val="0"/>
              </a:spcAft>
              <a:defRPr/>
            </a:pPr>
            <a:r>
              <a:rPr lang="en-GB" sz="3000" dirty="0" smtClean="0"/>
              <a:t>Use market analysis terminology</a:t>
            </a:r>
          </a:p>
          <a:p>
            <a:pPr fontAlgn="auto">
              <a:spcAft>
                <a:spcPts val="0"/>
              </a:spcAft>
              <a:defRPr/>
            </a:pPr>
            <a:r>
              <a:rPr lang="en-GB" sz="3000" dirty="0" smtClean="0"/>
              <a:t>Identify </a:t>
            </a:r>
            <a:r>
              <a:rPr lang="en-GB" sz="3000" dirty="0"/>
              <a:t>data collection </a:t>
            </a:r>
            <a:r>
              <a:rPr lang="en-GB" sz="3000" dirty="0" smtClean="0"/>
              <a:t>priorities</a:t>
            </a:r>
            <a:endParaRPr lang="en-GB" sz="3000" dirty="0"/>
          </a:p>
          <a:p>
            <a:pPr fontAlgn="auto">
              <a:spcAft>
                <a:spcPts val="0"/>
              </a:spcAft>
              <a:defRPr/>
            </a:pPr>
            <a:r>
              <a:rPr lang="en-GB" sz="3000" dirty="0" smtClean="0"/>
              <a:t>Understand that market </a:t>
            </a:r>
            <a:r>
              <a:rPr lang="en-GB" sz="3000" dirty="0"/>
              <a:t>assessments analyse </a:t>
            </a:r>
            <a:r>
              <a:rPr lang="en-GB" sz="3000" dirty="0" smtClean="0"/>
              <a:t>how much a market is functioning</a:t>
            </a:r>
            <a:endParaRPr lang="en-GB" sz="3000" dirty="0"/>
          </a:p>
          <a:p>
            <a:pPr fontAlgn="auto">
              <a:spcAft>
                <a:spcPts val="0"/>
              </a:spcAft>
              <a:defRPr/>
            </a:pPr>
            <a:r>
              <a:rPr lang="en-GB" sz="3000" dirty="0"/>
              <a:t>Understand that market assessment also analyse the expandability of the </a:t>
            </a:r>
            <a:r>
              <a:rPr lang="en-GB" sz="3000" dirty="0" smtClean="0"/>
              <a:t>market system</a:t>
            </a:r>
            <a:endParaRPr lang="en-GB" sz="3000" dirty="0"/>
          </a:p>
          <a:p>
            <a:pPr fontAlgn="auto">
              <a:spcAft>
                <a:spcPts val="0"/>
              </a:spcAft>
              <a:defRPr/>
            </a:pPr>
            <a:r>
              <a:rPr lang="en-GB" sz="3000" dirty="0"/>
              <a:t>Anticipate </a:t>
            </a:r>
            <a:r>
              <a:rPr lang="en-GB" sz="3000" dirty="0" smtClean="0"/>
              <a:t>possible direct </a:t>
            </a:r>
            <a:r>
              <a:rPr lang="en-GB" sz="3000" dirty="0"/>
              <a:t>and indirect market response </a:t>
            </a:r>
            <a:r>
              <a:rPr lang="en-GB" sz="3000" dirty="0" smtClean="0"/>
              <a:t>options</a:t>
            </a:r>
            <a:endParaRPr lang="en-GB" sz="3000" dirty="0"/>
          </a:p>
          <a:p>
            <a:pPr fontAlgn="auto">
              <a:spcAft>
                <a:spcPts val="0"/>
              </a:spcAft>
              <a:defRPr/>
            </a:pPr>
            <a:r>
              <a:rPr lang="en-GB" sz="3000" dirty="0" smtClean="0"/>
              <a:t>Prepare </a:t>
            </a:r>
            <a:r>
              <a:rPr lang="en-GB" sz="3000" dirty="0"/>
              <a:t>interview questionnaires and assessment guidelines</a:t>
            </a:r>
          </a:p>
          <a:p>
            <a:pPr fontAlgn="auto">
              <a:spcAft>
                <a:spcPts val="0"/>
              </a:spcAft>
              <a:buFont typeface="Arial" pitchFamily="34" charset="0"/>
              <a:buNone/>
              <a:defRPr/>
            </a:pPr>
            <a:endParaRPr lang="en-GB"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233363" y="332656"/>
            <a:ext cx="8910637" cy="990601"/>
          </a:xfrm>
        </p:spPr>
        <p:txBody>
          <a:bodyPr/>
          <a:lstStyle/>
          <a:p>
            <a:r>
              <a:rPr lang="en-US" b="1" dirty="0" smtClean="0">
                <a:solidFill>
                  <a:srgbClr val="009900"/>
                </a:solidFill>
                <a:latin typeface="Arial" pitchFamily="34" charset="0"/>
                <a:cs typeface="Arial" pitchFamily="34" charset="0"/>
              </a:rPr>
              <a:t>PCMMA’s core logic - revisited</a:t>
            </a:r>
          </a:p>
        </p:txBody>
      </p:sp>
      <p:sp>
        <p:nvSpPr>
          <p:cNvPr id="146435" name="Rectangle 3"/>
          <p:cNvSpPr>
            <a:spLocks noGrp="1" noChangeArrowheads="1"/>
          </p:cNvSpPr>
          <p:nvPr>
            <p:ph type="body" idx="4294967295"/>
          </p:nvPr>
        </p:nvSpPr>
        <p:spPr>
          <a:xfrm>
            <a:off x="196850" y="1268760"/>
            <a:ext cx="8947150" cy="5784850"/>
          </a:xfrm>
        </p:spPr>
        <p:txBody>
          <a:bodyPr/>
          <a:lstStyle/>
          <a:p>
            <a:pPr marL="590550" indent="-533400">
              <a:spcBef>
                <a:spcPct val="0"/>
              </a:spcBef>
              <a:spcAft>
                <a:spcPts val="1200"/>
              </a:spcAft>
              <a:buSzPct val="120000"/>
              <a:buFont typeface="Arial" pitchFamily="34" charset="0"/>
              <a:buAutoNum type="arabicPeriod"/>
            </a:pPr>
            <a:endParaRPr lang="en-GB" sz="2800" b="1" dirty="0" smtClean="0">
              <a:cs typeface="Arial" pitchFamily="34" charset="0"/>
            </a:endParaRPr>
          </a:p>
          <a:p>
            <a:pPr marL="590550" indent="-533400">
              <a:spcBef>
                <a:spcPct val="0"/>
              </a:spcBef>
              <a:spcAft>
                <a:spcPts val="1200"/>
              </a:spcAft>
              <a:buSzPct val="120000"/>
              <a:buFont typeface="Arial" pitchFamily="34" charset="0"/>
              <a:buAutoNum type="arabicPeriod"/>
            </a:pPr>
            <a:endParaRPr lang="en-GB" sz="2800" b="1" dirty="0" smtClean="0">
              <a:cs typeface="Arial" pitchFamily="34" charset="0"/>
            </a:endParaRPr>
          </a:p>
          <a:p>
            <a:pPr marL="590550" indent="-533400">
              <a:spcBef>
                <a:spcPct val="0"/>
              </a:spcBef>
              <a:spcAft>
                <a:spcPts val="1200"/>
              </a:spcAft>
              <a:buSzPct val="120000"/>
              <a:buFont typeface="Arial" pitchFamily="34" charset="0"/>
              <a:buAutoNum type="arabicPeriod"/>
            </a:pPr>
            <a:endParaRPr lang="en-GB" sz="2800" b="1" dirty="0" smtClean="0">
              <a:cs typeface="Arial" pitchFamily="34" charset="0"/>
            </a:endParaRPr>
          </a:p>
          <a:p>
            <a:pPr marL="590550" indent="-533400">
              <a:spcBef>
                <a:spcPct val="0"/>
              </a:spcBef>
              <a:spcAft>
                <a:spcPts val="1200"/>
              </a:spcAft>
              <a:buSzPct val="120000"/>
              <a:buFont typeface="Arial" pitchFamily="34" charset="0"/>
              <a:buAutoNum type="arabicPeriod"/>
            </a:pPr>
            <a:endParaRPr lang="en-GB" sz="2800" b="1" dirty="0" smtClean="0">
              <a:cs typeface="Arial" pitchFamily="34" charset="0"/>
            </a:endParaRPr>
          </a:p>
          <a:p>
            <a:pPr marL="590550" indent="-533400">
              <a:spcBef>
                <a:spcPct val="0"/>
              </a:spcBef>
              <a:spcAft>
                <a:spcPts val="1200"/>
              </a:spcAft>
              <a:buSzPct val="120000"/>
              <a:buFont typeface="Arial" pitchFamily="34" charset="0"/>
              <a:buAutoNum type="arabicPeriod"/>
            </a:pPr>
            <a:endParaRPr lang="en-GB" sz="2800" b="1" dirty="0" smtClean="0">
              <a:cs typeface="Arial" pitchFamily="34" charset="0"/>
            </a:endParaRPr>
          </a:p>
          <a:p>
            <a:pPr marL="590550" indent="-533400">
              <a:spcBef>
                <a:spcPct val="0"/>
              </a:spcBef>
              <a:spcAft>
                <a:spcPts val="1200"/>
              </a:spcAft>
              <a:buSzPct val="120000"/>
              <a:buNone/>
            </a:pPr>
            <a:r>
              <a:rPr lang="en-GB" sz="2800" b="1" dirty="0" smtClean="0">
                <a:cs typeface="Arial" pitchFamily="34" charset="0"/>
              </a:rPr>
              <a:t>This information allows us to determine the </a:t>
            </a:r>
            <a:r>
              <a:rPr lang="en-GB" sz="2800" b="1" dirty="0" smtClean="0">
                <a:solidFill>
                  <a:srgbClr val="FF0000"/>
                </a:solidFill>
                <a:cs typeface="Arial" pitchFamily="34" charset="0"/>
              </a:rPr>
              <a:t>capacity of market to cover household gap:</a:t>
            </a:r>
            <a:endParaRPr lang="en-GB" sz="2800" dirty="0" smtClean="0">
              <a:solidFill>
                <a:srgbClr val="FF0000"/>
              </a:solidFill>
              <a:cs typeface="Arial" pitchFamily="34" charset="0"/>
            </a:endParaRPr>
          </a:p>
          <a:p>
            <a:pPr marL="590550" indent="-533400">
              <a:spcBef>
                <a:spcPct val="0"/>
              </a:spcBef>
              <a:buSzPct val="120000"/>
              <a:buNone/>
            </a:pPr>
            <a:endParaRPr lang="en-GB" dirty="0" smtClean="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3642878232"/>
              </p:ext>
            </p:extLst>
          </p:nvPr>
        </p:nvGraphicFramePr>
        <p:xfrm>
          <a:off x="251520" y="1052736"/>
          <a:ext cx="864096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11243</TotalTime>
  <Words>16284</Words>
  <Application>Microsoft Office PowerPoint</Application>
  <PresentationFormat>On-screen Show (4:3)</PresentationFormat>
  <Paragraphs>2559</Paragraphs>
  <Slides>182</Slides>
  <Notes>166</Notes>
  <HiddenSlides>23</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182</vt:i4>
      </vt:variant>
    </vt:vector>
  </HeadingPairs>
  <TitlesOfParts>
    <vt:vector size="203" baseType="lpstr">
      <vt:lpstr>Arial Unicode MS</vt:lpstr>
      <vt:lpstr>ＭＳ Ｐゴシック</vt:lpstr>
      <vt:lpstr>宋体</vt:lpstr>
      <vt:lpstr>宋体</vt:lpstr>
      <vt:lpstr>Arial</vt:lpstr>
      <vt:lpstr>ArialNarrow</vt:lpstr>
      <vt:lpstr>ArialNarrow-Bold</vt:lpstr>
      <vt:lpstr>ArialNarrow-BoldItalic</vt:lpstr>
      <vt:lpstr>Calibri</vt:lpstr>
      <vt:lpstr>Franklin Gothic Demi</vt:lpstr>
      <vt:lpstr>Franklin Gothic Medium</vt:lpstr>
      <vt:lpstr>StoneSansITC-Medium</vt:lpstr>
      <vt:lpstr>StoneSansITC-MediumItalic</vt:lpstr>
      <vt:lpstr>Symbol</vt:lpstr>
      <vt:lpstr>Times New Roman</vt:lpstr>
      <vt:lpstr>Verdana</vt:lpstr>
      <vt:lpstr>Wingdings</vt:lpstr>
      <vt:lpstr>Wingdings 2</vt:lpstr>
      <vt:lpstr>Office Theme</vt:lpstr>
      <vt:lpstr>Custom Design</vt:lpstr>
      <vt:lpstr>Package</vt:lpstr>
      <vt:lpstr>Markets analysis in Preparedness, Relief and Recovery On the job training</vt:lpstr>
      <vt:lpstr>PowerPoint Presentation</vt:lpstr>
      <vt:lpstr>PowerPoint Presentation</vt:lpstr>
      <vt:lpstr>Market system: Definition</vt:lpstr>
      <vt:lpstr>Workshop objectives</vt:lpstr>
      <vt:lpstr>Expectations</vt:lpstr>
      <vt:lpstr>Workshop learning outcomes</vt:lpstr>
      <vt:lpstr>Norms for achieving outcomes</vt:lpstr>
      <vt:lpstr>Daily Timetable</vt:lpstr>
      <vt:lpstr>Housekeeping</vt:lpstr>
      <vt:lpstr>Workshop style, methods, themes</vt:lpstr>
      <vt:lpstr>Agenda</vt:lpstr>
      <vt:lpstr>Agenda</vt:lpstr>
      <vt:lpstr>PowerPoint Presentation</vt:lpstr>
      <vt:lpstr>Day 1 plan</vt:lpstr>
      <vt:lpstr>PowerPoint Presentation</vt:lpstr>
      <vt:lpstr>Session outcomes</vt:lpstr>
      <vt:lpstr>PowerPoint Presentation</vt:lpstr>
      <vt:lpstr>Why assess markets?</vt:lpstr>
      <vt:lpstr>PowerPoint Presentation</vt:lpstr>
      <vt:lpstr>Market systems matter in emergencies</vt:lpstr>
      <vt:lpstr>Why carry out a market analysis?</vt:lpstr>
      <vt:lpstr>Why carry out a market analysis? (2)</vt:lpstr>
      <vt:lpstr>When to carry out a market analysis?</vt:lpstr>
      <vt:lpstr>Workshop focus</vt:lpstr>
      <vt:lpstr>PowerPoint Presentation</vt:lpstr>
      <vt:lpstr>PowerPoint Presentation</vt:lpstr>
      <vt:lpstr>The EMMA Approach</vt:lpstr>
      <vt:lpstr>The 3 strands of EMMA</vt:lpstr>
      <vt:lpstr>EMMA’s core logic</vt:lpstr>
      <vt:lpstr>EMMA’s core logic</vt:lpstr>
      <vt:lpstr>PowerPoint Presentation</vt:lpstr>
      <vt:lpstr>PowerPoint Presentation</vt:lpstr>
      <vt:lpstr>PowerPoint Presentation</vt:lpstr>
      <vt:lpstr>PowerPoint Presentation</vt:lpstr>
      <vt:lpstr>PowerPoint Presentation</vt:lpstr>
      <vt:lpstr>Session outcomes</vt:lpstr>
      <vt:lpstr>PowerPoint Presentation</vt:lpstr>
      <vt:lpstr>PowerPoint Presentation</vt:lpstr>
      <vt:lpstr>PowerPoint Presentation</vt:lpstr>
      <vt:lpstr>The taxi vehicle market</vt:lpstr>
      <vt:lpstr>Mapping the taxi vehicle market</vt:lpstr>
      <vt:lpstr>Mapping: just start!</vt:lpstr>
      <vt:lpstr>PowerPoint Presentation</vt:lpstr>
      <vt:lpstr>PowerPoint Presentation</vt:lpstr>
      <vt:lpstr>PowerPoint Presentation</vt:lpstr>
      <vt:lpstr>PowerPoint Presentation</vt:lpstr>
      <vt:lpstr>Key Messages</vt:lpstr>
      <vt:lpstr>Key Messages</vt:lpstr>
      <vt:lpstr>Key Messages</vt:lpstr>
      <vt:lpstr>PowerPoint Presentation</vt:lpstr>
      <vt:lpstr>PowerPoint Presentation</vt:lpstr>
      <vt:lpstr>Session outcomes</vt:lpstr>
      <vt:lpstr>PowerPoint Presentation</vt:lpstr>
      <vt:lpstr>Mapping the taxi vehicle market</vt:lpstr>
      <vt:lpstr>Mapping the taxi vehicle market</vt:lpstr>
      <vt:lpstr>PowerPoint Presentation</vt:lpstr>
      <vt:lpstr>Response options</vt:lpstr>
      <vt:lpstr>Breadth of Response</vt:lpstr>
      <vt:lpstr>Mapping the taxi vehicle market</vt:lpstr>
      <vt:lpstr>PowerPoint Presentation</vt:lpstr>
      <vt:lpstr>What kind of responses?  </vt:lpstr>
      <vt:lpstr>PowerPoint Presentation</vt:lpstr>
      <vt:lpstr>PowerPoint Presentation</vt:lpstr>
      <vt:lpstr>Session outcomes</vt:lpstr>
      <vt:lpstr>Situation analysis</vt:lpstr>
      <vt:lpstr>PowerPoint Presentation</vt:lpstr>
      <vt:lpstr>Session outcomes</vt:lpstr>
      <vt:lpstr>What is a critical market system?</vt:lpstr>
      <vt:lpstr>Selecting critical market systems</vt:lpstr>
      <vt:lpstr>PowerPoint Presentation</vt:lpstr>
      <vt:lpstr>PowerPoint Presentation</vt:lpstr>
      <vt:lpstr>PowerPoint Presentation</vt:lpstr>
      <vt:lpstr>Selecting critical markets and identifying needs are not the same thing</vt:lpstr>
      <vt:lpstr>How to be specific about needs?</vt:lpstr>
      <vt:lpstr>How to be specific about choosing markets to meet needs?</vt:lpstr>
      <vt:lpstr>Selecting critical market systems</vt:lpstr>
      <vt:lpstr>Brainstorming long list</vt:lpstr>
      <vt:lpstr>Selecting critical market systems</vt:lpstr>
      <vt:lpstr>Activity: Market selection</vt:lpstr>
      <vt:lpstr>PowerPoint Presentation</vt:lpstr>
      <vt:lpstr>Session outcomes</vt:lpstr>
      <vt:lpstr>Key analytical questions</vt:lpstr>
      <vt:lpstr>Key analytical questions</vt:lpstr>
      <vt:lpstr>Activity: Key analytical questions</vt:lpstr>
      <vt:lpstr>PowerPoint Presentation</vt:lpstr>
      <vt:lpstr>PowerPoint Presentation</vt:lpstr>
      <vt:lpstr>Session outcomes</vt:lpstr>
      <vt:lpstr>Defining the shock </vt:lpstr>
      <vt:lpstr>Activity: Seasonal Calendar</vt:lpstr>
      <vt:lpstr>PowerPoint Presentation</vt:lpstr>
      <vt:lpstr>Activity: Preliminary analysis – initial market mapping</vt:lpstr>
      <vt:lpstr>PowerPoint Presentation</vt:lpstr>
      <vt:lpstr>Mapping: just start!</vt:lpstr>
      <vt:lpstr>Activity: Preliminary analysis – initial market mapping</vt:lpstr>
      <vt:lpstr>Mapping: just start!</vt:lpstr>
      <vt:lpstr>PowerPoint Presentation</vt:lpstr>
      <vt:lpstr>Session outcomes</vt:lpstr>
      <vt:lpstr>PCMMA’s core logic - revisited</vt:lpstr>
      <vt:lpstr>PowerPoint Presentation</vt:lpstr>
      <vt:lpstr>What we measure, and how...</vt:lpstr>
      <vt:lpstr>What we measure, and how...</vt:lpstr>
      <vt:lpstr>Supply and demand</vt:lpstr>
      <vt:lpstr>Market integration</vt:lpstr>
      <vt:lpstr>Market integration - Why does it matter? </vt:lpstr>
      <vt:lpstr>Are these markets integrated?</vt:lpstr>
      <vt:lpstr>Are these markets integrated?</vt:lpstr>
      <vt:lpstr>Market power</vt:lpstr>
      <vt:lpstr>Supply, demand, integration...</vt:lpstr>
      <vt:lpstr>Market system context</vt:lpstr>
      <vt:lpstr>Infrastructure, inputs and services</vt:lpstr>
      <vt:lpstr>Infrastructure, inputs and services</vt:lpstr>
      <vt:lpstr>Institutions, rules, norms and trends</vt:lpstr>
      <vt:lpstr>Institutions, rules, norms and trends</vt:lpstr>
      <vt:lpstr>Measuring the market…</vt:lpstr>
      <vt:lpstr>PowerPoint Presentation</vt:lpstr>
      <vt:lpstr>Activity: Timber market system</vt:lpstr>
      <vt:lpstr>Visualising impact and issues</vt:lpstr>
      <vt:lpstr>PowerPoint Presentation</vt:lpstr>
      <vt:lpstr>PowerPoint Presentation</vt:lpstr>
      <vt:lpstr>Session outcomes</vt:lpstr>
      <vt:lpstr>PowerPoint Presentation</vt:lpstr>
      <vt:lpstr>PowerPoint Presentation</vt:lpstr>
      <vt:lpstr>The Mukuru experience</vt:lpstr>
      <vt:lpstr>The Mukuru assessment context</vt:lpstr>
      <vt:lpstr>PowerPoint Presentation</vt:lpstr>
      <vt:lpstr>Critical markets selected</vt:lpstr>
      <vt:lpstr>Key findings</vt:lpstr>
      <vt:lpstr>The baseline credit markets system</vt:lpstr>
      <vt:lpstr>The emergency credit markets system</vt:lpstr>
      <vt:lpstr>Recommendations</vt:lpstr>
      <vt:lpstr>Gap analysis</vt:lpstr>
      <vt:lpstr>Gap analysis: Numerical gap analysis</vt:lpstr>
      <vt:lpstr>Gap analysis: Qualitative issues</vt:lpstr>
      <vt:lpstr>Gap analysis: Target population details</vt:lpstr>
      <vt:lpstr>PowerPoint Presentation</vt:lpstr>
      <vt:lpstr>PowerPoint Presentation</vt:lpstr>
      <vt:lpstr>Activity: Completing the preliminary analysis</vt:lpstr>
      <vt:lpstr>PowerPoint Presentation</vt:lpstr>
      <vt:lpstr>Session outcomes</vt:lpstr>
      <vt:lpstr>Activity: Preparing field work</vt:lpstr>
      <vt:lpstr>Activity: Preparing field work</vt:lpstr>
      <vt:lpstr>PowerPoint Presentation</vt:lpstr>
      <vt:lpstr>PowerPoint Presentation</vt:lpstr>
      <vt:lpstr>Session outcomes</vt:lpstr>
      <vt:lpstr>Activity: Group Presentations</vt:lpstr>
      <vt:lpstr>Market analysis</vt:lpstr>
      <vt:lpstr>PowerPoint Presentation</vt:lpstr>
      <vt:lpstr>PowerPoint Presentation</vt:lpstr>
      <vt:lpstr>What is the purpose of response analysis?</vt:lpstr>
      <vt:lpstr>Main messages</vt:lpstr>
      <vt:lpstr>So when do we do response analysis?  </vt:lpstr>
      <vt:lpstr>What does response analysis need? </vt:lpstr>
      <vt:lpstr>Response analysis: rationale</vt:lpstr>
      <vt:lpstr>Recommendation analysis</vt:lpstr>
      <vt:lpstr>Activity: Current Project and Strategies</vt:lpstr>
      <vt:lpstr>PowerPoint Presentation</vt:lpstr>
      <vt:lpstr>PowerPoint Presentation</vt:lpstr>
      <vt:lpstr>Response analysis: core logic 1</vt:lpstr>
      <vt:lpstr>Response analysis: core logic 2</vt:lpstr>
      <vt:lpstr>Activity: Response analysis and recommendations</vt:lpstr>
      <vt:lpstr>Response options</vt:lpstr>
      <vt:lpstr>Response recommendations</vt:lpstr>
      <vt:lpstr>What does it mean for our organisations?  How will we use this analysis?</vt:lpstr>
      <vt:lpstr>Activity: Market monitoring and updating market maps</vt:lpstr>
      <vt:lpstr>Activity: Action plans</vt:lpstr>
      <vt:lpstr>Resources</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 responses in South Sudan…</vt:lpstr>
      <vt:lpstr>The case of Liberia EMMA, April 2011, Influx of refugees from Ivory Coast</vt:lpstr>
      <vt:lpstr>Liberia EMMA – baseline map (before refugee influx)</vt:lpstr>
      <vt:lpstr>EMMA Liberia – Map after the shock</vt:lpstr>
    </vt:vector>
  </TitlesOfParts>
  <Company>Oxfam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cbrady</dc:creator>
  <cp:lastModifiedBy>Emily Sloane</cp:lastModifiedBy>
  <cp:revision>340</cp:revision>
  <dcterms:created xsi:type="dcterms:W3CDTF">2013-11-01T11:33:03Z</dcterms:created>
  <dcterms:modified xsi:type="dcterms:W3CDTF">2016-10-25T13:59:45Z</dcterms:modified>
</cp:coreProperties>
</file>